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 id="2147484121" r:id="rId2"/>
  </p:sldMasterIdLst>
  <p:notesMasterIdLst>
    <p:notesMasterId r:id="rId90"/>
  </p:notesMasterIdLst>
  <p:sldIdLst>
    <p:sldId id="316" r:id="rId3"/>
    <p:sldId id="313" r:id="rId4"/>
    <p:sldId id="317" r:id="rId5"/>
    <p:sldId id="323" r:id="rId6"/>
    <p:sldId id="318" r:id="rId7"/>
    <p:sldId id="336" r:id="rId8"/>
    <p:sldId id="337" r:id="rId9"/>
    <p:sldId id="338" r:id="rId10"/>
    <p:sldId id="345" r:id="rId11"/>
    <p:sldId id="339" r:id="rId12"/>
    <p:sldId id="346" r:id="rId13"/>
    <p:sldId id="340" r:id="rId14"/>
    <p:sldId id="347" r:id="rId15"/>
    <p:sldId id="351" r:id="rId16"/>
    <p:sldId id="341" r:id="rId17"/>
    <p:sldId id="349" r:id="rId18"/>
    <p:sldId id="350" r:id="rId19"/>
    <p:sldId id="352" r:id="rId20"/>
    <p:sldId id="353" r:id="rId21"/>
    <p:sldId id="354" r:id="rId22"/>
    <p:sldId id="357" r:id="rId23"/>
    <p:sldId id="359" r:id="rId24"/>
    <p:sldId id="360" r:id="rId25"/>
    <p:sldId id="361" r:id="rId26"/>
    <p:sldId id="363" r:id="rId27"/>
    <p:sldId id="343" r:id="rId28"/>
    <p:sldId id="344" r:id="rId29"/>
    <p:sldId id="364" r:id="rId30"/>
    <p:sldId id="366" r:id="rId31"/>
    <p:sldId id="365" r:id="rId32"/>
    <p:sldId id="370" r:id="rId33"/>
    <p:sldId id="371" r:id="rId34"/>
    <p:sldId id="372" r:id="rId35"/>
    <p:sldId id="374" r:id="rId36"/>
    <p:sldId id="375" r:id="rId37"/>
    <p:sldId id="314" r:id="rId38"/>
    <p:sldId id="325" r:id="rId39"/>
    <p:sldId id="324" r:id="rId40"/>
    <p:sldId id="330" r:id="rId41"/>
    <p:sldId id="326" r:id="rId42"/>
    <p:sldId id="327" r:id="rId43"/>
    <p:sldId id="328" r:id="rId44"/>
    <p:sldId id="329" r:id="rId45"/>
    <p:sldId id="332" r:id="rId46"/>
    <p:sldId id="331" r:id="rId47"/>
    <p:sldId id="333" r:id="rId48"/>
    <p:sldId id="334" r:id="rId49"/>
    <p:sldId id="335" r:id="rId50"/>
    <p:sldId id="315" r:id="rId51"/>
    <p:sldId id="319" r:id="rId52"/>
    <p:sldId id="376" r:id="rId53"/>
    <p:sldId id="377" r:id="rId54"/>
    <p:sldId id="378" r:id="rId55"/>
    <p:sldId id="379" r:id="rId56"/>
    <p:sldId id="380" r:id="rId57"/>
    <p:sldId id="381" r:id="rId58"/>
    <p:sldId id="382" r:id="rId59"/>
    <p:sldId id="383" r:id="rId60"/>
    <p:sldId id="384" r:id="rId61"/>
    <p:sldId id="412" r:id="rId62"/>
    <p:sldId id="385" r:id="rId63"/>
    <p:sldId id="386" r:id="rId64"/>
    <p:sldId id="387" r:id="rId65"/>
    <p:sldId id="388" r:id="rId66"/>
    <p:sldId id="389" r:id="rId67"/>
    <p:sldId id="390" r:id="rId68"/>
    <p:sldId id="391" r:id="rId69"/>
    <p:sldId id="392" r:id="rId70"/>
    <p:sldId id="393" r:id="rId71"/>
    <p:sldId id="394" r:id="rId72"/>
    <p:sldId id="395" r:id="rId73"/>
    <p:sldId id="396" r:id="rId74"/>
    <p:sldId id="398" r:id="rId75"/>
    <p:sldId id="399" r:id="rId76"/>
    <p:sldId id="401" r:id="rId77"/>
    <p:sldId id="402" r:id="rId78"/>
    <p:sldId id="403" r:id="rId79"/>
    <p:sldId id="404" r:id="rId80"/>
    <p:sldId id="405" r:id="rId81"/>
    <p:sldId id="406" r:id="rId82"/>
    <p:sldId id="407" r:id="rId83"/>
    <p:sldId id="408" r:id="rId84"/>
    <p:sldId id="410" r:id="rId85"/>
    <p:sldId id="411" r:id="rId86"/>
    <p:sldId id="413" r:id="rId87"/>
    <p:sldId id="414" r:id="rId88"/>
    <p:sldId id="415" r:id="rId8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1D0601"/>
    <a:srgbClr val="1D0201"/>
    <a:srgbClr val="0D0D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2" autoAdjust="0"/>
    <p:restoredTop sz="94711" autoAdjust="0"/>
  </p:normalViewPr>
  <p:slideViewPr>
    <p:cSldViewPr>
      <p:cViewPr>
        <p:scale>
          <a:sx n="60" d="100"/>
          <a:sy n="60" d="100"/>
        </p:scale>
        <p:origin x="-1384" y="-19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notesMaster" Target="notesMasters/notes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_rels/viewProps.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kumimoji="1" sz="1200">
                <a:latin typeface="Times New Roman" pitchFamily="18" charset="0"/>
              </a:defRPr>
            </a:lvl1pPr>
          </a:lstStyle>
          <a:p>
            <a:pPr>
              <a:defRPr/>
            </a:pPr>
            <a:endParaRPr lang="ru-RU" altLang="ru-RU"/>
          </a:p>
        </p:txBody>
      </p:sp>
      <p:sp>
        <p:nvSpPr>
          <p:cNvPr id="573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kumimoji="1" sz="1200">
                <a:latin typeface="Times New Roman" pitchFamily="18" charset="0"/>
              </a:defRPr>
            </a:lvl1pPr>
          </a:lstStyle>
          <a:p>
            <a:pPr>
              <a:defRPr/>
            </a:pPr>
            <a:fld id="{63E51CAE-1DDF-4858-8898-C96B0B5C54BB}" type="datetimeFigureOut">
              <a:rPr lang="ru-RU" altLang="ru-RU"/>
              <a:pPr>
                <a:defRPr/>
              </a:pPr>
              <a:t>30.08.2023</a:t>
            </a:fld>
            <a:endParaRPr lang="ru-RU" altLang="ru-RU"/>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noProof="0" smtClean="0"/>
              <a:t>Образец текста</a:t>
            </a:r>
          </a:p>
          <a:p>
            <a:pPr lvl="1"/>
            <a:r>
              <a:rPr lang="ru-RU" altLang="ru-RU" noProof="0" smtClean="0"/>
              <a:t>Второй уровень</a:t>
            </a:r>
          </a:p>
          <a:p>
            <a:pPr lvl="2"/>
            <a:r>
              <a:rPr lang="ru-RU" altLang="ru-RU" noProof="0" smtClean="0"/>
              <a:t>Третий уровень</a:t>
            </a:r>
          </a:p>
          <a:p>
            <a:pPr lvl="3"/>
            <a:r>
              <a:rPr lang="ru-RU" altLang="ru-RU" noProof="0" smtClean="0"/>
              <a:t>Четвертый уровень</a:t>
            </a:r>
          </a:p>
          <a:p>
            <a:pPr lvl="4"/>
            <a:r>
              <a:rPr lang="ru-RU" altLang="ru-RU" noProof="0" smtClean="0"/>
              <a:t>Пятый уровень</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kumimoji="1" sz="1200">
                <a:latin typeface="Times New Roman" pitchFamily="18" charset="0"/>
              </a:defRPr>
            </a:lvl1pPr>
          </a:lstStyle>
          <a:p>
            <a:pPr>
              <a:defRPr/>
            </a:pPr>
            <a:endParaRPr lang="ru-RU" altLang="ru-RU"/>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kumimoji="1" sz="1200">
                <a:latin typeface="Times New Roman" pitchFamily="18" charset="0"/>
              </a:defRPr>
            </a:lvl1pPr>
          </a:lstStyle>
          <a:p>
            <a:pPr>
              <a:defRPr/>
            </a:pPr>
            <a:fld id="{F5050944-35D1-4B75-84DD-ADE397D8DB70}" type="slidenum">
              <a:rPr lang="ru-RU" altLang="ru-RU"/>
              <a:pPr>
                <a:defRPr/>
              </a:pPr>
              <a:t>‹#›</a:t>
            </a:fld>
            <a:endParaRPr lang="ru-RU" altLang="ru-RU"/>
          </a:p>
        </p:txBody>
      </p:sp>
    </p:spTree>
    <p:extLst>
      <p:ext uri="{BB962C8B-B14F-4D97-AF65-F5344CB8AC3E}">
        <p14:creationId xmlns:p14="http://schemas.microsoft.com/office/powerpoint/2010/main" val="21257885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docs.mongodb.org/manual/reference/method/db.collection.save/#db.collection.sav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p:cNvSpPr>
          <p:nvPr>
            <p:ph type="body" idx="1"/>
          </p:nvPr>
        </p:nvSpPr>
        <p:spPr/>
        <p:txBody>
          <a:bodyPr/>
          <a:lstStyle/>
          <a:p>
            <a:r>
              <a:rPr lang="hu-HU" altLang="ru-RU" smtClean="0">
                <a:latin typeface="Arial" panose="020B0604020202020204" pitchFamily="34" charset="0"/>
              </a:rPr>
              <a:t>Flexible schema</a:t>
            </a:r>
          </a:p>
          <a:p>
            <a:r>
              <a:rPr lang="hu-HU" altLang="ru-RU" smtClean="0">
                <a:latin typeface="Arial" panose="020B0604020202020204" pitchFamily="34" charset="0"/>
              </a:rPr>
              <a:t>Javascript</a:t>
            </a:r>
          </a:p>
          <a:p>
            <a:endParaRPr lang="hu-HU" altLang="ru-RU" smtClean="0">
              <a:latin typeface="Arial" panose="020B0604020202020204" pitchFamily="34" charset="0"/>
            </a:endParaRPr>
          </a:p>
        </p:txBody>
      </p:sp>
    </p:spTree>
    <p:extLst>
      <p:ext uri="{BB962C8B-B14F-4D97-AF65-F5344CB8AC3E}">
        <p14:creationId xmlns:p14="http://schemas.microsoft.com/office/powerpoint/2010/main" val="1674657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Если в вашем приложении планируется много сущностей и связей многие-ко-многим, то это один из признаков, что предпочтительней выбрать </a:t>
            </a:r>
            <a:r>
              <a:rPr lang="ru-RU" sz="1200" b="0" i="0" kern="1200" dirty="0" err="1" smtClean="0">
                <a:solidFill>
                  <a:schemeClr val="tx1"/>
                </a:solidFill>
                <a:effectLst/>
                <a:latin typeface="+mn-lt"/>
                <a:ea typeface="+mn-ea"/>
                <a:cs typeface="+mn-cs"/>
              </a:rPr>
              <a:t>графовую</a:t>
            </a:r>
            <a:r>
              <a:rPr lang="ru-RU" sz="1200" b="0" i="0" kern="1200" dirty="0" smtClean="0">
                <a:solidFill>
                  <a:schemeClr val="tx1"/>
                </a:solidFill>
                <a:effectLst/>
                <a:latin typeface="+mn-lt"/>
                <a:ea typeface="+mn-ea"/>
                <a:cs typeface="+mn-cs"/>
              </a:rPr>
              <a:t> СУБД </a:t>
            </a:r>
            <a:r>
              <a:rPr lang="ru-RU" sz="1200" b="0" i="1" kern="1200" dirty="0" smtClean="0">
                <a:solidFill>
                  <a:schemeClr val="tx1"/>
                </a:solidFill>
                <a:effectLst/>
                <a:latin typeface="+mn-lt"/>
                <a:ea typeface="+mn-ea"/>
                <a:cs typeface="+mn-cs"/>
              </a:rPr>
              <a:t>(утверждение </a:t>
            </a:r>
            <a:r>
              <a:rPr lang="ru-RU" sz="1200" b="0" i="1" kern="1200" dirty="0" err="1" smtClean="0">
                <a:solidFill>
                  <a:schemeClr val="tx1"/>
                </a:solidFill>
                <a:effectLst/>
                <a:latin typeface="+mn-lt"/>
                <a:ea typeface="+mn-ea"/>
                <a:cs typeface="+mn-cs"/>
              </a:rPr>
              <a:t>Martin</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Kleppmann’а</a:t>
            </a:r>
            <a:r>
              <a:rPr lang="ru-RU" sz="1200" b="0" i="1" kern="1200" dirty="0" smtClean="0">
                <a:solidFill>
                  <a:schemeClr val="tx1"/>
                </a:solidFill>
                <a:effectLst/>
                <a:latin typeface="+mn-lt"/>
                <a:ea typeface="+mn-ea"/>
                <a:cs typeface="+mn-cs"/>
              </a:rPr>
              <a:t> в книге “</a:t>
            </a:r>
            <a:r>
              <a:rPr lang="ru-RU" sz="1200" b="0" i="1" kern="1200" dirty="0" err="1" smtClean="0">
                <a:solidFill>
                  <a:schemeClr val="tx1"/>
                </a:solidFill>
                <a:effectLst/>
                <a:latin typeface="+mn-lt"/>
                <a:ea typeface="+mn-ea"/>
                <a:cs typeface="+mn-cs"/>
              </a:rPr>
              <a:t>Designing</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Data</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Intensive</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Applications</a:t>
            </a:r>
            <a:r>
              <a:rPr lang="ru-RU" sz="1200" b="0" i="1" kern="1200" dirty="0" smtClean="0">
                <a:solidFill>
                  <a:schemeClr val="tx1"/>
                </a:solidFill>
                <a:effectLst/>
                <a:latin typeface="+mn-lt"/>
                <a:ea typeface="+mn-ea"/>
                <a:cs typeface="+mn-cs"/>
              </a:rPr>
              <a:t>”).</a:t>
            </a:r>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А если у вас уже есть приложение с множеством связей, и обход этих связей занимает много времени и ресурсов — стоит присмотреться в сторону графов, т.к. обход связей в них практически ничего не стоит.</a:t>
            </a:r>
          </a:p>
          <a:p>
            <a:endParaRPr lang="ru-RU" dirty="0"/>
          </a:p>
        </p:txBody>
      </p:sp>
      <p:sp>
        <p:nvSpPr>
          <p:cNvPr id="4" name="Номер слайда 3"/>
          <p:cNvSpPr>
            <a:spLocks noGrp="1"/>
          </p:cNvSpPr>
          <p:nvPr>
            <p:ph type="sldNum" sz="quarter" idx="10"/>
          </p:nvPr>
        </p:nvSpPr>
        <p:spPr/>
        <p:txBody>
          <a:bodyPr/>
          <a:lstStyle/>
          <a:p>
            <a:fld id="{EB98C959-E5FA-4F86-ACC0-0866C13C3E2B}" type="slidenum">
              <a:rPr lang="ru-RU" smtClean="0"/>
              <a:t>25</a:t>
            </a:fld>
            <a:endParaRPr lang="ru-RU"/>
          </a:p>
        </p:txBody>
      </p:sp>
    </p:spTree>
    <p:extLst>
      <p:ext uri="{BB962C8B-B14F-4D97-AF65-F5344CB8AC3E}">
        <p14:creationId xmlns:p14="http://schemas.microsoft.com/office/powerpoint/2010/main" val="157495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EE1B313-6DE0-43DB-BA59-8F219778DB6F}" type="slidenum">
              <a:rPr lang="ru-RU" smtClean="0"/>
              <a:t>34</a:t>
            </a:fld>
            <a:endParaRPr lang="ru-RU"/>
          </a:p>
        </p:txBody>
      </p:sp>
    </p:spTree>
    <p:extLst>
      <p:ext uri="{BB962C8B-B14F-4D97-AF65-F5344CB8AC3E}">
        <p14:creationId xmlns:p14="http://schemas.microsoft.com/office/powerpoint/2010/main" val="2387717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pPr eaLnBrk="1" hangingPunct="1"/>
            <a:endParaRPr lang="ru-RU" altLang="ru-RU"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pPr eaLnBrk="1" hangingPunct="1"/>
            <a:endParaRPr lang="ru-RU" altLang="ru-RU"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p:spPr>
        <p:txBody>
          <a:bodyPr/>
          <a:lstStyle/>
          <a:p>
            <a:pPr eaLnBrk="1" hangingPunct="1"/>
            <a:endParaRPr lang="ru-RU" altLang="ru-RU" smtClean="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pPr eaLnBrk="1" hangingPunct="1"/>
            <a:endParaRPr lang="ru-RU" altLang="ru-RU" smtClean="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p:cNvSpPr>
          <p:nvPr>
            <p:ph type="body" idx="1"/>
          </p:nvPr>
        </p:nvSpPr>
        <p:spPr/>
        <p:txBody>
          <a:bodyPr/>
          <a:lstStyle/>
          <a:p>
            <a:r>
              <a:rPr lang="hu-HU" altLang="ru-RU" smtClean="0">
                <a:latin typeface="Arial" panose="020B0604020202020204" pitchFamily="34" charset="0"/>
              </a:rPr>
              <a:t>Create</a:t>
            </a:r>
          </a:p>
          <a:p>
            <a:pPr lvl="1">
              <a:buFontTx/>
              <a:buChar char="•"/>
            </a:pPr>
            <a:r>
              <a:rPr lang="hu-HU" altLang="ru-RU" smtClean="0">
                <a:latin typeface="Arial" panose="020B0604020202020204" pitchFamily="34" charset="0"/>
              </a:rPr>
              <a:t>The field name _id is reserved for use as a primary key; its value must be unique in the collection, is immutable, and may be of any type other than an array. </a:t>
            </a:r>
          </a:p>
          <a:p>
            <a:pPr lvl="1">
              <a:buFontTx/>
              <a:buChar char="•"/>
            </a:pPr>
            <a:r>
              <a:rPr lang="hu-HU" altLang="ru-RU" smtClean="0">
                <a:latin typeface="Arial" panose="020B0604020202020204" pitchFamily="34" charset="0"/>
              </a:rPr>
              <a:t>The field names </a:t>
            </a:r>
            <a:r>
              <a:rPr lang="hu-HU" altLang="ru-RU" b="1" smtClean="0">
                <a:latin typeface="Arial" panose="020B0604020202020204" pitchFamily="34" charset="0"/>
              </a:rPr>
              <a:t>cannot</a:t>
            </a:r>
            <a:r>
              <a:rPr lang="hu-HU" altLang="ru-RU" smtClean="0">
                <a:latin typeface="Arial" panose="020B0604020202020204" pitchFamily="34" charset="0"/>
              </a:rPr>
              <a:t> start with the $ character. </a:t>
            </a:r>
          </a:p>
          <a:p>
            <a:pPr lvl="1">
              <a:buFontTx/>
              <a:buChar char="•"/>
            </a:pPr>
            <a:r>
              <a:rPr lang="hu-HU" altLang="ru-RU" smtClean="0">
                <a:latin typeface="Arial" panose="020B0604020202020204" pitchFamily="34" charset="0"/>
              </a:rPr>
              <a:t>The field names </a:t>
            </a:r>
            <a:r>
              <a:rPr lang="hu-HU" altLang="ru-RU" b="1" smtClean="0">
                <a:latin typeface="Arial" panose="020B0604020202020204" pitchFamily="34" charset="0"/>
              </a:rPr>
              <a:t>cannot</a:t>
            </a:r>
            <a:r>
              <a:rPr lang="hu-HU" altLang="ru-RU" smtClean="0">
                <a:latin typeface="Arial" panose="020B0604020202020204" pitchFamily="34" charset="0"/>
              </a:rPr>
              <a:t> contain the . character. </a:t>
            </a:r>
          </a:p>
          <a:p>
            <a:r>
              <a:rPr lang="hu-HU" altLang="ru-RU" smtClean="0">
                <a:latin typeface="Arial" panose="020B0604020202020204" pitchFamily="34" charset="0"/>
              </a:rPr>
              <a:t>   Create with save</a:t>
            </a:r>
          </a:p>
          <a:p>
            <a:pPr lvl="2">
              <a:buFontTx/>
              <a:buChar char="•"/>
            </a:pPr>
            <a:r>
              <a:rPr lang="hu-HU" altLang="ru-RU" smtClean="0">
                <a:latin typeface="Arial" panose="020B0604020202020204" pitchFamily="34" charset="0"/>
              </a:rPr>
              <a:t>If the &lt;document&gt; argument does not contain the _id field or contains an _id field with a value not in the collection, the </a:t>
            </a:r>
            <a:r>
              <a:rPr lang="hu-HU" altLang="ru-RU" smtClean="0">
                <a:latin typeface="Arial" panose="020B0604020202020204" pitchFamily="34" charset="0"/>
                <a:hlinkClick r:id="rId3" tooltip="db.collection.save"/>
              </a:rPr>
              <a:t>save()</a:t>
            </a:r>
            <a:r>
              <a:rPr lang="hu-HU" altLang="ru-RU" smtClean="0">
                <a:latin typeface="Arial" panose="020B0604020202020204" pitchFamily="34" charset="0"/>
              </a:rPr>
              <a:t> method performs an insert of the document. </a:t>
            </a:r>
          </a:p>
          <a:p>
            <a:pPr lvl="2">
              <a:buFontTx/>
              <a:buChar char="•"/>
            </a:pPr>
            <a:r>
              <a:rPr lang="hu-HU" altLang="ru-RU" smtClean="0">
                <a:latin typeface="Arial" panose="020B0604020202020204" pitchFamily="34" charset="0"/>
              </a:rPr>
              <a:t>Otherwise, the </a:t>
            </a:r>
            <a:r>
              <a:rPr lang="hu-HU" altLang="ru-RU" smtClean="0">
                <a:latin typeface="Arial" panose="020B0604020202020204" pitchFamily="34" charset="0"/>
                <a:hlinkClick r:id="rId3" tooltip="db.collection.save"/>
              </a:rPr>
              <a:t>save()</a:t>
            </a:r>
            <a:r>
              <a:rPr lang="hu-HU" altLang="ru-RU" smtClean="0">
                <a:latin typeface="Arial" panose="020B0604020202020204" pitchFamily="34" charset="0"/>
              </a:rPr>
              <a:t> method performs an update. </a:t>
            </a:r>
          </a:p>
          <a:p>
            <a:r>
              <a:rPr lang="hu-HU" altLang="ru-RU" smtClean="0">
                <a:latin typeface="Arial" panose="020B0604020202020204" pitchFamily="34" charset="0"/>
              </a:rPr>
              <a:t>sds</a:t>
            </a:r>
          </a:p>
        </p:txBody>
      </p:sp>
    </p:spTree>
    <p:extLst>
      <p:ext uri="{BB962C8B-B14F-4D97-AF65-F5344CB8AC3E}">
        <p14:creationId xmlns:p14="http://schemas.microsoft.com/office/powerpoint/2010/main" val="936380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1946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pPr>
            <a:fld id="{1B8BA3E7-5E42-45CA-B26D-21DF0C58BB25}" type="slidenum">
              <a:rPr lang="ru-RU" altLang="ru-RU">
                <a:latin typeface="Calibri" pitchFamily="34" charset="0"/>
              </a:rPr>
              <a:pPr fontAlgn="base">
                <a:spcBef>
                  <a:spcPct val="0"/>
                </a:spcBef>
                <a:spcAft>
                  <a:spcPct val="0"/>
                </a:spcAft>
              </a:pPr>
              <a:t>76</a:t>
            </a:fld>
            <a:endParaRPr lang="ru-RU" altLang="ru-RU">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Ориентированный граф</a:t>
            </a:r>
          </a:p>
          <a:p>
            <a:r>
              <a:rPr lang="ru-RU" sz="1200" kern="1200" dirty="0" smtClean="0">
                <a:solidFill>
                  <a:schemeClr val="tx1"/>
                </a:solidFill>
                <a:effectLst/>
                <a:latin typeface="+mn-lt"/>
                <a:ea typeface="+mn-ea"/>
                <a:cs typeface="+mn-cs"/>
              </a:rPr>
              <a:t>Ориентированный граф — это граф, ребро которого имеет заданное направление между вершинами.</a:t>
            </a:r>
          </a:p>
          <a:p>
            <a:r>
              <a:rPr lang="ru-RU" sz="1200" kern="1200" dirty="0" smtClean="0">
                <a:solidFill>
                  <a:schemeClr val="tx1"/>
                </a:solidFill>
                <a:effectLst/>
                <a:latin typeface="+mn-lt"/>
                <a:ea typeface="+mn-ea"/>
                <a:cs typeface="+mn-cs"/>
              </a:rPr>
              <a:t>Петля</a:t>
            </a:r>
          </a:p>
          <a:p>
            <a:r>
              <a:rPr lang="ru-RU" sz="1200" kern="1200" dirty="0" smtClean="0">
                <a:solidFill>
                  <a:schemeClr val="tx1"/>
                </a:solidFill>
                <a:effectLst/>
                <a:latin typeface="+mn-lt"/>
                <a:ea typeface="+mn-ea"/>
                <a:cs typeface="+mn-cs"/>
              </a:rPr>
              <a:t>Если вершина графа соединена ребром сама с собой, то такое ребро называется петлей.</a:t>
            </a:r>
          </a:p>
          <a:p>
            <a:endParaRPr lang="ru-RU" dirty="0"/>
          </a:p>
        </p:txBody>
      </p:sp>
      <p:sp>
        <p:nvSpPr>
          <p:cNvPr id="4" name="Номер слайда 3"/>
          <p:cNvSpPr>
            <a:spLocks noGrp="1"/>
          </p:cNvSpPr>
          <p:nvPr>
            <p:ph type="sldNum" sz="quarter" idx="10"/>
          </p:nvPr>
        </p:nvSpPr>
        <p:spPr/>
        <p:txBody>
          <a:bodyPr/>
          <a:lstStyle/>
          <a:p>
            <a:fld id="{EB98C959-E5FA-4F86-ACC0-0866C13C3E2B}" type="slidenum">
              <a:rPr lang="ru-RU" smtClean="0"/>
              <a:t>18</a:t>
            </a:fld>
            <a:endParaRPr lang="ru-RU"/>
          </a:p>
        </p:txBody>
      </p:sp>
    </p:spTree>
    <p:extLst>
      <p:ext uri="{BB962C8B-B14F-4D97-AF65-F5344CB8AC3E}">
        <p14:creationId xmlns:p14="http://schemas.microsoft.com/office/powerpoint/2010/main" val="2207730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Связанный граф</a:t>
            </a:r>
          </a:p>
          <a:p>
            <a:r>
              <a:rPr lang="ru-RU" sz="1200" kern="1200" dirty="0" smtClean="0">
                <a:solidFill>
                  <a:schemeClr val="tx1"/>
                </a:solidFill>
                <a:effectLst/>
                <a:latin typeface="+mn-lt"/>
                <a:ea typeface="+mn-ea"/>
                <a:cs typeface="+mn-cs"/>
              </a:rPr>
              <a:t>Если из любой вершины есть путь до любой другой — такой граф называется связанным.</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Сильно связанный граф</a:t>
            </a:r>
          </a:p>
          <a:p>
            <a:r>
              <a:rPr lang="ru-RU" sz="1200" kern="1200" dirty="0" smtClean="0">
                <a:solidFill>
                  <a:schemeClr val="tx1"/>
                </a:solidFill>
                <a:effectLst/>
                <a:latin typeface="+mn-lt"/>
                <a:ea typeface="+mn-ea"/>
                <a:cs typeface="+mn-cs"/>
              </a:rPr>
              <a:t>Граф называется сильно связанным, если любая его вершина соединена с любой другой ребром. Если связи ориентированные — то граф называется ориентированно связанным.</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Взвешенный граф</a:t>
            </a:r>
          </a:p>
          <a:p>
            <a:r>
              <a:rPr lang="ru-RU" sz="1200" kern="1200" dirty="0" smtClean="0">
                <a:solidFill>
                  <a:schemeClr val="tx1"/>
                </a:solidFill>
                <a:effectLst/>
                <a:latin typeface="+mn-lt"/>
                <a:ea typeface="+mn-ea"/>
                <a:cs typeface="+mn-cs"/>
              </a:rPr>
              <a:t>Если к каждому ребру в соответствие поставлено некоторое число (вес ребра) — такой граф называется взвешенным.</a:t>
            </a:r>
          </a:p>
          <a:p>
            <a:endParaRPr lang="ru-RU" sz="1200" kern="1200" dirty="0" smtClean="0">
              <a:solidFill>
                <a:schemeClr val="tx1"/>
              </a:solidFill>
              <a:effectLst/>
              <a:latin typeface="+mn-lt"/>
              <a:ea typeface="+mn-ea"/>
              <a:cs typeface="+mn-cs"/>
            </a:endParaRPr>
          </a:p>
          <a:p>
            <a:r>
              <a:rPr lang="ru-RU" sz="1200" kern="1200" dirty="0" err="1" smtClean="0">
                <a:solidFill>
                  <a:schemeClr val="tx1"/>
                </a:solidFill>
                <a:effectLst/>
                <a:latin typeface="+mn-lt"/>
                <a:ea typeface="+mn-ea"/>
                <a:cs typeface="+mn-cs"/>
              </a:rPr>
              <a:t>Мультиграф</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Граф, в котором разрешается присутствие параллельных ребер, то есть ребер, имеющих те же самые конечные вершины. Параллельные ребра выделены красным.</a:t>
            </a:r>
          </a:p>
          <a:p>
            <a:endParaRPr lang="ru-RU" dirty="0"/>
          </a:p>
        </p:txBody>
      </p:sp>
      <p:sp>
        <p:nvSpPr>
          <p:cNvPr id="4" name="Номер слайда 3"/>
          <p:cNvSpPr>
            <a:spLocks noGrp="1"/>
          </p:cNvSpPr>
          <p:nvPr>
            <p:ph type="sldNum" sz="quarter" idx="10"/>
          </p:nvPr>
        </p:nvSpPr>
        <p:spPr/>
        <p:txBody>
          <a:bodyPr/>
          <a:lstStyle/>
          <a:p>
            <a:fld id="{EB98C959-E5FA-4F86-ACC0-0866C13C3E2B}" type="slidenum">
              <a:rPr lang="ru-RU" smtClean="0"/>
              <a:t>19</a:t>
            </a:fld>
            <a:endParaRPr lang="ru-RU"/>
          </a:p>
        </p:txBody>
      </p:sp>
    </p:spTree>
    <p:extLst>
      <p:ext uri="{BB962C8B-B14F-4D97-AF65-F5344CB8AC3E}">
        <p14:creationId xmlns:p14="http://schemas.microsoft.com/office/powerpoint/2010/main" val="1492151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err="1" smtClean="0">
                <a:solidFill>
                  <a:schemeClr val="tx1"/>
                </a:solidFill>
                <a:effectLst/>
                <a:latin typeface="+mn-lt"/>
                <a:ea typeface="+mn-ea"/>
                <a:cs typeface="+mn-cs"/>
              </a:rPr>
              <a:t>Графовые</a:t>
            </a:r>
            <a:r>
              <a:rPr lang="ru-RU" sz="1200" kern="1200" dirty="0" smtClean="0">
                <a:solidFill>
                  <a:schemeClr val="tx1"/>
                </a:solidFill>
                <a:effectLst/>
                <a:latin typeface="+mn-lt"/>
                <a:ea typeface="+mn-ea"/>
                <a:cs typeface="+mn-cs"/>
              </a:rPr>
              <a:t> БД изначально ориентированы на связи между объектами, и эти связи могут иметь разные характеристики.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Например, если заказчик требует разработать базу данных сериалов, где к каждому эпизоду каждого сериала относятся различные актеры, самым очевидным образом вырисовывается иерархическая модель, которая прекрасно ложится в документарную базу данных. Однако, как только заказчик говорит: «Слушайте, а давайте наша система будет также в один клик выводить фильмографию актеров», вся иерархия рассыпается и приходится либо дорабатывать БД (долго и мучительно), либо менять формат хранения данных.</a:t>
            </a:r>
            <a:br>
              <a:rPr lang="ru-RU" sz="1200" kern="1200" dirty="0" smtClean="0">
                <a:solidFill>
                  <a:schemeClr val="tx1"/>
                </a:solidFill>
                <a:effectLst/>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EB98C959-E5FA-4F86-ACC0-0866C13C3E2B}" type="slidenum">
              <a:rPr lang="ru-RU" smtClean="0"/>
              <a:t>20</a:t>
            </a:fld>
            <a:endParaRPr lang="ru-RU"/>
          </a:p>
        </p:txBody>
      </p:sp>
    </p:spTree>
    <p:extLst>
      <p:ext uri="{BB962C8B-B14F-4D97-AF65-F5344CB8AC3E}">
        <p14:creationId xmlns:p14="http://schemas.microsoft.com/office/powerpoint/2010/main" val="649770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Рассмотрим пример </a:t>
            </a:r>
            <a:r>
              <a:rPr lang="ru-RU" dirty="0" err="1" smtClean="0"/>
              <a:t>заспросов</a:t>
            </a:r>
            <a:r>
              <a:rPr lang="ru-RU" dirty="0" smtClean="0"/>
              <a:t> в </a:t>
            </a:r>
            <a:r>
              <a:rPr lang="en-US" dirty="0" smtClean="0"/>
              <a:t>Neo4j </a:t>
            </a:r>
            <a:r>
              <a:rPr lang="ru-RU" dirty="0" smtClean="0"/>
              <a:t>на примере БД,</a:t>
            </a:r>
            <a:r>
              <a:rPr lang="ru-RU" baseline="0" dirty="0" smtClean="0"/>
              <a:t> в которую входят актёры и фильмы/сериалы, в которых они снимались</a:t>
            </a:r>
            <a:endParaRPr lang="ru-RU" dirty="0"/>
          </a:p>
        </p:txBody>
      </p:sp>
      <p:sp>
        <p:nvSpPr>
          <p:cNvPr id="4" name="Номер слайда 3"/>
          <p:cNvSpPr>
            <a:spLocks noGrp="1"/>
          </p:cNvSpPr>
          <p:nvPr>
            <p:ph type="sldNum" sz="quarter" idx="10"/>
          </p:nvPr>
        </p:nvSpPr>
        <p:spPr/>
        <p:txBody>
          <a:bodyPr/>
          <a:lstStyle/>
          <a:p>
            <a:fld id="{EB98C959-E5FA-4F86-ACC0-0866C13C3E2B}" type="slidenum">
              <a:rPr lang="ru-RU" smtClean="0"/>
              <a:t>21</a:t>
            </a:fld>
            <a:endParaRPr lang="ru-RU"/>
          </a:p>
        </p:txBody>
      </p:sp>
    </p:spTree>
    <p:extLst>
      <p:ext uri="{BB962C8B-B14F-4D97-AF65-F5344CB8AC3E}">
        <p14:creationId xmlns:p14="http://schemas.microsoft.com/office/powerpoint/2010/main" val="2510083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i="0" kern="1200" dirty="0" smtClean="0">
                <a:solidFill>
                  <a:schemeClr val="tx1"/>
                </a:solidFill>
                <a:effectLst/>
                <a:latin typeface="+mn-lt"/>
                <a:ea typeface="+mn-ea"/>
                <a:cs typeface="+mn-cs"/>
              </a:rPr>
              <a:t>MATCH — </a:t>
            </a:r>
            <a:r>
              <a:rPr lang="ru-RU" sz="1200" b="0" i="0" kern="1200" dirty="0" smtClean="0">
                <a:solidFill>
                  <a:schemeClr val="tx1"/>
                </a:solidFill>
                <a:effectLst/>
                <a:latin typeface="+mn-lt"/>
                <a:ea typeface="+mn-ea"/>
                <a:cs typeface="+mn-cs"/>
              </a:rPr>
              <a:t>аналог </a:t>
            </a:r>
            <a:r>
              <a:rPr lang="ru-RU" sz="1200" b="1" i="0" kern="1200" dirty="0" smtClean="0">
                <a:solidFill>
                  <a:schemeClr val="tx1"/>
                </a:solidFill>
                <a:effectLst/>
                <a:latin typeface="+mn-lt"/>
                <a:ea typeface="+mn-ea"/>
                <a:cs typeface="+mn-cs"/>
              </a:rPr>
              <a:t>WHERE, </a:t>
            </a:r>
            <a:r>
              <a:rPr lang="ru-RU" sz="1200" b="0" i="0" kern="1200" dirty="0" smtClean="0">
                <a:solidFill>
                  <a:schemeClr val="tx1"/>
                </a:solidFill>
                <a:effectLst/>
                <a:latin typeface="+mn-lt"/>
                <a:ea typeface="+mn-ea"/>
                <a:cs typeface="+mn-cs"/>
              </a:rPr>
              <a:t>в круглых скобках мы описываем свойства вершины (условие поиска), а </a:t>
            </a:r>
            <a:r>
              <a:rPr lang="ru-RU" sz="1200" b="1" i="0" kern="1200" dirty="0" smtClean="0">
                <a:solidFill>
                  <a:schemeClr val="tx1"/>
                </a:solidFill>
                <a:effectLst/>
                <a:latin typeface="+mn-lt"/>
                <a:ea typeface="+mn-ea"/>
                <a:cs typeface="+mn-cs"/>
              </a:rPr>
              <a:t>RETURN </a:t>
            </a:r>
            <a:r>
              <a:rPr lang="ru-RU" sz="1200" b="0" i="0" kern="1200" dirty="0" smtClean="0">
                <a:solidFill>
                  <a:schemeClr val="tx1"/>
                </a:solidFill>
                <a:effectLst/>
                <a:latin typeface="+mn-lt"/>
                <a:ea typeface="+mn-ea"/>
                <a:cs typeface="+mn-cs"/>
              </a:rPr>
              <a:t>— аналог </a:t>
            </a:r>
            <a:r>
              <a:rPr lang="ru-RU" sz="1200" b="1" i="0" kern="1200" dirty="0" smtClean="0">
                <a:solidFill>
                  <a:schemeClr val="tx1"/>
                </a:solidFill>
                <a:effectLst/>
                <a:latin typeface="+mn-lt"/>
                <a:ea typeface="+mn-ea"/>
                <a:cs typeface="+mn-cs"/>
              </a:rPr>
              <a:t>SELECT, </a:t>
            </a:r>
            <a:r>
              <a:rPr lang="ru-RU" sz="1200" b="0" i="0" kern="1200" dirty="0" smtClean="0">
                <a:solidFill>
                  <a:schemeClr val="tx1"/>
                </a:solidFill>
                <a:effectLst/>
                <a:latin typeface="+mn-lt"/>
                <a:ea typeface="+mn-ea"/>
                <a:cs typeface="+mn-cs"/>
              </a:rPr>
              <a:t>в нем мы описываем, что вернуть.</a:t>
            </a:r>
          </a:p>
          <a:p>
            <a:r>
              <a:rPr lang="ru-RU" sz="1200" b="0" i="0" kern="1200" dirty="0" smtClean="0">
                <a:solidFill>
                  <a:schemeClr val="tx1"/>
                </a:solidFill>
                <a:effectLst/>
                <a:latin typeface="+mn-lt"/>
                <a:ea typeface="+mn-ea"/>
                <a:cs typeface="+mn-cs"/>
              </a:rPr>
              <a:t/>
            </a:r>
            <a:br>
              <a:rPr lang="ru-RU" sz="1200" b="0" i="0" kern="1200" dirty="0" smtClean="0">
                <a:solidFill>
                  <a:schemeClr val="tx1"/>
                </a:solidFill>
                <a:effectLst/>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EB98C959-E5FA-4F86-ACC0-0866C13C3E2B}" type="slidenum">
              <a:rPr lang="ru-RU" smtClean="0"/>
              <a:t>22</a:t>
            </a:fld>
            <a:endParaRPr lang="ru-RU"/>
          </a:p>
        </p:txBody>
      </p:sp>
    </p:spTree>
    <p:extLst>
      <p:ext uri="{BB962C8B-B14F-4D97-AF65-F5344CB8AC3E}">
        <p14:creationId xmlns:p14="http://schemas.microsoft.com/office/powerpoint/2010/main" val="2882044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Теперь поищем фильмы, в которых снимался Том </a:t>
            </a:r>
            <a:r>
              <a:rPr lang="ru-RU" sz="1200" b="0" i="0" kern="1200" dirty="0" err="1" smtClean="0">
                <a:solidFill>
                  <a:schemeClr val="tx1"/>
                </a:solidFill>
                <a:effectLst/>
                <a:latin typeface="+mn-lt"/>
                <a:ea typeface="+mn-ea"/>
                <a:cs typeface="+mn-cs"/>
              </a:rPr>
              <a:t>Хэнкс</a:t>
            </a:r>
            <a:r>
              <a:rPr lang="ru-RU" sz="1200" b="0" i="0" kern="1200" dirty="0" smtClean="0">
                <a:solidFill>
                  <a:schemeClr val="tx1"/>
                </a:solidFill>
                <a:effectLst/>
                <a:latin typeface="+mn-lt"/>
                <a:ea typeface="+mn-ea"/>
                <a:cs typeface="+mn-cs"/>
              </a:rPr>
              <a:t>.</a:t>
            </a:r>
          </a:p>
          <a:p>
            <a:r>
              <a:rPr lang="ru-RU" sz="1200" b="0" i="0" kern="1200" dirty="0" smtClean="0">
                <a:solidFill>
                  <a:schemeClr val="tx1"/>
                </a:solidFill>
                <a:effectLst/>
                <a:latin typeface="+mn-lt"/>
                <a:ea typeface="+mn-ea"/>
                <a:cs typeface="+mn-cs"/>
              </a:rPr>
              <a:t>Запрос усложнился, в </a:t>
            </a:r>
            <a:r>
              <a:rPr lang="ru-RU" sz="1200" b="1" i="0" kern="1200" dirty="0" smtClean="0">
                <a:solidFill>
                  <a:schemeClr val="tx1"/>
                </a:solidFill>
                <a:effectLst/>
                <a:latin typeface="+mn-lt"/>
                <a:ea typeface="+mn-ea"/>
                <a:cs typeface="+mn-cs"/>
              </a:rPr>
              <a:t>MATCH </a:t>
            </a:r>
            <a:r>
              <a:rPr lang="ru-RU" sz="1200" b="0" i="0" kern="1200" dirty="0" smtClean="0">
                <a:solidFill>
                  <a:schemeClr val="tx1"/>
                </a:solidFill>
                <a:effectLst/>
                <a:latin typeface="+mn-lt"/>
                <a:ea typeface="+mn-ea"/>
                <a:cs typeface="+mn-cs"/>
              </a:rPr>
              <a:t>мы описали вершины обоих типов, и отношение между ними (ребро) в квадратных скобках.</a:t>
            </a:r>
          </a:p>
          <a:p>
            <a:r>
              <a:rPr lang="ru-RU" sz="1200" b="0" i="0" kern="1200" dirty="0" smtClean="0">
                <a:solidFill>
                  <a:schemeClr val="tx1"/>
                </a:solidFill>
                <a:effectLst/>
                <a:latin typeface="+mn-lt"/>
                <a:ea typeface="+mn-ea"/>
                <a:cs typeface="+mn-cs"/>
              </a:rPr>
              <a:t/>
            </a:r>
            <a:br>
              <a:rPr lang="ru-RU" sz="1200" b="0" i="0" kern="1200" dirty="0" smtClean="0">
                <a:solidFill>
                  <a:schemeClr val="tx1"/>
                </a:solidFill>
                <a:effectLst/>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EB98C959-E5FA-4F86-ACC0-0866C13C3E2B}" type="slidenum">
              <a:rPr lang="ru-RU" smtClean="0"/>
              <a:t>23</a:t>
            </a:fld>
            <a:endParaRPr lang="ru-RU"/>
          </a:p>
        </p:txBody>
      </p:sp>
    </p:spTree>
    <p:extLst>
      <p:ext uri="{BB962C8B-B14F-4D97-AF65-F5344CB8AC3E}">
        <p14:creationId xmlns:p14="http://schemas.microsoft.com/office/powerpoint/2010/main" val="2844066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Текст запроса приближен к текстовому отображению графа.</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От вершины типа </a:t>
            </a:r>
            <a:r>
              <a:rPr lang="ru-RU" dirty="0" err="1" smtClean="0"/>
              <a:t>Person</a:t>
            </a:r>
            <a:r>
              <a:rPr lang="ru-RU" sz="1200" b="0" i="0" kern="1200" dirty="0" smtClean="0">
                <a:solidFill>
                  <a:schemeClr val="tx1"/>
                </a:solidFill>
                <a:effectLst/>
                <a:latin typeface="+mn-lt"/>
                <a:ea typeface="+mn-ea"/>
                <a:cs typeface="+mn-cs"/>
              </a:rPr>
              <a:t> с именем </a:t>
            </a:r>
            <a:r>
              <a:rPr lang="ru-RU" dirty="0" err="1" smtClean="0"/>
              <a:t>Tom</a:t>
            </a:r>
            <a:r>
              <a:rPr lang="ru-RU" dirty="0" smtClean="0"/>
              <a:t> </a:t>
            </a:r>
            <a:r>
              <a:rPr lang="ru-RU" dirty="0" err="1" smtClean="0"/>
              <a:t>Hanks</a:t>
            </a:r>
            <a:r>
              <a:rPr lang="ru-RU" sz="1200" b="0" i="0" kern="1200" dirty="0" smtClean="0">
                <a:solidFill>
                  <a:schemeClr val="tx1"/>
                </a:solidFill>
                <a:effectLst/>
                <a:latin typeface="+mn-lt"/>
                <a:ea typeface="+mn-ea"/>
                <a:cs typeface="+mn-cs"/>
              </a:rPr>
              <a:t> по ребру </a:t>
            </a:r>
            <a:r>
              <a:rPr lang="ru-RU" dirty="0" smtClean="0"/>
              <a:t>ACTED_IN</a:t>
            </a:r>
            <a:r>
              <a:rPr lang="ru-RU" sz="1200" b="0" i="0" kern="1200" dirty="0" smtClean="0">
                <a:solidFill>
                  <a:schemeClr val="tx1"/>
                </a:solidFill>
                <a:effectLst/>
                <a:latin typeface="+mn-lt"/>
                <a:ea typeface="+mn-ea"/>
                <a:cs typeface="+mn-cs"/>
              </a:rPr>
              <a:t> находятся все вершины </a:t>
            </a:r>
            <a:r>
              <a:rPr lang="ru-RU" dirty="0" err="1" smtClean="0"/>
              <a:t>Movie</a:t>
            </a:r>
            <a:r>
              <a:rPr lang="ru-RU" sz="1200" b="0" i="0" kern="1200" dirty="0" smtClean="0">
                <a:solidFill>
                  <a:schemeClr val="tx1"/>
                </a:solidFill>
                <a:effectLst/>
                <a:latin typeface="+mn-lt"/>
                <a:ea typeface="+mn-ea"/>
                <a:cs typeface="+mn-cs"/>
              </a:rPr>
              <a:t>, в которых снимался актер, от вершин </a:t>
            </a:r>
            <a:r>
              <a:rPr lang="ru-RU" sz="1200" b="0" i="0" kern="1200" dirty="0" err="1" smtClean="0">
                <a:solidFill>
                  <a:schemeClr val="tx1"/>
                </a:solidFill>
                <a:effectLst/>
                <a:latin typeface="+mn-lt"/>
                <a:ea typeface="+mn-ea"/>
                <a:cs typeface="+mn-cs"/>
              </a:rPr>
              <a:t>типа</a:t>
            </a:r>
            <a:r>
              <a:rPr lang="ru-RU" dirty="0" err="1" smtClean="0"/>
              <a:t>Movie</a:t>
            </a:r>
            <a:r>
              <a:rPr lang="ru-RU" sz="1200" b="0" i="0" kern="1200" dirty="0" smtClean="0">
                <a:solidFill>
                  <a:schemeClr val="tx1"/>
                </a:solidFill>
                <a:effectLst/>
                <a:latin typeface="+mn-lt"/>
                <a:ea typeface="+mn-ea"/>
                <a:cs typeface="+mn-cs"/>
              </a:rPr>
              <a:t> по связи </a:t>
            </a:r>
            <a:r>
              <a:rPr lang="ru-RU" dirty="0" smtClean="0"/>
              <a:t>ACTED_IN</a:t>
            </a:r>
            <a:r>
              <a:rPr lang="ru-RU" sz="1200" b="0" i="0" kern="1200" dirty="0" smtClean="0">
                <a:solidFill>
                  <a:schemeClr val="tx1"/>
                </a:solidFill>
                <a:effectLst/>
                <a:latin typeface="+mn-lt"/>
                <a:ea typeface="+mn-ea"/>
                <a:cs typeface="+mn-cs"/>
              </a:rPr>
              <a:t> идет поиск всех актеров, снявшихся в каждом найденном фильме соответственно.</a:t>
            </a:r>
          </a:p>
          <a:p>
            <a:endParaRPr lang="ru-RU" dirty="0"/>
          </a:p>
        </p:txBody>
      </p:sp>
      <p:sp>
        <p:nvSpPr>
          <p:cNvPr id="4" name="Номер слайда 3"/>
          <p:cNvSpPr>
            <a:spLocks noGrp="1"/>
          </p:cNvSpPr>
          <p:nvPr>
            <p:ph type="sldNum" sz="quarter" idx="10"/>
          </p:nvPr>
        </p:nvSpPr>
        <p:spPr/>
        <p:txBody>
          <a:bodyPr/>
          <a:lstStyle/>
          <a:p>
            <a:fld id="{EB98C959-E5FA-4F86-ACC0-0866C13C3E2B}" type="slidenum">
              <a:rPr lang="ru-RU" smtClean="0"/>
              <a:t>24</a:t>
            </a:fld>
            <a:endParaRPr lang="ru-RU"/>
          </a:p>
        </p:txBody>
      </p:sp>
    </p:spTree>
    <p:extLst>
      <p:ext uri="{BB962C8B-B14F-4D97-AF65-F5344CB8AC3E}">
        <p14:creationId xmlns:p14="http://schemas.microsoft.com/office/powerpoint/2010/main" val="2550743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altLang="ru-RU" sz="2400" smtClean="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grpSp>
      </p:grpSp>
      <p:sp>
        <p:nvSpPr>
          <p:cNvPr id="8603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ru-RU" altLang="ru-RU" noProof="0" smtClean="0"/>
              <a:t>Образец заголовка</a:t>
            </a:r>
          </a:p>
        </p:txBody>
      </p:sp>
      <p:sp>
        <p:nvSpPr>
          <p:cNvPr id="8603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ru-RU" altLang="ru-RU" noProof="0" smtClean="0"/>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45BD006B-FAB4-4D2E-A9CD-524D617E39D6}" type="datetime1">
              <a:rPr lang="ru-RU" altLang="ru-RU" smtClean="0"/>
              <a:t>30.08.2023</a:t>
            </a:fld>
            <a:endParaRPr lang="ru-RU" altLang="ru-RU"/>
          </a:p>
        </p:txBody>
      </p:sp>
      <p:sp>
        <p:nvSpPr>
          <p:cNvPr id="19" name="Rectangle 17"/>
          <p:cNvSpPr>
            <a:spLocks noGrp="1" noChangeArrowheads="1"/>
          </p:cNvSpPr>
          <p:nvPr>
            <p:ph type="ftr" sz="quarter" idx="11"/>
          </p:nvPr>
        </p:nvSpPr>
        <p:spPr/>
        <p:txBody>
          <a:bodyPr/>
          <a:lstStyle>
            <a:lvl1pPr>
              <a:defRPr/>
            </a:lvl1pPr>
          </a:lstStyle>
          <a:p>
            <a:pPr>
              <a:defRPr/>
            </a:pPr>
            <a:endParaRPr lang="ru-RU" altLang="ru-RU"/>
          </a:p>
        </p:txBody>
      </p:sp>
      <p:sp>
        <p:nvSpPr>
          <p:cNvPr id="20" name="Rectangle 18"/>
          <p:cNvSpPr>
            <a:spLocks noGrp="1" noChangeArrowheads="1"/>
          </p:cNvSpPr>
          <p:nvPr>
            <p:ph type="sldNum" sz="quarter" idx="12"/>
          </p:nvPr>
        </p:nvSpPr>
        <p:spPr/>
        <p:txBody>
          <a:bodyPr/>
          <a:lstStyle>
            <a:lvl1pPr>
              <a:defRPr/>
            </a:lvl1pPr>
          </a:lstStyle>
          <a:p>
            <a:pPr>
              <a:defRPr/>
            </a:pPr>
            <a:fld id="{A1437D01-F1D8-458E-BB90-AD5E57A1C71B}" type="slidenum">
              <a:rPr lang="ru-RU" altLang="ru-RU"/>
              <a:pPr>
                <a:defRPr/>
              </a:pPr>
              <a:t>‹#›</a:t>
            </a:fld>
            <a:endParaRPr lang="ru-RU" altLang="ru-RU"/>
          </a:p>
        </p:txBody>
      </p:sp>
    </p:spTree>
    <p:extLst>
      <p:ext uri="{BB962C8B-B14F-4D97-AF65-F5344CB8AC3E}">
        <p14:creationId xmlns:p14="http://schemas.microsoft.com/office/powerpoint/2010/main" val="2381573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5" name="Rectangle 3"/>
          <p:cNvSpPr>
            <a:spLocks noGrp="1" noChangeArrowheads="1"/>
          </p:cNvSpPr>
          <p:nvPr>
            <p:ph type="sldNum" sz="quarter" idx="11"/>
          </p:nvPr>
        </p:nvSpPr>
        <p:spPr>
          <a:ln/>
        </p:spPr>
        <p:txBody>
          <a:bodyPr/>
          <a:lstStyle>
            <a:lvl1pPr>
              <a:defRPr/>
            </a:lvl1pPr>
          </a:lstStyle>
          <a:p>
            <a:pPr>
              <a:defRPr/>
            </a:pPr>
            <a:fld id="{52BBE38F-5764-4AE7-B6BE-EEA10767BB9D}" type="slidenum">
              <a:rPr lang="ru-RU" altLang="ru-RU"/>
              <a:pPr>
                <a:defRPr/>
              </a:pPr>
              <a:t>‹#›</a:t>
            </a:fld>
            <a:endParaRPr lang="ru-RU" altLang="ru-RU"/>
          </a:p>
        </p:txBody>
      </p:sp>
      <p:sp>
        <p:nvSpPr>
          <p:cNvPr id="6" name="Rectangle 16"/>
          <p:cNvSpPr>
            <a:spLocks noGrp="1" noChangeArrowheads="1"/>
          </p:cNvSpPr>
          <p:nvPr>
            <p:ph type="dt" sz="half" idx="12"/>
          </p:nvPr>
        </p:nvSpPr>
        <p:spPr>
          <a:ln/>
        </p:spPr>
        <p:txBody>
          <a:bodyPr/>
          <a:lstStyle>
            <a:lvl1pPr>
              <a:defRPr/>
            </a:lvl1pPr>
          </a:lstStyle>
          <a:p>
            <a:pPr>
              <a:defRPr/>
            </a:pPr>
            <a:fld id="{CC7E99D8-1911-49F7-8B6B-BC37C4AE7BE6}" type="datetime1">
              <a:rPr lang="ru-RU" altLang="ru-RU" smtClean="0"/>
              <a:t>30.08.2023</a:t>
            </a:fld>
            <a:endParaRPr lang="ru-RU" altLang="ru-RU"/>
          </a:p>
        </p:txBody>
      </p:sp>
    </p:spTree>
    <p:extLst>
      <p:ext uri="{BB962C8B-B14F-4D97-AF65-F5344CB8AC3E}">
        <p14:creationId xmlns:p14="http://schemas.microsoft.com/office/powerpoint/2010/main" val="3095502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457200"/>
            <a:ext cx="2057400" cy="5410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457200"/>
            <a:ext cx="60198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5" name="Rectangle 3"/>
          <p:cNvSpPr>
            <a:spLocks noGrp="1" noChangeArrowheads="1"/>
          </p:cNvSpPr>
          <p:nvPr>
            <p:ph type="sldNum" sz="quarter" idx="11"/>
          </p:nvPr>
        </p:nvSpPr>
        <p:spPr>
          <a:ln/>
        </p:spPr>
        <p:txBody>
          <a:bodyPr/>
          <a:lstStyle>
            <a:lvl1pPr>
              <a:defRPr/>
            </a:lvl1pPr>
          </a:lstStyle>
          <a:p>
            <a:pPr>
              <a:defRPr/>
            </a:pPr>
            <a:fld id="{51ED52BA-E8C1-4A62-AEA9-A36BB613DB33}" type="slidenum">
              <a:rPr lang="ru-RU" altLang="ru-RU"/>
              <a:pPr>
                <a:defRPr/>
              </a:pPr>
              <a:t>‹#›</a:t>
            </a:fld>
            <a:endParaRPr lang="ru-RU" altLang="ru-RU"/>
          </a:p>
        </p:txBody>
      </p:sp>
      <p:sp>
        <p:nvSpPr>
          <p:cNvPr id="6" name="Rectangle 16"/>
          <p:cNvSpPr>
            <a:spLocks noGrp="1" noChangeArrowheads="1"/>
          </p:cNvSpPr>
          <p:nvPr>
            <p:ph type="dt" sz="half" idx="12"/>
          </p:nvPr>
        </p:nvSpPr>
        <p:spPr>
          <a:ln/>
        </p:spPr>
        <p:txBody>
          <a:bodyPr/>
          <a:lstStyle>
            <a:lvl1pPr>
              <a:defRPr/>
            </a:lvl1pPr>
          </a:lstStyle>
          <a:p>
            <a:pPr>
              <a:defRPr/>
            </a:pPr>
            <a:fld id="{6116B90A-533C-45F3-BF0D-CDEB7E462CB9}" type="datetime1">
              <a:rPr lang="ru-RU" altLang="ru-RU" smtClean="0"/>
              <a:t>30.08.2023</a:t>
            </a:fld>
            <a:endParaRPr lang="ru-RU" altLang="ru-RU"/>
          </a:p>
        </p:txBody>
      </p:sp>
    </p:spTree>
    <p:extLst>
      <p:ext uri="{BB962C8B-B14F-4D97-AF65-F5344CB8AC3E}">
        <p14:creationId xmlns:p14="http://schemas.microsoft.com/office/powerpoint/2010/main" val="1855368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altLang="ru-RU" sz="2400" smtClean="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grpSp>
      </p:grpSp>
      <p:sp>
        <p:nvSpPr>
          <p:cNvPr id="9115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ru-RU" noProof="0" smtClean="0"/>
              <a:t>Образец заголовка</a:t>
            </a:r>
          </a:p>
        </p:txBody>
      </p:sp>
      <p:sp>
        <p:nvSpPr>
          <p:cNvPr id="9115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ru-RU" noProof="0" smtClean="0"/>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2FCCCEC8-3F36-43E6-85BA-75CB1805DAB1}" type="datetime1">
              <a:rPr lang="ru-RU" altLang="ru-RU" smtClean="0"/>
              <a:t>30.08.2023</a:t>
            </a:fld>
            <a:endParaRPr lang="ru-RU" altLang="ru-RU"/>
          </a:p>
        </p:txBody>
      </p:sp>
      <p:sp>
        <p:nvSpPr>
          <p:cNvPr id="19" name="Rectangle 17"/>
          <p:cNvSpPr>
            <a:spLocks noGrp="1" noChangeArrowheads="1"/>
          </p:cNvSpPr>
          <p:nvPr>
            <p:ph type="ftr" sz="quarter" idx="11"/>
          </p:nvPr>
        </p:nvSpPr>
        <p:spPr/>
        <p:txBody>
          <a:bodyPr/>
          <a:lstStyle>
            <a:lvl1pPr>
              <a:defRPr/>
            </a:lvl1pPr>
          </a:lstStyle>
          <a:p>
            <a:pPr>
              <a:defRPr/>
            </a:pPr>
            <a:endParaRPr lang="ru-RU" altLang="ru-RU"/>
          </a:p>
        </p:txBody>
      </p:sp>
      <p:sp>
        <p:nvSpPr>
          <p:cNvPr id="20" name="Rectangle 18"/>
          <p:cNvSpPr>
            <a:spLocks noGrp="1" noChangeArrowheads="1"/>
          </p:cNvSpPr>
          <p:nvPr>
            <p:ph type="sldNum" sz="quarter" idx="12"/>
          </p:nvPr>
        </p:nvSpPr>
        <p:spPr/>
        <p:txBody>
          <a:bodyPr/>
          <a:lstStyle>
            <a:lvl1pPr>
              <a:defRPr/>
            </a:lvl1pPr>
          </a:lstStyle>
          <a:p>
            <a:pPr>
              <a:defRPr/>
            </a:pPr>
            <a:fld id="{F08E6DC9-A3B4-442B-8330-FCBBFFF4BF8F}" type="slidenum">
              <a:rPr lang="ru-RU" smtClean="0"/>
              <a:pPr>
                <a:defRPr/>
              </a:pPr>
              <a:t>‹#›</a:t>
            </a:fld>
            <a:endParaRPr lang="ru-RU"/>
          </a:p>
        </p:txBody>
      </p:sp>
    </p:spTree>
    <p:extLst>
      <p:ext uri="{BB962C8B-B14F-4D97-AF65-F5344CB8AC3E}">
        <p14:creationId xmlns:p14="http://schemas.microsoft.com/office/powerpoint/2010/main" val="628399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5" name="Rectangle 3"/>
          <p:cNvSpPr>
            <a:spLocks noGrp="1" noChangeArrowheads="1"/>
          </p:cNvSpPr>
          <p:nvPr>
            <p:ph type="sldNum" sz="quarter" idx="11"/>
          </p:nvPr>
        </p:nvSpPr>
        <p:spPr>
          <a:ln/>
        </p:spPr>
        <p:txBody>
          <a:bodyPr/>
          <a:lstStyle>
            <a:lvl1pPr>
              <a:defRPr/>
            </a:lvl1pPr>
          </a:lstStyle>
          <a:p>
            <a:pPr>
              <a:defRPr/>
            </a:pPr>
            <a:fld id="{91A22592-9BE0-4B65-8BE7-E983F830BF41}" type="slidenum">
              <a:rPr lang="ru-RU" smtClean="0"/>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AA81BDDF-71A6-4373-8E2B-2C91048F6925}" type="datetime1">
              <a:rPr lang="ru-RU" altLang="ru-RU" smtClean="0"/>
              <a:t>30.08.2023</a:t>
            </a:fld>
            <a:endParaRPr lang="ru-RU" altLang="ru-RU"/>
          </a:p>
        </p:txBody>
      </p:sp>
    </p:spTree>
    <p:extLst>
      <p:ext uri="{BB962C8B-B14F-4D97-AF65-F5344CB8AC3E}">
        <p14:creationId xmlns:p14="http://schemas.microsoft.com/office/powerpoint/2010/main" val="275172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5" name="Rectangle 3"/>
          <p:cNvSpPr>
            <a:spLocks noGrp="1" noChangeArrowheads="1"/>
          </p:cNvSpPr>
          <p:nvPr>
            <p:ph type="sldNum" sz="quarter" idx="11"/>
          </p:nvPr>
        </p:nvSpPr>
        <p:spPr>
          <a:ln/>
        </p:spPr>
        <p:txBody>
          <a:bodyPr/>
          <a:lstStyle>
            <a:lvl1pPr>
              <a:defRPr/>
            </a:lvl1pPr>
          </a:lstStyle>
          <a:p>
            <a:pPr>
              <a:defRPr/>
            </a:pPr>
            <a:fld id="{E2D65009-65CC-45CF-81D0-6AA60B6DD290}" type="slidenum">
              <a:rPr lang="ru-RU" smtClean="0"/>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B6AEA202-75B5-496C-B76A-E8CB50D78FFD}" type="datetime1">
              <a:rPr lang="ru-RU" altLang="ru-RU" smtClean="0"/>
              <a:t>30.08.2023</a:t>
            </a:fld>
            <a:endParaRPr lang="ru-RU" altLang="ru-RU"/>
          </a:p>
        </p:txBody>
      </p:sp>
    </p:spTree>
    <p:extLst>
      <p:ext uri="{BB962C8B-B14F-4D97-AF65-F5344CB8AC3E}">
        <p14:creationId xmlns:p14="http://schemas.microsoft.com/office/powerpoint/2010/main" val="2711124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6" name="Rectangle 3"/>
          <p:cNvSpPr>
            <a:spLocks noGrp="1" noChangeArrowheads="1"/>
          </p:cNvSpPr>
          <p:nvPr>
            <p:ph type="sldNum" sz="quarter" idx="11"/>
          </p:nvPr>
        </p:nvSpPr>
        <p:spPr>
          <a:ln/>
        </p:spPr>
        <p:txBody>
          <a:bodyPr/>
          <a:lstStyle>
            <a:lvl1pPr>
              <a:defRPr/>
            </a:lvl1pPr>
          </a:lstStyle>
          <a:p>
            <a:pPr>
              <a:defRPr/>
            </a:pPr>
            <a:fld id="{5E70EAB3-5692-45A8-B913-BD41AE69DEA5}" type="slidenum">
              <a:rPr lang="ru-RU" smtClean="0"/>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3A45923B-E567-4859-B8FE-C2448FC0B08B}" type="datetime1">
              <a:rPr lang="ru-RU" altLang="ru-RU" smtClean="0"/>
              <a:t>30.08.2023</a:t>
            </a:fld>
            <a:endParaRPr lang="ru-RU" altLang="ru-RU"/>
          </a:p>
        </p:txBody>
      </p:sp>
    </p:spTree>
    <p:extLst>
      <p:ext uri="{BB962C8B-B14F-4D97-AF65-F5344CB8AC3E}">
        <p14:creationId xmlns:p14="http://schemas.microsoft.com/office/powerpoint/2010/main" val="110853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8" name="Rectangle 3"/>
          <p:cNvSpPr>
            <a:spLocks noGrp="1" noChangeArrowheads="1"/>
          </p:cNvSpPr>
          <p:nvPr>
            <p:ph type="sldNum" sz="quarter" idx="11"/>
          </p:nvPr>
        </p:nvSpPr>
        <p:spPr>
          <a:ln/>
        </p:spPr>
        <p:txBody>
          <a:bodyPr/>
          <a:lstStyle>
            <a:lvl1pPr>
              <a:defRPr/>
            </a:lvl1pPr>
          </a:lstStyle>
          <a:p>
            <a:pPr>
              <a:defRPr/>
            </a:pPr>
            <a:fld id="{1E02E7D2-2B1F-4121-BE55-85F3138A805A}" type="slidenum">
              <a:rPr lang="ru-RU" smtClean="0"/>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506BDD9F-2A38-42AF-B45A-8E9C509BDA67}" type="datetime1">
              <a:rPr lang="ru-RU" altLang="ru-RU" smtClean="0"/>
              <a:t>30.08.2023</a:t>
            </a:fld>
            <a:endParaRPr lang="ru-RU" altLang="ru-RU"/>
          </a:p>
        </p:txBody>
      </p:sp>
    </p:spTree>
    <p:extLst>
      <p:ext uri="{BB962C8B-B14F-4D97-AF65-F5344CB8AC3E}">
        <p14:creationId xmlns:p14="http://schemas.microsoft.com/office/powerpoint/2010/main" val="3312043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4" name="Rectangle 3"/>
          <p:cNvSpPr>
            <a:spLocks noGrp="1" noChangeArrowheads="1"/>
          </p:cNvSpPr>
          <p:nvPr>
            <p:ph type="sldNum" sz="quarter" idx="11"/>
          </p:nvPr>
        </p:nvSpPr>
        <p:spPr>
          <a:ln/>
        </p:spPr>
        <p:txBody>
          <a:bodyPr/>
          <a:lstStyle>
            <a:lvl1pPr>
              <a:defRPr/>
            </a:lvl1pPr>
          </a:lstStyle>
          <a:p>
            <a:pPr>
              <a:defRPr/>
            </a:pPr>
            <a:fld id="{0ABFBB24-C568-428C-9692-41CB418F1926}" type="slidenum">
              <a:rPr lang="ru-RU" smtClean="0"/>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FFE5A989-B515-4B67-90C8-E97784727241}" type="datetime1">
              <a:rPr lang="ru-RU" altLang="ru-RU" smtClean="0"/>
              <a:t>30.08.2023</a:t>
            </a:fld>
            <a:endParaRPr lang="ru-RU" altLang="ru-RU"/>
          </a:p>
        </p:txBody>
      </p:sp>
    </p:spTree>
    <p:extLst>
      <p:ext uri="{BB962C8B-B14F-4D97-AF65-F5344CB8AC3E}">
        <p14:creationId xmlns:p14="http://schemas.microsoft.com/office/powerpoint/2010/main" val="2959066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3" name="Rectangle 3"/>
          <p:cNvSpPr>
            <a:spLocks noGrp="1" noChangeArrowheads="1"/>
          </p:cNvSpPr>
          <p:nvPr>
            <p:ph type="sldNum" sz="quarter" idx="11"/>
          </p:nvPr>
        </p:nvSpPr>
        <p:spPr>
          <a:ln/>
        </p:spPr>
        <p:txBody>
          <a:bodyPr/>
          <a:lstStyle>
            <a:lvl1pPr>
              <a:defRPr/>
            </a:lvl1pPr>
          </a:lstStyle>
          <a:p>
            <a:pPr>
              <a:defRPr/>
            </a:pPr>
            <a:fld id="{189719F6-B7E8-4F3E-B20E-A03E8395F5AB}" type="slidenum">
              <a:rPr lang="ru-RU" smtClean="0"/>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DA863803-5B00-4C6A-8EE3-0CCF0C956B98}" type="datetime1">
              <a:rPr lang="ru-RU" altLang="ru-RU" smtClean="0"/>
              <a:t>30.08.2023</a:t>
            </a:fld>
            <a:endParaRPr lang="ru-RU" altLang="ru-RU"/>
          </a:p>
        </p:txBody>
      </p:sp>
    </p:spTree>
    <p:extLst>
      <p:ext uri="{BB962C8B-B14F-4D97-AF65-F5344CB8AC3E}">
        <p14:creationId xmlns:p14="http://schemas.microsoft.com/office/powerpoint/2010/main" val="1557892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6" name="Rectangle 3"/>
          <p:cNvSpPr>
            <a:spLocks noGrp="1" noChangeArrowheads="1"/>
          </p:cNvSpPr>
          <p:nvPr>
            <p:ph type="sldNum" sz="quarter" idx="11"/>
          </p:nvPr>
        </p:nvSpPr>
        <p:spPr>
          <a:ln/>
        </p:spPr>
        <p:txBody>
          <a:bodyPr/>
          <a:lstStyle>
            <a:lvl1pPr>
              <a:defRPr/>
            </a:lvl1pPr>
          </a:lstStyle>
          <a:p>
            <a:pPr>
              <a:defRPr/>
            </a:pPr>
            <a:fld id="{CB7FE6F4-3138-4E8A-9334-A588EC19EB9A}" type="slidenum">
              <a:rPr lang="ru-RU" smtClean="0"/>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43780702-4A8B-46E7-9163-F36AD4B71671}" type="datetime1">
              <a:rPr lang="ru-RU" altLang="ru-RU" smtClean="0"/>
              <a:t>30.08.2023</a:t>
            </a:fld>
            <a:endParaRPr lang="ru-RU" altLang="ru-RU"/>
          </a:p>
        </p:txBody>
      </p:sp>
    </p:spTree>
    <p:extLst>
      <p:ext uri="{BB962C8B-B14F-4D97-AF65-F5344CB8AC3E}">
        <p14:creationId xmlns:p14="http://schemas.microsoft.com/office/powerpoint/2010/main" val="2299064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5" name="Rectangle 3"/>
          <p:cNvSpPr>
            <a:spLocks noGrp="1" noChangeArrowheads="1"/>
          </p:cNvSpPr>
          <p:nvPr>
            <p:ph type="sldNum" sz="quarter" idx="11"/>
          </p:nvPr>
        </p:nvSpPr>
        <p:spPr>
          <a:ln/>
        </p:spPr>
        <p:txBody>
          <a:bodyPr/>
          <a:lstStyle>
            <a:lvl1pPr>
              <a:defRPr/>
            </a:lvl1pPr>
          </a:lstStyle>
          <a:p>
            <a:pPr>
              <a:defRPr/>
            </a:pPr>
            <a:fld id="{30C1A9B2-D4D8-430A-9B97-CD7626AC306E}" type="slidenum">
              <a:rPr lang="ru-RU" altLang="ru-RU"/>
              <a:pPr>
                <a:defRPr/>
              </a:pPr>
              <a:t>‹#›</a:t>
            </a:fld>
            <a:endParaRPr lang="ru-RU" altLang="ru-RU"/>
          </a:p>
        </p:txBody>
      </p:sp>
      <p:sp>
        <p:nvSpPr>
          <p:cNvPr id="6" name="Rectangle 16"/>
          <p:cNvSpPr>
            <a:spLocks noGrp="1" noChangeArrowheads="1"/>
          </p:cNvSpPr>
          <p:nvPr>
            <p:ph type="dt" sz="half" idx="12"/>
          </p:nvPr>
        </p:nvSpPr>
        <p:spPr>
          <a:ln/>
        </p:spPr>
        <p:txBody>
          <a:bodyPr/>
          <a:lstStyle>
            <a:lvl1pPr>
              <a:defRPr/>
            </a:lvl1pPr>
          </a:lstStyle>
          <a:p>
            <a:pPr>
              <a:defRPr/>
            </a:pPr>
            <a:fld id="{587AD517-D02B-48C4-98B2-27C7543C4D18}" type="datetime1">
              <a:rPr lang="ru-RU" altLang="ru-RU" smtClean="0"/>
              <a:t>30.08.2023</a:t>
            </a:fld>
            <a:endParaRPr lang="ru-RU" altLang="ru-RU"/>
          </a:p>
        </p:txBody>
      </p:sp>
    </p:spTree>
    <p:extLst>
      <p:ext uri="{BB962C8B-B14F-4D97-AF65-F5344CB8AC3E}">
        <p14:creationId xmlns:p14="http://schemas.microsoft.com/office/powerpoint/2010/main" val="3945082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6" name="Rectangle 3"/>
          <p:cNvSpPr>
            <a:spLocks noGrp="1" noChangeArrowheads="1"/>
          </p:cNvSpPr>
          <p:nvPr>
            <p:ph type="sldNum" sz="quarter" idx="11"/>
          </p:nvPr>
        </p:nvSpPr>
        <p:spPr>
          <a:ln/>
        </p:spPr>
        <p:txBody>
          <a:bodyPr/>
          <a:lstStyle>
            <a:lvl1pPr>
              <a:defRPr/>
            </a:lvl1pPr>
          </a:lstStyle>
          <a:p>
            <a:pPr>
              <a:defRPr/>
            </a:pPr>
            <a:fld id="{EE67423F-F620-46F8-9BB0-0EADCFED615A}" type="slidenum">
              <a:rPr lang="ru-RU" smtClean="0"/>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013A3484-D6F5-4A98-9602-5AF5C95F0D70}" type="datetime1">
              <a:rPr lang="ru-RU" altLang="ru-RU" smtClean="0"/>
              <a:t>30.08.2023</a:t>
            </a:fld>
            <a:endParaRPr lang="ru-RU" altLang="ru-RU"/>
          </a:p>
        </p:txBody>
      </p:sp>
    </p:spTree>
    <p:extLst>
      <p:ext uri="{BB962C8B-B14F-4D97-AF65-F5344CB8AC3E}">
        <p14:creationId xmlns:p14="http://schemas.microsoft.com/office/powerpoint/2010/main" val="2254897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5" name="Rectangle 3"/>
          <p:cNvSpPr>
            <a:spLocks noGrp="1" noChangeArrowheads="1"/>
          </p:cNvSpPr>
          <p:nvPr>
            <p:ph type="sldNum" sz="quarter" idx="11"/>
          </p:nvPr>
        </p:nvSpPr>
        <p:spPr>
          <a:ln/>
        </p:spPr>
        <p:txBody>
          <a:bodyPr/>
          <a:lstStyle>
            <a:lvl1pPr>
              <a:defRPr/>
            </a:lvl1pPr>
          </a:lstStyle>
          <a:p>
            <a:pPr>
              <a:defRPr/>
            </a:pPr>
            <a:fld id="{D883FED3-CD52-4F8B-91BE-9F025E2C91F7}" type="slidenum">
              <a:rPr lang="ru-RU" smtClean="0"/>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3FD1AD4-BCBF-46FE-A03A-255C5089EC0F}" type="datetime1">
              <a:rPr lang="ru-RU" altLang="ru-RU" smtClean="0"/>
              <a:t>30.08.2023</a:t>
            </a:fld>
            <a:endParaRPr lang="ru-RU" altLang="ru-RU"/>
          </a:p>
        </p:txBody>
      </p:sp>
    </p:spTree>
    <p:extLst>
      <p:ext uri="{BB962C8B-B14F-4D97-AF65-F5344CB8AC3E}">
        <p14:creationId xmlns:p14="http://schemas.microsoft.com/office/powerpoint/2010/main" val="124054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457200"/>
            <a:ext cx="2057400" cy="5410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457200"/>
            <a:ext cx="60198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5" name="Rectangle 3"/>
          <p:cNvSpPr>
            <a:spLocks noGrp="1" noChangeArrowheads="1"/>
          </p:cNvSpPr>
          <p:nvPr>
            <p:ph type="sldNum" sz="quarter" idx="11"/>
          </p:nvPr>
        </p:nvSpPr>
        <p:spPr>
          <a:ln/>
        </p:spPr>
        <p:txBody>
          <a:bodyPr/>
          <a:lstStyle>
            <a:lvl1pPr>
              <a:defRPr/>
            </a:lvl1pPr>
          </a:lstStyle>
          <a:p>
            <a:pPr>
              <a:defRPr/>
            </a:pPr>
            <a:fld id="{442AA810-0EEE-40FF-A746-933ED62EC0BA}" type="slidenum">
              <a:rPr lang="ru-RU" smtClean="0"/>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1238F568-8A8B-4272-832E-4F4A580C2088}" type="datetime1">
              <a:rPr lang="ru-RU" altLang="ru-RU" smtClean="0"/>
              <a:t>30.08.2023</a:t>
            </a:fld>
            <a:endParaRPr lang="ru-RU" altLang="ru-RU"/>
          </a:p>
        </p:txBody>
      </p:sp>
    </p:spTree>
    <p:extLst>
      <p:ext uri="{BB962C8B-B14F-4D97-AF65-F5344CB8AC3E}">
        <p14:creationId xmlns:p14="http://schemas.microsoft.com/office/powerpoint/2010/main" val="21290714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981200"/>
            <a:ext cx="8229600" cy="3886200"/>
          </a:xfrm>
        </p:spPr>
        <p:txBody>
          <a:bodyPr/>
          <a:lstStyle/>
          <a:p>
            <a:pPr lvl="0"/>
            <a:r>
              <a:rPr lang="ru-RU" noProof="0" smtClean="0"/>
              <a:t>Вставка таблицы</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5" name="Rectangle 3"/>
          <p:cNvSpPr>
            <a:spLocks noGrp="1" noChangeArrowheads="1"/>
          </p:cNvSpPr>
          <p:nvPr>
            <p:ph type="sldNum" sz="quarter" idx="11"/>
          </p:nvPr>
        </p:nvSpPr>
        <p:spPr>
          <a:ln/>
        </p:spPr>
        <p:txBody>
          <a:bodyPr/>
          <a:lstStyle>
            <a:lvl1pPr>
              <a:defRPr/>
            </a:lvl1pPr>
          </a:lstStyle>
          <a:p>
            <a:pPr>
              <a:defRPr/>
            </a:pPr>
            <a:fld id="{8B5039BD-1BA7-412D-A00D-2D2F3CDFAD27}" type="slidenum">
              <a:rPr lang="ru-RU" smtClean="0"/>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E146931F-6ECE-4C3D-9D5B-ACB08061C55A}" type="datetime1">
              <a:rPr lang="ru-RU" altLang="ru-RU" smtClean="0"/>
              <a:t>30.08.2023</a:t>
            </a:fld>
            <a:endParaRPr lang="ru-RU" altLang="ru-RU"/>
          </a:p>
        </p:txBody>
      </p:sp>
    </p:spTree>
    <p:extLst>
      <p:ext uri="{BB962C8B-B14F-4D97-AF65-F5344CB8AC3E}">
        <p14:creationId xmlns:p14="http://schemas.microsoft.com/office/powerpoint/2010/main" val="117220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5" name="Rectangle 3"/>
          <p:cNvSpPr>
            <a:spLocks noGrp="1" noChangeArrowheads="1"/>
          </p:cNvSpPr>
          <p:nvPr>
            <p:ph type="sldNum" sz="quarter" idx="11"/>
          </p:nvPr>
        </p:nvSpPr>
        <p:spPr>
          <a:ln/>
        </p:spPr>
        <p:txBody>
          <a:bodyPr/>
          <a:lstStyle>
            <a:lvl1pPr>
              <a:defRPr/>
            </a:lvl1pPr>
          </a:lstStyle>
          <a:p>
            <a:pPr>
              <a:defRPr/>
            </a:pPr>
            <a:fld id="{4476ECB6-3BBC-40E7-9853-BC2AE56C9CA1}" type="slidenum">
              <a:rPr lang="ru-RU" altLang="ru-RU"/>
              <a:pPr>
                <a:defRPr/>
              </a:pPr>
              <a:t>‹#›</a:t>
            </a:fld>
            <a:endParaRPr lang="ru-RU" altLang="ru-RU"/>
          </a:p>
        </p:txBody>
      </p:sp>
      <p:sp>
        <p:nvSpPr>
          <p:cNvPr id="6" name="Rectangle 16"/>
          <p:cNvSpPr>
            <a:spLocks noGrp="1" noChangeArrowheads="1"/>
          </p:cNvSpPr>
          <p:nvPr>
            <p:ph type="dt" sz="half" idx="12"/>
          </p:nvPr>
        </p:nvSpPr>
        <p:spPr>
          <a:ln/>
        </p:spPr>
        <p:txBody>
          <a:bodyPr/>
          <a:lstStyle>
            <a:lvl1pPr>
              <a:defRPr/>
            </a:lvl1pPr>
          </a:lstStyle>
          <a:p>
            <a:pPr>
              <a:defRPr/>
            </a:pPr>
            <a:fld id="{384290B3-3390-41AE-B2F3-AF3B256AF202}" type="datetime1">
              <a:rPr lang="ru-RU" altLang="ru-RU" smtClean="0"/>
              <a:t>30.08.2023</a:t>
            </a:fld>
            <a:endParaRPr lang="ru-RU" altLang="ru-RU"/>
          </a:p>
        </p:txBody>
      </p:sp>
    </p:spTree>
    <p:extLst>
      <p:ext uri="{BB962C8B-B14F-4D97-AF65-F5344CB8AC3E}">
        <p14:creationId xmlns:p14="http://schemas.microsoft.com/office/powerpoint/2010/main" val="2550793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6" name="Rectangle 3"/>
          <p:cNvSpPr>
            <a:spLocks noGrp="1" noChangeArrowheads="1"/>
          </p:cNvSpPr>
          <p:nvPr>
            <p:ph type="sldNum" sz="quarter" idx="11"/>
          </p:nvPr>
        </p:nvSpPr>
        <p:spPr>
          <a:ln/>
        </p:spPr>
        <p:txBody>
          <a:bodyPr/>
          <a:lstStyle>
            <a:lvl1pPr>
              <a:defRPr/>
            </a:lvl1pPr>
          </a:lstStyle>
          <a:p>
            <a:pPr>
              <a:defRPr/>
            </a:pPr>
            <a:fld id="{25DA6618-1865-4C4E-AE4F-CB5285B5BE0E}" type="slidenum">
              <a:rPr lang="ru-RU" altLang="ru-RU"/>
              <a:pPr>
                <a:defRPr/>
              </a:pPr>
              <a:t>‹#›</a:t>
            </a:fld>
            <a:endParaRPr lang="ru-RU" altLang="ru-RU"/>
          </a:p>
        </p:txBody>
      </p:sp>
      <p:sp>
        <p:nvSpPr>
          <p:cNvPr id="7" name="Rectangle 16"/>
          <p:cNvSpPr>
            <a:spLocks noGrp="1" noChangeArrowheads="1"/>
          </p:cNvSpPr>
          <p:nvPr>
            <p:ph type="dt" sz="half" idx="12"/>
          </p:nvPr>
        </p:nvSpPr>
        <p:spPr>
          <a:ln/>
        </p:spPr>
        <p:txBody>
          <a:bodyPr/>
          <a:lstStyle>
            <a:lvl1pPr>
              <a:defRPr/>
            </a:lvl1pPr>
          </a:lstStyle>
          <a:p>
            <a:pPr>
              <a:defRPr/>
            </a:pPr>
            <a:fld id="{BEDAD0A7-C887-4C61-A450-23882349CFF0}" type="datetime1">
              <a:rPr lang="ru-RU" altLang="ru-RU" smtClean="0"/>
              <a:t>30.08.2023</a:t>
            </a:fld>
            <a:endParaRPr lang="ru-RU" altLang="ru-RU"/>
          </a:p>
        </p:txBody>
      </p:sp>
    </p:spTree>
    <p:extLst>
      <p:ext uri="{BB962C8B-B14F-4D97-AF65-F5344CB8AC3E}">
        <p14:creationId xmlns:p14="http://schemas.microsoft.com/office/powerpoint/2010/main" val="793649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8" name="Rectangle 3"/>
          <p:cNvSpPr>
            <a:spLocks noGrp="1" noChangeArrowheads="1"/>
          </p:cNvSpPr>
          <p:nvPr>
            <p:ph type="sldNum" sz="quarter" idx="11"/>
          </p:nvPr>
        </p:nvSpPr>
        <p:spPr>
          <a:ln/>
        </p:spPr>
        <p:txBody>
          <a:bodyPr/>
          <a:lstStyle>
            <a:lvl1pPr>
              <a:defRPr/>
            </a:lvl1pPr>
          </a:lstStyle>
          <a:p>
            <a:pPr>
              <a:defRPr/>
            </a:pPr>
            <a:fld id="{EB97AFA1-CE1A-457B-BA34-4B433BCBA466}" type="slidenum">
              <a:rPr lang="ru-RU" altLang="ru-RU"/>
              <a:pPr>
                <a:defRPr/>
              </a:pPr>
              <a:t>‹#›</a:t>
            </a:fld>
            <a:endParaRPr lang="ru-RU" altLang="ru-RU"/>
          </a:p>
        </p:txBody>
      </p:sp>
      <p:sp>
        <p:nvSpPr>
          <p:cNvPr id="9" name="Rectangle 16"/>
          <p:cNvSpPr>
            <a:spLocks noGrp="1" noChangeArrowheads="1"/>
          </p:cNvSpPr>
          <p:nvPr>
            <p:ph type="dt" sz="half" idx="12"/>
          </p:nvPr>
        </p:nvSpPr>
        <p:spPr>
          <a:ln/>
        </p:spPr>
        <p:txBody>
          <a:bodyPr/>
          <a:lstStyle>
            <a:lvl1pPr>
              <a:defRPr/>
            </a:lvl1pPr>
          </a:lstStyle>
          <a:p>
            <a:pPr>
              <a:defRPr/>
            </a:pPr>
            <a:fld id="{F5D40EAD-7D7A-4BCE-B1C6-0D2FA9BA3CE5}" type="datetime1">
              <a:rPr lang="ru-RU" altLang="ru-RU" smtClean="0"/>
              <a:t>30.08.2023</a:t>
            </a:fld>
            <a:endParaRPr lang="ru-RU" altLang="ru-RU"/>
          </a:p>
        </p:txBody>
      </p:sp>
    </p:spTree>
    <p:extLst>
      <p:ext uri="{BB962C8B-B14F-4D97-AF65-F5344CB8AC3E}">
        <p14:creationId xmlns:p14="http://schemas.microsoft.com/office/powerpoint/2010/main" val="508887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4" name="Rectangle 3"/>
          <p:cNvSpPr>
            <a:spLocks noGrp="1" noChangeArrowheads="1"/>
          </p:cNvSpPr>
          <p:nvPr>
            <p:ph type="sldNum" sz="quarter" idx="11"/>
          </p:nvPr>
        </p:nvSpPr>
        <p:spPr>
          <a:ln/>
        </p:spPr>
        <p:txBody>
          <a:bodyPr/>
          <a:lstStyle>
            <a:lvl1pPr>
              <a:defRPr/>
            </a:lvl1pPr>
          </a:lstStyle>
          <a:p>
            <a:pPr>
              <a:defRPr/>
            </a:pPr>
            <a:fld id="{0F8A93FB-7593-41A3-9C3D-4B2A299F2CCD}" type="slidenum">
              <a:rPr lang="ru-RU" altLang="ru-RU"/>
              <a:pPr>
                <a:defRPr/>
              </a:pPr>
              <a:t>‹#›</a:t>
            </a:fld>
            <a:endParaRPr lang="ru-RU" altLang="ru-RU"/>
          </a:p>
        </p:txBody>
      </p:sp>
      <p:sp>
        <p:nvSpPr>
          <p:cNvPr id="5" name="Rectangle 16"/>
          <p:cNvSpPr>
            <a:spLocks noGrp="1" noChangeArrowheads="1"/>
          </p:cNvSpPr>
          <p:nvPr>
            <p:ph type="dt" sz="half" idx="12"/>
          </p:nvPr>
        </p:nvSpPr>
        <p:spPr>
          <a:ln/>
        </p:spPr>
        <p:txBody>
          <a:bodyPr/>
          <a:lstStyle>
            <a:lvl1pPr>
              <a:defRPr/>
            </a:lvl1pPr>
          </a:lstStyle>
          <a:p>
            <a:pPr>
              <a:defRPr/>
            </a:pPr>
            <a:fld id="{945F80BE-20B7-457B-9FA7-9E3A853FADBA}" type="datetime1">
              <a:rPr lang="ru-RU" altLang="ru-RU" smtClean="0"/>
              <a:t>30.08.2023</a:t>
            </a:fld>
            <a:endParaRPr lang="ru-RU" altLang="ru-RU"/>
          </a:p>
        </p:txBody>
      </p:sp>
    </p:spTree>
    <p:extLst>
      <p:ext uri="{BB962C8B-B14F-4D97-AF65-F5344CB8AC3E}">
        <p14:creationId xmlns:p14="http://schemas.microsoft.com/office/powerpoint/2010/main" val="114758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3" name="Rectangle 3"/>
          <p:cNvSpPr>
            <a:spLocks noGrp="1" noChangeArrowheads="1"/>
          </p:cNvSpPr>
          <p:nvPr>
            <p:ph type="sldNum" sz="quarter" idx="11"/>
          </p:nvPr>
        </p:nvSpPr>
        <p:spPr>
          <a:ln/>
        </p:spPr>
        <p:txBody>
          <a:bodyPr/>
          <a:lstStyle>
            <a:lvl1pPr>
              <a:defRPr/>
            </a:lvl1pPr>
          </a:lstStyle>
          <a:p>
            <a:pPr>
              <a:defRPr/>
            </a:pPr>
            <a:fld id="{0109B474-8571-4756-A3FB-7EB5BEA773AD}" type="slidenum">
              <a:rPr lang="ru-RU" altLang="ru-RU"/>
              <a:pPr>
                <a:defRPr/>
              </a:pPr>
              <a:t>‹#›</a:t>
            </a:fld>
            <a:endParaRPr lang="ru-RU" altLang="ru-RU"/>
          </a:p>
        </p:txBody>
      </p:sp>
      <p:sp>
        <p:nvSpPr>
          <p:cNvPr id="4" name="Rectangle 16"/>
          <p:cNvSpPr>
            <a:spLocks noGrp="1" noChangeArrowheads="1"/>
          </p:cNvSpPr>
          <p:nvPr>
            <p:ph type="dt" sz="half" idx="12"/>
          </p:nvPr>
        </p:nvSpPr>
        <p:spPr>
          <a:ln/>
        </p:spPr>
        <p:txBody>
          <a:bodyPr/>
          <a:lstStyle>
            <a:lvl1pPr>
              <a:defRPr/>
            </a:lvl1pPr>
          </a:lstStyle>
          <a:p>
            <a:pPr>
              <a:defRPr/>
            </a:pPr>
            <a:fld id="{D14C69F8-DCE7-4032-85B7-D1AD6AEE7610}" type="datetime1">
              <a:rPr lang="ru-RU" altLang="ru-RU" smtClean="0"/>
              <a:t>30.08.2023</a:t>
            </a:fld>
            <a:endParaRPr lang="ru-RU" altLang="ru-RU"/>
          </a:p>
        </p:txBody>
      </p:sp>
    </p:spTree>
    <p:extLst>
      <p:ext uri="{BB962C8B-B14F-4D97-AF65-F5344CB8AC3E}">
        <p14:creationId xmlns:p14="http://schemas.microsoft.com/office/powerpoint/2010/main" val="3421320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6" name="Rectangle 3"/>
          <p:cNvSpPr>
            <a:spLocks noGrp="1" noChangeArrowheads="1"/>
          </p:cNvSpPr>
          <p:nvPr>
            <p:ph type="sldNum" sz="quarter" idx="11"/>
          </p:nvPr>
        </p:nvSpPr>
        <p:spPr>
          <a:ln/>
        </p:spPr>
        <p:txBody>
          <a:bodyPr/>
          <a:lstStyle>
            <a:lvl1pPr>
              <a:defRPr/>
            </a:lvl1pPr>
          </a:lstStyle>
          <a:p>
            <a:pPr>
              <a:defRPr/>
            </a:pPr>
            <a:fld id="{9784912A-830C-4E48-974A-B9CD9CF12549}" type="slidenum">
              <a:rPr lang="ru-RU" altLang="ru-RU"/>
              <a:pPr>
                <a:defRPr/>
              </a:pPr>
              <a:t>‹#›</a:t>
            </a:fld>
            <a:endParaRPr lang="ru-RU" altLang="ru-RU"/>
          </a:p>
        </p:txBody>
      </p:sp>
      <p:sp>
        <p:nvSpPr>
          <p:cNvPr id="7" name="Rectangle 16"/>
          <p:cNvSpPr>
            <a:spLocks noGrp="1" noChangeArrowheads="1"/>
          </p:cNvSpPr>
          <p:nvPr>
            <p:ph type="dt" sz="half" idx="12"/>
          </p:nvPr>
        </p:nvSpPr>
        <p:spPr>
          <a:ln/>
        </p:spPr>
        <p:txBody>
          <a:bodyPr/>
          <a:lstStyle>
            <a:lvl1pPr>
              <a:defRPr/>
            </a:lvl1pPr>
          </a:lstStyle>
          <a:p>
            <a:pPr>
              <a:defRPr/>
            </a:pPr>
            <a:fld id="{CAD6FB79-75AE-4280-BD84-69EE22714745}" type="datetime1">
              <a:rPr lang="ru-RU" altLang="ru-RU" smtClean="0"/>
              <a:t>30.08.2023</a:t>
            </a:fld>
            <a:endParaRPr lang="ru-RU" altLang="ru-RU"/>
          </a:p>
        </p:txBody>
      </p:sp>
    </p:spTree>
    <p:extLst>
      <p:ext uri="{BB962C8B-B14F-4D97-AF65-F5344CB8AC3E}">
        <p14:creationId xmlns:p14="http://schemas.microsoft.com/office/powerpoint/2010/main" val="1312570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6" name="Rectangle 3"/>
          <p:cNvSpPr>
            <a:spLocks noGrp="1" noChangeArrowheads="1"/>
          </p:cNvSpPr>
          <p:nvPr>
            <p:ph type="sldNum" sz="quarter" idx="11"/>
          </p:nvPr>
        </p:nvSpPr>
        <p:spPr>
          <a:ln/>
        </p:spPr>
        <p:txBody>
          <a:bodyPr/>
          <a:lstStyle>
            <a:lvl1pPr>
              <a:defRPr/>
            </a:lvl1pPr>
          </a:lstStyle>
          <a:p>
            <a:pPr>
              <a:defRPr/>
            </a:pPr>
            <a:fld id="{689D4DE4-C3BD-45F1-9D88-9D7A4F7DB01F}" type="slidenum">
              <a:rPr lang="ru-RU" altLang="ru-RU"/>
              <a:pPr>
                <a:defRPr/>
              </a:pPr>
              <a:t>‹#›</a:t>
            </a:fld>
            <a:endParaRPr lang="ru-RU" altLang="ru-RU"/>
          </a:p>
        </p:txBody>
      </p:sp>
      <p:sp>
        <p:nvSpPr>
          <p:cNvPr id="7" name="Rectangle 16"/>
          <p:cNvSpPr>
            <a:spLocks noGrp="1" noChangeArrowheads="1"/>
          </p:cNvSpPr>
          <p:nvPr>
            <p:ph type="dt" sz="half" idx="12"/>
          </p:nvPr>
        </p:nvSpPr>
        <p:spPr>
          <a:ln/>
        </p:spPr>
        <p:txBody>
          <a:bodyPr/>
          <a:lstStyle>
            <a:lvl1pPr>
              <a:defRPr/>
            </a:lvl1pPr>
          </a:lstStyle>
          <a:p>
            <a:pPr>
              <a:defRPr/>
            </a:pPr>
            <a:fld id="{0B624C11-847C-42F5-9D33-0A2DB1F75BF4}" type="datetime1">
              <a:rPr lang="ru-RU" altLang="ru-RU" smtClean="0"/>
              <a:t>30.08.2023</a:t>
            </a:fld>
            <a:endParaRPr lang="ru-RU" altLang="ru-RU"/>
          </a:p>
        </p:txBody>
      </p:sp>
    </p:spTree>
    <p:extLst>
      <p:ext uri="{BB962C8B-B14F-4D97-AF65-F5344CB8AC3E}">
        <p14:creationId xmlns:p14="http://schemas.microsoft.com/office/powerpoint/2010/main" val="2353570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ru-RU" altLang="ru-RU"/>
          </a:p>
        </p:txBody>
      </p:sp>
      <p:sp>
        <p:nvSpPr>
          <p:cNvPr id="84995"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F6A4C9DE-2E6B-4974-B3D9-13776FEBBAF9}" type="slidenum">
              <a:rPr lang="ru-RU" altLang="ru-RU"/>
              <a:pPr>
                <a:defRPr/>
              </a:pPr>
              <a:t>‹#›</a:t>
            </a:fld>
            <a:endParaRPr lang="ru-RU" altLang="ru-RU"/>
          </a:p>
        </p:txBody>
      </p:sp>
      <p:grpSp>
        <p:nvGrpSpPr>
          <p:cNvPr id="2052" name="Group 4"/>
          <p:cNvGrpSpPr>
            <a:grpSpLocks/>
          </p:cNvGrpSpPr>
          <p:nvPr/>
        </p:nvGrpSpPr>
        <p:grpSpPr bwMode="auto">
          <a:xfrm>
            <a:off x="0" y="0"/>
            <a:ext cx="9144000" cy="546100"/>
            <a:chOff x="0" y="0"/>
            <a:chExt cx="5760" cy="344"/>
          </a:xfrm>
        </p:grpSpPr>
        <p:sp>
          <p:nvSpPr>
            <p:cNvPr id="2056"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altLang="ru-RU" sz="2400" smtClean="0">
                <a:latin typeface="Times New Roman" pitchFamily="18" charset="0"/>
              </a:endParaRPr>
            </a:p>
          </p:txBody>
        </p:sp>
        <p:sp>
          <p:nvSpPr>
            <p:cNvPr id="2057"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2058"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hlink"/>
                </a:solidFill>
              </a:endParaRPr>
            </a:p>
          </p:txBody>
        </p:sp>
        <p:sp>
          <p:nvSpPr>
            <p:cNvPr id="2059"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hlink"/>
                </a:solidFill>
              </a:endParaRPr>
            </a:p>
          </p:txBody>
        </p:sp>
        <p:sp>
          <p:nvSpPr>
            <p:cNvPr id="2060"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accent2"/>
                </a:solidFill>
              </a:endParaRPr>
            </a:p>
          </p:txBody>
        </p:sp>
        <p:sp>
          <p:nvSpPr>
            <p:cNvPr id="2061"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hlink"/>
                </a:solidFill>
              </a:endParaRPr>
            </a:p>
          </p:txBody>
        </p:sp>
        <p:sp>
          <p:nvSpPr>
            <p:cNvPr id="2062"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2063"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accent2"/>
                </a:solidFill>
              </a:endParaRPr>
            </a:p>
          </p:txBody>
        </p:sp>
        <p:sp>
          <p:nvSpPr>
            <p:cNvPr id="2064"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accent2"/>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85008"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fld id="{4020E031-DE3E-4036-AC57-419A7C465F17}" type="datetime1">
              <a:rPr lang="ru-RU" altLang="ru-RU" smtClean="0"/>
              <a:t>30.08.2023</a:t>
            </a:fld>
            <a:endParaRPr lang="ru-RU" altLang="ru-RU"/>
          </a:p>
        </p:txBody>
      </p:sp>
    </p:spTree>
  </p:cSld>
  <p:clrMap bg1="lt1" tx1="dk1" bg2="lt2" tx2="dk2" accent1="accent1" accent2="accent2" accent3="accent3" accent4="accent4" accent5="accent5" accent6="accent6" hlink="hlink" folHlink="folHlink"/>
  <p:sldLayoutIdLst>
    <p:sldLayoutId id="2147484120"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ru-RU" altLang="ru-RU"/>
          </a:p>
        </p:txBody>
      </p:sp>
      <p:sp>
        <p:nvSpPr>
          <p:cNvPr id="90115"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8B5039BD-1BA7-412D-A00D-2D2F3CDFAD27}" type="slidenum">
              <a:rPr lang="ru-RU" smtClean="0"/>
              <a:pPr>
                <a:defRPr/>
              </a:pPr>
              <a:t>‹#›</a:t>
            </a:fld>
            <a:endParaRPr lang="ru-RU"/>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altLang="ru-RU" sz="2400" smtClean="0">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90128"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fld id="{C5FBA5B0-8851-4F67-9CAE-B16F78170CFE}" type="datetime1">
              <a:rPr lang="ru-RU" altLang="ru-RU" smtClean="0"/>
              <a:t>30.08.2023</a:t>
            </a:fld>
            <a:endParaRPr lang="ru-RU" altLang="ru-RU"/>
          </a:p>
        </p:txBody>
      </p:sp>
    </p:spTree>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 id="2147484133" r:id="rId12"/>
  </p:sldLayoutIdLst>
  <p:hf hdr="0" ftr="0" dt="0"/>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cs typeface="Arial" charset="0"/>
        </a:defRPr>
      </a:lvl2pPr>
      <a:lvl3pPr algn="l" rtl="0" eaLnBrk="1" fontAlgn="base" hangingPunct="1">
        <a:spcBef>
          <a:spcPct val="0"/>
        </a:spcBef>
        <a:spcAft>
          <a:spcPct val="0"/>
        </a:spcAft>
        <a:defRPr sz="4400">
          <a:solidFill>
            <a:schemeClr val="tx1"/>
          </a:solidFill>
          <a:latin typeface="Arial" charset="0"/>
          <a:cs typeface="Arial" charset="0"/>
        </a:defRPr>
      </a:lvl3pPr>
      <a:lvl4pPr algn="l" rtl="0" eaLnBrk="1" fontAlgn="base" hangingPunct="1">
        <a:spcBef>
          <a:spcPct val="0"/>
        </a:spcBef>
        <a:spcAft>
          <a:spcPct val="0"/>
        </a:spcAft>
        <a:defRPr sz="4400">
          <a:solidFill>
            <a:schemeClr val="tx1"/>
          </a:solidFill>
          <a:latin typeface="Arial" charset="0"/>
          <a:cs typeface="Arial" charset="0"/>
        </a:defRPr>
      </a:lvl4pPr>
      <a:lvl5pPr algn="l" rtl="0" eaLnBrk="1" fontAlgn="base" hangingPunct="1">
        <a:spcBef>
          <a:spcPct val="0"/>
        </a:spcBef>
        <a:spcAft>
          <a:spcPct val="0"/>
        </a:spcAft>
        <a:defRPr sz="4400">
          <a:solidFill>
            <a:schemeClr val="tx1"/>
          </a:solidFill>
          <a:latin typeface="Arial"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0.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6.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7.wmf"/></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jpeg"/><Relationship Id="rId5" Type="http://schemas.openxmlformats.org/officeDocument/2006/relationships/image" Target="../media/image7.w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gi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7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7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habr.com/ru/post/441538/" TargetMode="External"/><Relationship Id="rId2" Type="http://schemas.openxmlformats.org/officeDocument/2006/relationships/hyperlink" Target="http://citforum.ru/database/articles/dw_appliance_and_mr/" TargetMode="External"/><Relationship Id="rId1" Type="http://schemas.openxmlformats.org/officeDocument/2006/relationships/slideLayout" Target="../slideLayouts/slideLayout2.xml"/><Relationship Id="rId6" Type="http://schemas.openxmlformats.org/officeDocument/2006/relationships/hyperlink" Target="http://www.sqlstream.com/" TargetMode="External"/><Relationship Id="rId5" Type="http://schemas.openxmlformats.org/officeDocument/2006/relationships/hyperlink" Target="http://www.streambase.com/" TargetMode="External"/><Relationship Id="rId4" Type="http://schemas.openxmlformats.org/officeDocument/2006/relationships/hyperlink" Target="http://www.storagenews.ru/" TargetMode="External"/></Relationships>
</file>

<file path=ppt/slides/_rels/slide87.xml.rels><?xml version="1.0" encoding="UTF-8" standalone="yes"?>
<Relationships xmlns="http://schemas.openxmlformats.org/package/2006/relationships"><Relationship Id="rId8" Type="http://schemas.openxmlformats.org/officeDocument/2006/relationships/hyperlink" Target="https://dbdb.io/db/scidb" TargetMode="External"/><Relationship Id="rId13" Type="http://schemas.openxmlformats.org/officeDocument/2006/relationships/hyperlink" Target="https://www.postgresql.org/docs/9.0/hstore.html" TargetMode="External"/><Relationship Id="rId3" Type="http://schemas.openxmlformats.org/officeDocument/2006/relationships/hyperlink" Target="https://sofakingcode.medium.com/&#1101;&#1082;&#1089;&#1082;&#1091;&#1088;&#1089;-&#1074;-&#1075;&#1088;&#1072;&#1092;&#1086;&#1074;&#1072;&#1103;-&#1073;&#1072;&#1079;&#1091;-&#1076;&#1072;&#1085;&#1085;&#1099;&#1093;-neo4j-9d5c515186e8" TargetMode="External"/><Relationship Id="rId7" Type="http://schemas.openxmlformats.org/officeDocument/2006/relationships/hyperlink" Target="http://scidb.sourceforge.net/" TargetMode="External"/><Relationship Id="rId12" Type="http://schemas.openxmlformats.org/officeDocument/2006/relationships/hyperlink" Target="https://ru.bmstu.wiki/&#1043;&#1088;&#1080;&#1076;-&#1089;&#1080;&#1089;&#1090;&#1077;&#1084;&#1072;" TargetMode="External"/><Relationship Id="rId2" Type="http://schemas.openxmlformats.org/officeDocument/2006/relationships/hyperlink" Target="http://www.bookre.org/reader?file=2228218" TargetMode="External"/><Relationship Id="rId1" Type="http://schemas.openxmlformats.org/officeDocument/2006/relationships/slideLayout" Target="../slideLayouts/slideLayout2.xml"/><Relationship Id="rId6" Type="http://schemas.openxmlformats.org/officeDocument/2006/relationships/hyperlink" Target="http://www.statsoft.ru/products/Enterprise/big-data.php" TargetMode="External"/><Relationship Id="rId11" Type="http://schemas.openxmlformats.org/officeDocument/2006/relationships/hyperlink" Target="https://habr.com/ru/company/fpi_russia/blog/315886/" TargetMode="External"/><Relationship Id="rId5" Type="http://schemas.openxmlformats.org/officeDocument/2006/relationships/hyperlink" Target="http://www.jetinfo.ru/author/sergej-artemov/bolshie-dannye-bolshaya-problema" TargetMode="External"/><Relationship Id="rId10" Type="http://schemas.openxmlformats.org/officeDocument/2006/relationships/hyperlink" Target="https://ru.bmstu.wiki/NoSQL" TargetMode="External"/><Relationship Id="rId4" Type="http://schemas.openxmlformats.org/officeDocument/2006/relationships/hyperlink" Target="http://www.tadviser.ru/index.php/&#1057;&#1090;&#1072;&#1090;&#1100;&#1103;:&#1041;&#1086;&#1083;&#1100;&#1096;&#1080;&#1077;_&#1076;&#1072;&#1085;&#1085;&#1099;&#1077;_(Big_Data)" TargetMode="External"/><Relationship Id="rId9" Type="http://schemas.openxmlformats.org/officeDocument/2006/relationships/hyperlink" Target="https://www.mongodb.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843808" y="2420889"/>
            <a:ext cx="6147792" cy="1368151"/>
          </a:xfrm>
        </p:spPr>
        <p:txBody>
          <a:bodyPr/>
          <a:lstStyle/>
          <a:p>
            <a:pPr eaLnBrk="1" hangingPunct="1"/>
            <a:r>
              <a:rPr lang="ru-RU" altLang="ru-RU" dirty="0" smtClean="0"/>
              <a:t>Распределенные базы данных</a:t>
            </a:r>
          </a:p>
        </p:txBody>
      </p:sp>
      <p:sp>
        <p:nvSpPr>
          <p:cNvPr id="3075" name="Rectangle 3"/>
          <p:cNvSpPr>
            <a:spLocks noGrp="1" noChangeArrowheads="1"/>
          </p:cNvSpPr>
          <p:nvPr>
            <p:ph type="subTitle" idx="1"/>
          </p:nvPr>
        </p:nvSpPr>
        <p:spPr>
          <a:xfrm>
            <a:off x="539750" y="4267200"/>
            <a:ext cx="8251825" cy="1249363"/>
          </a:xfrm>
        </p:spPr>
        <p:txBody>
          <a:bodyPr/>
          <a:lstStyle/>
          <a:p>
            <a:pPr algn="r" eaLnBrk="1" hangingPunct="1"/>
            <a:r>
              <a:rPr lang="ru-RU" altLang="ru-RU" dirty="0" smtClean="0"/>
              <a:t>Лекции </a:t>
            </a:r>
            <a:r>
              <a:rPr lang="en-US" altLang="ru-RU" dirty="0" smtClean="0"/>
              <a:t>1</a:t>
            </a:r>
            <a:r>
              <a:rPr lang="ru-RU" altLang="ru-RU" dirty="0" smtClean="0"/>
              <a:t>1-12</a:t>
            </a:r>
            <a:r>
              <a:rPr lang="ru-RU" altLang="ru-RU" dirty="0" smtClean="0"/>
              <a:t>. Перспективы </a:t>
            </a:r>
          </a:p>
          <a:p>
            <a:pPr algn="r" eaLnBrk="1" hangingPunct="1"/>
            <a:r>
              <a:rPr lang="ru-RU" altLang="ru-RU" dirty="0" smtClean="0"/>
              <a:t>развития технологии баз данных</a:t>
            </a:r>
          </a:p>
        </p:txBody>
      </p:sp>
      <p:sp>
        <p:nvSpPr>
          <p:cNvPr id="3076" name="TextBox 1"/>
          <p:cNvSpPr txBox="1">
            <a:spLocks noChangeArrowheads="1"/>
          </p:cNvSpPr>
          <p:nvPr/>
        </p:nvSpPr>
        <p:spPr bwMode="auto">
          <a:xfrm>
            <a:off x="1835150" y="115888"/>
            <a:ext cx="7273925"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algn="r" eaLnBrk="1" hangingPunct="1">
              <a:spcBef>
                <a:spcPts val="600"/>
              </a:spcBef>
              <a:buClrTx/>
              <a:buSzTx/>
              <a:buFontTx/>
              <a:buNone/>
            </a:pPr>
            <a:r>
              <a:rPr lang="ru-RU" altLang="ru-RU" sz="1800" i="1"/>
              <a:t>"Цивилизация развивается за счёт расширения числа важных операций, которые можно выполнять, не думая о них".</a:t>
            </a:r>
          </a:p>
          <a:p>
            <a:pPr algn="r" eaLnBrk="1" hangingPunct="1">
              <a:spcBef>
                <a:spcPts val="600"/>
              </a:spcBef>
              <a:buClrTx/>
              <a:buSzTx/>
              <a:buFontTx/>
              <a:buNone/>
            </a:pPr>
            <a:r>
              <a:rPr lang="ru-RU" altLang="ru-RU" sz="1600"/>
              <a:t>Альфред Норт Уайтхед, британский математик, логик, философ</a:t>
            </a:r>
            <a:endParaRPr lang="ru-RU" altLang="ru-RU" sz="1800"/>
          </a:p>
        </p:txBody>
      </p:sp>
    </p:spTree>
    <p:extLst>
      <p:ext uri="{BB962C8B-B14F-4D97-AF65-F5344CB8AC3E}">
        <p14:creationId xmlns:p14="http://schemas.microsoft.com/office/powerpoint/2010/main" val="3010785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32656"/>
            <a:ext cx="8229600" cy="739775"/>
          </a:xfrm>
        </p:spPr>
        <p:txBody>
          <a:bodyPr/>
          <a:lstStyle/>
          <a:p>
            <a:pPr algn="ctr" eaLnBrk="1" hangingPunct="1">
              <a:spcBef>
                <a:spcPts val="600"/>
              </a:spcBef>
            </a:pPr>
            <a:r>
              <a:rPr lang="en-US" altLang="ru-RU" sz="2800" b="1" dirty="0" smtClean="0"/>
              <a:t>4</a:t>
            </a:r>
            <a:r>
              <a:rPr lang="ru-RU" altLang="ru-RU" sz="2800" b="1" dirty="0" smtClean="0"/>
              <a:t>. </a:t>
            </a:r>
            <a:r>
              <a:rPr lang="en-US" altLang="ru-RU" sz="2800" b="1" dirty="0" smtClean="0"/>
              <a:t>NoSQL</a:t>
            </a:r>
            <a:r>
              <a:rPr lang="ru-RU" altLang="ru-RU" sz="2800" b="1" dirty="0" smtClean="0"/>
              <a:t>: модели данных</a:t>
            </a:r>
            <a:endParaRPr lang="ru-RU" altLang="ru-RU" sz="2800" dirty="0" smtClean="0"/>
          </a:p>
        </p:txBody>
      </p:sp>
      <p:sp>
        <p:nvSpPr>
          <p:cNvPr id="3" name="TextBox 2"/>
          <p:cNvSpPr txBox="1"/>
          <p:nvPr/>
        </p:nvSpPr>
        <p:spPr>
          <a:xfrm>
            <a:off x="395536" y="980728"/>
            <a:ext cx="8424936" cy="5447645"/>
          </a:xfrm>
          <a:prstGeom prst="rect">
            <a:avLst/>
          </a:prstGeom>
          <a:noFill/>
        </p:spPr>
        <p:txBody>
          <a:bodyPr wrap="square" rtlCol="0">
            <a:spAutoFit/>
          </a:bodyPr>
          <a:lstStyle/>
          <a:p>
            <a:pPr>
              <a:spcBef>
                <a:spcPts val="600"/>
              </a:spcBef>
            </a:pPr>
            <a:r>
              <a:rPr lang="ru-RU" sz="2000" b="1" dirty="0" smtClean="0">
                <a:latin typeface="Times New Roman" panose="02020603050405020304" pitchFamily="18" charset="0"/>
                <a:cs typeface="Times New Roman" panose="02020603050405020304" pitchFamily="18" charset="0"/>
              </a:rPr>
              <a:t>1. Системы </a:t>
            </a:r>
            <a:r>
              <a:rPr lang="ru-RU" sz="2000" b="1" dirty="0">
                <a:latin typeface="Times New Roman" panose="02020603050405020304" pitchFamily="18" charset="0"/>
                <a:cs typeface="Times New Roman" panose="02020603050405020304" pitchFamily="18" charset="0"/>
              </a:rPr>
              <a:t>«ключ-значение» (</a:t>
            </a:r>
            <a:r>
              <a:rPr lang="ru-RU" sz="2000" b="1" dirty="0" err="1">
                <a:latin typeface="Times New Roman" panose="02020603050405020304" pitchFamily="18" charset="0"/>
                <a:cs typeface="Times New Roman" panose="02020603050405020304" pitchFamily="18" charset="0"/>
              </a:rPr>
              <a:t>Key-Value</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Stores</a:t>
            </a:r>
            <a:r>
              <a:rPr lang="ru-RU" sz="2000" b="1" dirty="0">
                <a:latin typeface="Times New Roman" panose="02020603050405020304" pitchFamily="18" charset="0"/>
                <a:cs typeface="Times New Roman" panose="02020603050405020304" pitchFamily="18" charset="0"/>
              </a:rPr>
              <a:t>).</a:t>
            </a:r>
          </a:p>
          <a:p>
            <a:pPr>
              <a:spcBef>
                <a:spcPts val="600"/>
              </a:spcBef>
            </a:pPr>
            <a:r>
              <a:rPr lang="ru-RU" sz="2000" dirty="0" err="1">
                <a:latin typeface="Times New Roman" panose="02020603050405020304" pitchFamily="18" charset="0"/>
                <a:cs typeface="Times New Roman" panose="02020603050405020304" pitchFamily="18" charset="0"/>
              </a:rPr>
              <a:t>NoSQL</a:t>
            </a:r>
            <a:r>
              <a:rPr lang="ru-RU" sz="2000" dirty="0">
                <a:latin typeface="Times New Roman" panose="02020603050405020304" pitchFamily="18" charset="0"/>
                <a:cs typeface="Times New Roman" panose="02020603050405020304" pitchFamily="18" charset="0"/>
              </a:rPr>
              <a:t>-системы типа «ключ-значение» хранят данные и позволяют иметь доступ к ним при помощи единственного уникального ключа. Работа с данными обычно осуществляется с помощью простых операций вставки, удаления и поиска по ключу.</a:t>
            </a:r>
          </a:p>
          <a:p>
            <a:pPr>
              <a:spcBef>
                <a:spcPts val="600"/>
              </a:spcBef>
            </a:pPr>
            <a:r>
              <a:rPr lang="ru-RU" sz="2000" dirty="0" smtClean="0">
                <a:latin typeface="Times New Roman" panose="02020603050405020304" pitchFamily="18" charset="0"/>
                <a:cs typeface="Times New Roman" panose="02020603050405020304" pitchFamily="18" charset="0"/>
              </a:rPr>
              <a:t>Примеры </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Redis</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Berkeley</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DB, </a:t>
            </a:r>
            <a:r>
              <a:rPr lang="ru-RU" sz="2000" dirty="0" err="1">
                <a:latin typeface="Times New Roman" panose="02020603050405020304" pitchFamily="18" charset="0"/>
                <a:cs typeface="Times New Roman" panose="02020603050405020304" pitchFamily="18" charset="0"/>
              </a:rPr>
              <a:t>MemcacheDB</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Riak</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Amazon</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DynamoDB</a:t>
            </a:r>
            <a:r>
              <a:rPr lang="ru-RU" sz="2000" dirty="0">
                <a:latin typeface="Times New Roman" panose="02020603050405020304" pitchFamily="18" charset="0"/>
                <a:cs typeface="Times New Roman" panose="02020603050405020304" pitchFamily="18" charset="0"/>
              </a:rPr>
              <a:t>.</a:t>
            </a:r>
          </a:p>
          <a:p>
            <a:pPr>
              <a:spcBef>
                <a:spcPts val="600"/>
              </a:spcBef>
            </a:pPr>
            <a:r>
              <a:rPr lang="ru-RU" sz="2000" b="1" dirty="0" smtClean="0">
                <a:latin typeface="Times New Roman" panose="02020603050405020304" pitchFamily="18" charset="0"/>
                <a:cs typeface="Times New Roman" panose="02020603050405020304" pitchFamily="18" charset="0"/>
              </a:rPr>
              <a:t>2. </a:t>
            </a:r>
            <a:r>
              <a:rPr lang="ru-RU" sz="2000" b="1" dirty="0" err="1" smtClean="0">
                <a:latin typeface="Times New Roman" panose="02020603050405020304" pitchFamily="18" charset="0"/>
                <a:cs typeface="Times New Roman" panose="02020603050405020304" pitchFamily="18" charset="0"/>
              </a:rPr>
              <a:t>Документо</a:t>
            </a:r>
            <a:r>
              <a:rPr lang="ru-RU" sz="2000" b="1" dirty="0" smtClean="0">
                <a:latin typeface="Times New Roman" panose="02020603050405020304" pitchFamily="18" charset="0"/>
                <a:cs typeface="Times New Roman" panose="02020603050405020304" pitchFamily="18" charset="0"/>
              </a:rPr>
              <a:t>-ориентированные </a:t>
            </a:r>
            <a:r>
              <a:rPr lang="ru-RU" sz="2000" b="1" dirty="0">
                <a:latin typeface="Times New Roman" panose="02020603050405020304" pitchFamily="18" charset="0"/>
                <a:cs typeface="Times New Roman" panose="02020603050405020304" pitchFamily="18" charset="0"/>
              </a:rPr>
              <a:t>СУБД (</a:t>
            </a:r>
            <a:r>
              <a:rPr lang="ru-RU" sz="2000" b="1" dirty="0" err="1">
                <a:latin typeface="Times New Roman" panose="02020603050405020304" pitchFamily="18" charset="0"/>
                <a:cs typeface="Times New Roman" panose="02020603050405020304" pitchFamily="18" charset="0"/>
              </a:rPr>
              <a:t>Document</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Stores</a:t>
            </a:r>
            <a:r>
              <a:rPr lang="ru-RU" sz="2000" b="1" dirty="0">
                <a:latin typeface="Times New Roman" panose="02020603050405020304" pitchFamily="18" charset="0"/>
                <a:cs typeface="Times New Roman" panose="02020603050405020304" pitchFamily="18" charset="0"/>
              </a:rPr>
              <a:t>).</a:t>
            </a:r>
          </a:p>
          <a:p>
            <a:pPr>
              <a:spcBef>
                <a:spcPts val="600"/>
              </a:spcBef>
            </a:pPr>
            <a:r>
              <a:rPr lang="ru-RU" sz="2000" dirty="0">
                <a:latin typeface="Times New Roman" panose="02020603050405020304" pitchFamily="18" charset="0"/>
                <a:cs typeface="Times New Roman" panose="02020603050405020304" pitchFamily="18" charset="0"/>
              </a:rPr>
              <a:t>Единицей хранения данных в таких системах является документ – некоторый объект, обладающий произвольным набором атрибутов (полей). </a:t>
            </a:r>
            <a:endParaRPr lang="ru-RU" sz="2000" dirty="0" smtClean="0">
              <a:latin typeface="Times New Roman" panose="02020603050405020304" pitchFamily="18" charset="0"/>
              <a:cs typeface="Times New Roman" panose="02020603050405020304" pitchFamily="18" charset="0"/>
            </a:endParaRPr>
          </a:p>
          <a:p>
            <a:pPr>
              <a:spcBef>
                <a:spcPts val="600"/>
              </a:spcBef>
            </a:pPr>
            <a:r>
              <a:rPr lang="ru-RU" sz="2000" dirty="0">
                <a:latin typeface="Times New Roman" panose="02020603050405020304" pitchFamily="18" charset="0"/>
                <a:cs typeface="Times New Roman" panose="02020603050405020304" pitchFamily="18" charset="0"/>
              </a:rPr>
              <a:t>В основе </a:t>
            </a:r>
            <a:r>
              <a:rPr lang="ru-RU" sz="2000" dirty="0" err="1" smtClean="0">
                <a:latin typeface="Times New Roman" panose="02020603050405020304" pitchFamily="18" charset="0"/>
                <a:cs typeface="Times New Roman" panose="02020603050405020304" pitchFamily="18" charset="0"/>
              </a:rPr>
              <a:t>документо</a:t>
            </a:r>
            <a:r>
              <a:rPr lang="ru-RU" sz="2000" dirty="0" smtClean="0">
                <a:latin typeface="Times New Roman" panose="02020603050405020304" pitchFamily="18" charset="0"/>
                <a:cs typeface="Times New Roman" panose="02020603050405020304" pitchFamily="18" charset="0"/>
              </a:rPr>
              <a:t>-ориентированных </a:t>
            </a:r>
            <a:r>
              <a:rPr lang="ru-RU" sz="2000" dirty="0">
                <a:latin typeface="Times New Roman" panose="02020603050405020304" pitchFamily="18" charset="0"/>
                <a:cs typeface="Times New Roman" panose="02020603050405020304" pitchFamily="18" charset="0"/>
              </a:rPr>
              <a:t>СУБД лежат документные </a:t>
            </a:r>
            <a:r>
              <a:rPr lang="ru-RU" sz="2000" dirty="0" smtClean="0">
                <a:latin typeface="Times New Roman" panose="02020603050405020304" pitchFamily="18" charset="0"/>
                <a:cs typeface="Times New Roman" panose="02020603050405020304" pitchFamily="18" charset="0"/>
              </a:rPr>
              <a:t>хранилища, </a:t>
            </a:r>
            <a:r>
              <a:rPr lang="ru-RU" sz="2000" dirty="0">
                <a:latin typeface="Times New Roman" panose="02020603050405020304" pitchFamily="18" charset="0"/>
                <a:cs typeface="Times New Roman" panose="02020603050405020304" pitchFamily="18" charset="0"/>
              </a:rPr>
              <a:t>имеющие </a:t>
            </a:r>
            <a:r>
              <a:rPr lang="ru-RU" sz="2000" dirty="0" smtClean="0">
                <a:latin typeface="Times New Roman" panose="02020603050405020304" pitchFamily="18" charset="0"/>
                <a:cs typeface="Times New Roman" panose="02020603050405020304" pitchFamily="18" charset="0"/>
              </a:rPr>
              <a:t>обычно структуру дерева. </a:t>
            </a:r>
            <a:r>
              <a:rPr lang="ru-RU" sz="2000" dirty="0">
                <a:latin typeface="Times New Roman" panose="02020603050405020304" pitchFamily="18" charset="0"/>
                <a:cs typeface="Times New Roman" panose="02020603050405020304" pitchFamily="18" charset="0"/>
              </a:rPr>
              <a:t>Документные системы поддерживают поиск по полям документов, а заранее предопределённой схемы данных, как правило, нет. В отличие от систем типа «ключ-значение», документные СУБД позволяют запрашивать коллекции документов на основании нескольких ограничений на </a:t>
            </a:r>
            <a:r>
              <a:rPr lang="ru-RU" sz="2000" dirty="0" smtClean="0">
                <a:latin typeface="Times New Roman" panose="02020603050405020304" pitchFamily="18" charset="0"/>
                <a:cs typeface="Times New Roman" panose="02020603050405020304" pitchFamily="18" charset="0"/>
              </a:rPr>
              <a:t>атрибуты.</a:t>
            </a:r>
          </a:p>
          <a:p>
            <a:pPr>
              <a:spcBef>
                <a:spcPts val="600"/>
              </a:spcBef>
            </a:pPr>
            <a:r>
              <a:rPr lang="ru-RU" sz="2000" dirty="0">
                <a:latin typeface="Times New Roman" panose="02020603050405020304" pitchFamily="18" charset="0"/>
                <a:cs typeface="Times New Roman" panose="02020603050405020304" pitchFamily="18" charset="0"/>
              </a:rPr>
              <a:t>Примеры – </a:t>
            </a:r>
            <a:r>
              <a:rPr lang="en-US" sz="2000" dirty="0" smtClean="0">
                <a:latin typeface="Times New Roman" panose="02020603050405020304" pitchFamily="18" charset="0"/>
                <a:cs typeface="Times New Roman" panose="02020603050405020304" pitchFamily="18" charset="0"/>
              </a:rPr>
              <a:t>MongoDB</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CouchDB</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eXist</a:t>
            </a:r>
            <a:r>
              <a:rPr lang="en-US" sz="2000" dirty="0">
                <a:latin typeface="Times New Roman" panose="02020603050405020304" pitchFamily="18" charset="0"/>
                <a:cs typeface="Times New Roman" panose="02020603050405020304" pitchFamily="18" charset="0"/>
              </a:rPr>
              <a:t>, Berkeley DB </a:t>
            </a:r>
            <a:r>
              <a:rPr lang="en-US" sz="2000" dirty="0" smtClean="0">
                <a:latin typeface="Times New Roman" panose="02020603050405020304" pitchFamily="18" charset="0"/>
                <a:cs typeface="Times New Roman" panose="02020603050405020304" pitchFamily="18" charset="0"/>
              </a:rPr>
              <a:t>XML</a:t>
            </a:r>
            <a:r>
              <a:rPr lang="ru-RU"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10</a:t>
            </a:fld>
            <a:endParaRPr lang="ru-RU" altLang="ru-RU"/>
          </a:p>
        </p:txBody>
      </p:sp>
    </p:spTree>
    <p:extLst>
      <p:ext uri="{BB962C8B-B14F-4D97-AF65-F5344CB8AC3E}">
        <p14:creationId xmlns:p14="http://schemas.microsoft.com/office/powerpoint/2010/main" val="98303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32656"/>
            <a:ext cx="8229600" cy="739775"/>
          </a:xfrm>
        </p:spPr>
        <p:txBody>
          <a:bodyPr/>
          <a:lstStyle/>
          <a:p>
            <a:pPr algn="ctr" eaLnBrk="1" hangingPunct="1">
              <a:spcBef>
                <a:spcPts val="600"/>
              </a:spcBef>
            </a:pPr>
            <a:r>
              <a:rPr lang="en-US" altLang="ru-RU" sz="2800" b="1" dirty="0" smtClean="0"/>
              <a:t>4</a:t>
            </a:r>
            <a:r>
              <a:rPr lang="ru-RU" altLang="ru-RU" sz="2800" b="1" dirty="0" smtClean="0"/>
              <a:t>. </a:t>
            </a:r>
            <a:r>
              <a:rPr lang="en-US" altLang="ru-RU" sz="2800" b="1" dirty="0" smtClean="0"/>
              <a:t>NoSQL</a:t>
            </a:r>
            <a:r>
              <a:rPr lang="ru-RU" altLang="ru-RU" sz="2800" b="1" dirty="0" smtClean="0"/>
              <a:t>: модели данных</a:t>
            </a:r>
            <a:endParaRPr lang="ru-RU" altLang="ru-RU" sz="2800" dirty="0" smtClean="0"/>
          </a:p>
        </p:txBody>
      </p:sp>
      <p:sp>
        <p:nvSpPr>
          <p:cNvPr id="3" name="TextBox 2"/>
          <p:cNvSpPr txBox="1"/>
          <p:nvPr/>
        </p:nvSpPr>
        <p:spPr>
          <a:xfrm>
            <a:off x="323528" y="908720"/>
            <a:ext cx="8640960" cy="5940088"/>
          </a:xfrm>
          <a:prstGeom prst="rect">
            <a:avLst/>
          </a:prstGeom>
          <a:noFill/>
        </p:spPr>
        <p:txBody>
          <a:bodyPr wrap="square" rtlCol="0">
            <a:spAutoFit/>
          </a:bodyPr>
          <a:lstStyle/>
          <a:p>
            <a:pPr>
              <a:spcBef>
                <a:spcPts val="600"/>
              </a:spcBef>
            </a:pPr>
            <a:r>
              <a:rPr lang="ru-RU" sz="2000" b="1" dirty="0" smtClean="0">
                <a:latin typeface="Times New Roman" panose="02020603050405020304" pitchFamily="18" charset="0"/>
                <a:cs typeface="Times New Roman" panose="02020603050405020304" pitchFamily="18" charset="0"/>
              </a:rPr>
              <a:t>3. «Семейство </a:t>
            </a:r>
            <a:r>
              <a:rPr lang="ru-RU" sz="2000" b="1" dirty="0">
                <a:latin typeface="Times New Roman" panose="02020603050405020304" pitchFamily="18" charset="0"/>
                <a:cs typeface="Times New Roman" panose="02020603050405020304" pitchFamily="18" charset="0"/>
              </a:rPr>
              <a:t>столбцов</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column-family</a:t>
            </a:r>
            <a:r>
              <a:rPr lang="ru-RU" sz="2000" b="1" dirty="0" smtClean="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store</a:t>
            </a:r>
            <a:r>
              <a:rPr lang="ru-RU" sz="2000" b="1" dirty="0">
                <a:latin typeface="Times New Roman" panose="02020603050405020304" pitchFamily="18" charset="0"/>
                <a:cs typeface="Times New Roman" panose="02020603050405020304" pitchFamily="18" charset="0"/>
              </a:rPr>
              <a:t>).</a:t>
            </a:r>
          </a:p>
          <a:p>
            <a:pPr>
              <a:spcBef>
                <a:spcPts val="600"/>
              </a:spcBef>
            </a:pPr>
            <a:r>
              <a:rPr lang="ru-RU" sz="2000" dirty="0">
                <a:latin typeface="Times New Roman" panose="02020603050405020304" pitchFamily="18" charset="0"/>
                <a:cs typeface="Times New Roman" panose="02020603050405020304" pitchFamily="18" charset="0"/>
              </a:rPr>
              <a:t>Прародитель этого типа – </a:t>
            </a:r>
            <a:r>
              <a:rPr lang="ru-RU" sz="2000" dirty="0" smtClean="0">
                <a:latin typeface="Times New Roman" panose="02020603050405020304" pitchFamily="18" charset="0"/>
                <a:cs typeface="Times New Roman" panose="02020603050405020304" pitchFamily="18" charset="0"/>
              </a:rPr>
              <a:t>система </a:t>
            </a:r>
            <a:r>
              <a:rPr lang="ru-RU" sz="2000" dirty="0" err="1">
                <a:latin typeface="Times New Roman" panose="02020603050405020304" pitchFamily="18" charset="0"/>
                <a:cs typeface="Times New Roman" panose="02020603050405020304" pitchFamily="18" charset="0"/>
              </a:rPr>
              <a:t>Google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BigTable</a:t>
            </a:r>
            <a:r>
              <a:rPr lang="ru-RU" sz="2000" dirty="0">
                <a:latin typeface="Times New Roman" panose="02020603050405020304" pitchFamily="18" charset="0"/>
                <a:cs typeface="Times New Roman" panose="02020603050405020304" pitchFamily="18" charset="0"/>
              </a:rPr>
              <a:t>. В таких системах данные хранятся в виде разреженной матрицы, строки и столбцы которой используются как ключи. Типичным применением этого типа СУБД является веб-индексирование, а также задачи, связанные с большими данными, с пониженными требованиями к согласованности. </a:t>
            </a:r>
            <a:endParaRPr lang="ru-RU" sz="2000" dirty="0" smtClean="0">
              <a:latin typeface="Times New Roman" panose="02020603050405020304" pitchFamily="18" charset="0"/>
              <a:cs typeface="Times New Roman" panose="02020603050405020304" pitchFamily="18" charset="0"/>
            </a:endParaRPr>
          </a:p>
          <a:p>
            <a:pPr>
              <a:spcBef>
                <a:spcPts val="600"/>
              </a:spcBef>
            </a:pPr>
            <a:r>
              <a:rPr lang="ru-RU" sz="2000" dirty="0" smtClean="0">
                <a:latin typeface="Times New Roman" panose="02020603050405020304" pitchFamily="18" charset="0"/>
                <a:cs typeface="Times New Roman" panose="02020603050405020304" pitchFamily="18" charset="0"/>
              </a:rPr>
              <a:t>Примерами </a:t>
            </a:r>
            <a:r>
              <a:rPr lang="ru-RU" sz="2000" dirty="0">
                <a:latin typeface="Times New Roman" panose="02020603050405020304" pitchFamily="18" charset="0"/>
                <a:cs typeface="Times New Roman" panose="02020603050405020304" pitchFamily="18" charset="0"/>
              </a:rPr>
              <a:t>СУБД данного типа являются: </a:t>
            </a:r>
            <a:r>
              <a:rPr lang="ru-RU" sz="2000" dirty="0" err="1">
                <a:latin typeface="Times New Roman" panose="02020603050405020304" pitchFamily="18" charset="0"/>
                <a:cs typeface="Times New Roman" panose="02020603050405020304" pitchFamily="18" charset="0"/>
              </a:rPr>
              <a:t>Apache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HBase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Apache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Cassandra</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ScyllaDB</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Apache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Accumulo</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Hypertable</a:t>
            </a:r>
            <a:r>
              <a:rPr lang="ru-RU" sz="2000" dirty="0">
                <a:latin typeface="Times New Roman" panose="02020603050405020304" pitchFamily="18" charset="0"/>
                <a:cs typeface="Times New Roman" panose="02020603050405020304" pitchFamily="18" charset="0"/>
              </a:rPr>
              <a:t>.</a:t>
            </a:r>
          </a:p>
          <a:p>
            <a:pPr>
              <a:spcBef>
                <a:spcPts val="600"/>
              </a:spcBef>
            </a:pPr>
            <a:r>
              <a:rPr lang="ru-RU" sz="2000" b="1" dirty="0" smtClean="0">
                <a:latin typeface="Times New Roman" panose="02020603050405020304" pitchFamily="18" charset="0"/>
                <a:cs typeface="Times New Roman" panose="02020603050405020304" pitchFamily="18" charset="0"/>
              </a:rPr>
              <a:t>4. </a:t>
            </a:r>
            <a:r>
              <a:rPr lang="ru-RU" sz="2000" b="1" dirty="0" err="1" smtClean="0">
                <a:latin typeface="Times New Roman" panose="02020603050405020304" pitchFamily="18" charset="0"/>
                <a:cs typeface="Times New Roman" panose="02020603050405020304" pitchFamily="18" charset="0"/>
              </a:rPr>
              <a:t>Графовые</a:t>
            </a:r>
            <a:r>
              <a:rPr lang="ru-RU" sz="2000" b="1" dirty="0" smtClean="0">
                <a:latin typeface="Times New Roman" panose="02020603050405020304" pitchFamily="18" charset="0"/>
                <a:cs typeface="Times New Roman" panose="02020603050405020304" pitchFamily="18" charset="0"/>
              </a:rPr>
              <a:t> системы.</a:t>
            </a:r>
          </a:p>
          <a:p>
            <a:pPr>
              <a:spcBef>
                <a:spcPts val="600"/>
              </a:spcBef>
            </a:pPr>
            <a:r>
              <a:rPr lang="ru-RU" sz="2000" dirty="0" err="1">
                <a:latin typeface="Times New Roman" panose="02020603050405020304" pitchFamily="18" charset="0"/>
                <a:cs typeface="Times New Roman" panose="02020603050405020304" pitchFamily="18" charset="0"/>
              </a:rPr>
              <a:t>Графовую</a:t>
            </a:r>
            <a:r>
              <a:rPr lang="ru-RU" sz="2000" dirty="0">
                <a:latin typeface="Times New Roman" panose="02020603050405020304" pitchFamily="18" charset="0"/>
                <a:cs typeface="Times New Roman" panose="02020603050405020304" pitchFamily="18" charset="0"/>
              </a:rPr>
              <a:t> модель данных обычно рассматривают как обобщение </a:t>
            </a:r>
            <a:r>
              <a:rPr lang="ru-RU" sz="2000" dirty="0" smtClean="0">
                <a:latin typeface="Times New Roman" panose="02020603050405020304" pitchFamily="18" charset="0"/>
                <a:cs typeface="Times New Roman" panose="02020603050405020304" pitchFamily="18" charset="0"/>
              </a:rPr>
              <a:t>сетевой </a:t>
            </a:r>
            <a:r>
              <a:rPr lang="ru-RU" sz="2000" dirty="0">
                <a:latin typeface="Times New Roman" panose="02020603050405020304" pitchFamily="18" charset="0"/>
                <a:cs typeface="Times New Roman" panose="02020603050405020304" pitchFamily="18" charset="0"/>
              </a:rPr>
              <a:t>модели данных. В </a:t>
            </a:r>
            <a:r>
              <a:rPr lang="ru-RU" sz="2000" dirty="0" err="1">
                <a:latin typeface="Times New Roman" panose="02020603050405020304" pitchFamily="18" charset="0"/>
                <a:cs typeface="Times New Roman" panose="02020603050405020304" pitchFamily="18" charset="0"/>
              </a:rPr>
              <a:t>графовых</a:t>
            </a:r>
            <a:r>
              <a:rPr lang="ru-RU" sz="2000" dirty="0">
                <a:latin typeface="Times New Roman" panose="02020603050405020304" pitchFamily="18" charset="0"/>
                <a:cs typeface="Times New Roman" panose="02020603050405020304" pitchFamily="18" charset="0"/>
              </a:rPr>
              <a:t> СУБД, как правило, разделяют подсистему хранения </a:t>
            </a:r>
            <a:r>
              <a:rPr lang="ru-RU" sz="2000" dirty="0" smtClean="0">
                <a:latin typeface="Times New Roman" panose="02020603050405020304" pitchFamily="18" charset="0"/>
                <a:cs typeface="Times New Roman" panose="02020603050405020304" pitchFamily="18" charset="0"/>
              </a:rPr>
              <a:t>(</a:t>
            </a:r>
            <a:r>
              <a:rPr lang="ru-RU" sz="2000" dirty="0" err="1" smtClean="0">
                <a:latin typeface="Times New Roman" panose="02020603050405020304" pitchFamily="18" charset="0"/>
                <a:cs typeface="Times New Roman" panose="02020603050405020304" pitchFamily="18" charset="0"/>
              </a:rPr>
              <a:t>underlying</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storage</a:t>
            </a:r>
            <a:r>
              <a:rPr lang="ru-RU" sz="2000" dirty="0">
                <a:latin typeface="Times New Roman" panose="02020603050405020304" pitchFamily="18" charset="0"/>
                <a:cs typeface="Times New Roman" panose="02020603050405020304" pitchFamily="18" charset="0"/>
              </a:rPr>
              <a:t>) и механизм обработки </a:t>
            </a:r>
            <a:r>
              <a:rPr lang="ru-RU" sz="2000" dirty="0" smtClean="0">
                <a:latin typeface="Times New Roman" panose="02020603050405020304" pitchFamily="18" charset="0"/>
                <a:cs typeface="Times New Roman" panose="02020603050405020304" pitchFamily="18" charset="0"/>
              </a:rPr>
              <a:t>(</a:t>
            </a:r>
            <a:r>
              <a:rPr lang="ru-RU" sz="2000" dirty="0" err="1" smtClean="0">
                <a:latin typeface="Times New Roman" panose="02020603050405020304" pitchFamily="18" charset="0"/>
                <a:cs typeface="Times New Roman" panose="02020603050405020304" pitchFamily="18" charset="0"/>
              </a:rPr>
              <a:t>processing</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engine</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a:spcBef>
                <a:spcPts val="600"/>
              </a:spcBef>
            </a:pPr>
            <a:r>
              <a:rPr lang="ru-RU" dirty="0" err="1">
                <a:latin typeface="Times New Roman" panose="02020603050405020304" pitchFamily="18" charset="0"/>
                <a:cs typeface="Times New Roman" panose="02020603050405020304" pitchFamily="18" charset="0"/>
              </a:rPr>
              <a:t>Графовые</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БД </a:t>
            </a:r>
            <a:r>
              <a:rPr lang="ru-RU" dirty="0">
                <a:latin typeface="Times New Roman" panose="02020603050405020304" pitchFamily="18" charset="0"/>
                <a:cs typeface="Times New Roman" panose="02020603050405020304" pitchFamily="18" charset="0"/>
              </a:rPr>
              <a:t>применяются для моделирования социальных графов (социальных </a:t>
            </a:r>
            <a:r>
              <a:rPr lang="ru-RU" dirty="0" smtClean="0">
                <a:latin typeface="Times New Roman" panose="02020603050405020304" pitchFamily="18" charset="0"/>
                <a:cs typeface="Times New Roman" panose="02020603050405020304" pitchFamily="18" charset="0"/>
              </a:rPr>
              <a:t>сетей), </a:t>
            </a:r>
            <a:r>
              <a:rPr lang="ru-RU" dirty="0">
                <a:latin typeface="Times New Roman" panose="02020603050405020304" pitchFamily="18" charset="0"/>
                <a:cs typeface="Times New Roman" panose="02020603050405020304" pitchFamily="18" charset="0"/>
              </a:rPr>
              <a:t>в </a:t>
            </a:r>
            <a:r>
              <a:rPr lang="ru-RU" dirty="0" err="1">
                <a:latin typeface="Times New Roman" panose="02020603050405020304" pitchFamily="18" charset="0"/>
                <a:cs typeface="Times New Roman" panose="02020603050405020304" pitchFamily="18" charset="0"/>
              </a:rPr>
              <a:t>биоинформатике</a:t>
            </a:r>
            <a:r>
              <a:rPr lang="ru-RU" dirty="0">
                <a:latin typeface="Times New Roman" panose="02020603050405020304" pitchFamily="18" charset="0"/>
                <a:cs typeface="Times New Roman" panose="02020603050405020304" pitchFamily="18" charset="0"/>
              </a:rPr>
              <a:t>, а также для семантической </a:t>
            </a:r>
            <a:r>
              <a:rPr lang="ru-RU" dirty="0" smtClean="0">
                <a:latin typeface="Times New Roman" panose="02020603050405020304" pitchFamily="18" charset="0"/>
                <a:cs typeface="Times New Roman" panose="02020603050405020304" pitchFamily="18" charset="0"/>
              </a:rPr>
              <a:t>паутины. </a:t>
            </a:r>
            <a:r>
              <a:rPr lang="ru-RU" dirty="0">
                <a:latin typeface="Times New Roman" panose="02020603050405020304" pitchFamily="18" charset="0"/>
                <a:cs typeface="Times New Roman" panose="02020603050405020304" pitchFamily="18" charset="0"/>
              </a:rPr>
              <a:t>Для задач с естественной </a:t>
            </a:r>
            <a:r>
              <a:rPr lang="ru-RU" dirty="0" err="1">
                <a:latin typeface="Times New Roman" panose="02020603050405020304" pitchFamily="18" charset="0"/>
                <a:cs typeface="Times New Roman" panose="02020603050405020304" pitchFamily="18" charset="0"/>
              </a:rPr>
              <a:t>графовой</a:t>
            </a:r>
            <a:r>
              <a:rPr lang="ru-RU" dirty="0">
                <a:latin typeface="Times New Roman" panose="02020603050405020304" pitchFamily="18" charset="0"/>
                <a:cs typeface="Times New Roman" panose="02020603050405020304" pitchFamily="18" charset="0"/>
              </a:rPr>
              <a:t> структурой данных </a:t>
            </a:r>
            <a:r>
              <a:rPr lang="ru-RU" dirty="0" err="1">
                <a:latin typeface="Times New Roman" panose="02020603050405020304" pitchFamily="18" charset="0"/>
                <a:cs typeface="Times New Roman" panose="02020603050405020304" pitchFamily="18" charset="0"/>
              </a:rPr>
              <a:t>графовые</a:t>
            </a:r>
            <a:r>
              <a:rPr lang="ru-RU" dirty="0">
                <a:latin typeface="Times New Roman" panose="02020603050405020304" pitchFamily="18" charset="0"/>
                <a:cs typeface="Times New Roman" panose="02020603050405020304" pitchFamily="18" charset="0"/>
              </a:rPr>
              <a:t> СУБД </a:t>
            </a:r>
            <a:r>
              <a:rPr lang="ru-RU" dirty="0" smtClean="0">
                <a:latin typeface="Times New Roman" panose="02020603050405020304" pitchFamily="18" charset="0"/>
                <a:cs typeface="Times New Roman" panose="02020603050405020304" pitchFamily="18" charset="0"/>
              </a:rPr>
              <a:t>существенно превосходят реляционные </a:t>
            </a:r>
            <a:r>
              <a:rPr lang="ru-RU" dirty="0">
                <a:latin typeface="Times New Roman" panose="02020603050405020304" pitchFamily="18" charset="0"/>
                <a:cs typeface="Times New Roman" panose="02020603050405020304" pitchFamily="18" charset="0"/>
              </a:rPr>
              <a:t>по производительности, а также </a:t>
            </a:r>
            <a:r>
              <a:rPr lang="ru-RU" dirty="0" smtClean="0">
                <a:latin typeface="Times New Roman" panose="02020603050405020304" pitchFamily="18" charset="0"/>
                <a:cs typeface="Times New Roman" panose="02020603050405020304" pitchFamily="18" charset="0"/>
              </a:rPr>
              <a:t>имеют </a:t>
            </a:r>
            <a:r>
              <a:rPr lang="ru-RU" dirty="0">
                <a:latin typeface="Times New Roman" panose="02020603050405020304" pitchFamily="18" charset="0"/>
                <a:cs typeface="Times New Roman" panose="02020603050405020304" pitchFamily="18" charset="0"/>
              </a:rPr>
              <a:t>преимущества в наглядности представления и простоте внесения изменений в схему базы данных</a:t>
            </a:r>
            <a:r>
              <a:rPr lang="ru-RU" dirty="0" smtClean="0">
                <a:latin typeface="Times New Roman" panose="02020603050405020304" pitchFamily="18" charset="0"/>
                <a:cs typeface="Times New Roman" panose="02020603050405020304" pitchFamily="18" charset="0"/>
              </a:rPr>
              <a:t>.</a:t>
            </a:r>
          </a:p>
          <a:p>
            <a:pPr>
              <a:spcBef>
                <a:spcPts val="600"/>
              </a:spcBef>
            </a:pPr>
            <a:r>
              <a:rPr lang="ru-RU" sz="2000" dirty="0" smtClean="0">
                <a:latin typeface="Times New Roman" panose="02020603050405020304" pitchFamily="18" charset="0"/>
                <a:cs typeface="Times New Roman" panose="02020603050405020304" pitchFamily="18" charset="0"/>
              </a:rPr>
              <a:t>Примеры: </a:t>
            </a:r>
            <a:r>
              <a:rPr lang="en-US" sz="2000" dirty="0" smtClean="0">
                <a:latin typeface="Times New Roman" panose="02020603050405020304" pitchFamily="18" charset="0"/>
                <a:cs typeface="Times New Roman" panose="02020603050405020304" pitchFamily="18" charset="0"/>
              </a:rPr>
              <a:t>Neo4j</a:t>
            </a:r>
            <a:r>
              <a:rPr lang="ru-RU"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HyperGraphDB</a:t>
            </a:r>
            <a:r>
              <a:rPr lang="en-US"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модель </a:t>
            </a:r>
            <a:r>
              <a:rPr lang="ru-RU" sz="2000" dirty="0" err="1">
                <a:latin typeface="Times New Roman" panose="02020603050405020304" pitchFamily="18" charset="0"/>
                <a:cs typeface="Times New Roman" panose="02020603050405020304" pitchFamily="18" charset="0"/>
              </a:rPr>
              <a:t>мультиграфа</a:t>
            </a:r>
            <a:r>
              <a:rPr lang="ru-RU"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Titan </a:t>
            </a:r>
            <a:r>
              <a:rPr lang="ru-RU" sz="2000" dirty="0" smtClean="0">
                <a:latin typeface="Times New Roman" panose="02020603050405020304" pitchFamily="18" charset="0"/>
                <a:cs typeface="Times New Roman" panose="02020603050405020304" pitchFamily="18" charset="0"/>
              </a:rPr>
              <a:t>и т.д.</a:t>
            </a:r>
          </a:p>
        </p:txBody>
      </p:sp>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11</a:t>
            </a:fld>
            <a:endParaRPr lang="ru-RU" altLang="ru-RU" dirty="0"/>
          </a:p>
        </p:txBody>
      </p:sp>
    </p:spTree>
    <p:extLst>
      <p:ext uri="{BB962C8B-B14F-4D97-AF65-F5344CB8AC3E}">
        <p14:creationId xmlns:p14="http://schemas.microsoft.com/office/powerpoint/2010/main" val="188297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32656"/>
            <a:ext cx="8229600" cy="739775"/>
          </a:xfrm>
        </p:spPr>
        <p:txBody>
          <a:bodyPr/>
          <a:lstStyle/>
          <a:p>
            <a:pPr algn="ctr" eaLnBrk="1" hangingPunct="1">
              <a:spcBef>
                <a:spcPts val="600"/>
              </a:spcBef>
            </a:pPr>
            <a:r>
              <a:rPr lang="en-US" altLang="ru-RU" sz="2800" b="1" dirty="0" smtClean="0"/>
              <a:t>4</a:t>
            </a:r>
            <a:r>
              <a:rPr lang="ru-RU" altLang="ru-RU" sz="2800" b="1" dirty="0" smtClean="0"/>
              <a:t>. </a:t>
            </a:r>
            <a:r>
              <a:rPr lang="en-US" altLang="ru-RU" sz="2800" b="1" dirty="0" smtClean="0"/>
              <a:t>NoSQL</a:t>
            </a:r>
            <a:r>
              <a:rPr lang="ru-RU" altLang="ru-RU" sz="2800" b="1" dirty="0" smtClean="0"/>
              <a:t>: </a:t>
            </a:r>
            <a:r>
              <a:rPr lang="en-US" altLang="ru-RU" sz="2800" b="1" dirty="0" err="1" smtClean="0"/>
              <a:t>Redis</a:t>
            </a:r>
            <a:endParaRPr lang="ru-RU" altLang="ru-RU" sz="2800" dirty="0" smtClean="0"/>
          </a:p>
        </p:txBody>
      </p:sp>
      <p:sp>
        <p:nvSpPr>
          <p:cNvPr id="3" name="TextBox 2"/>
          <p:cNvSpPr txBox="1"/>
          <p:nvPr/>
        </p:nvSpPr>
        <p:spPr>
          <a:xfrm>
            <a:off x="395536" y="980728"/>
            <a:ext cx="8424936" cy="5816977"/>
          </a:xfrm>
          <a:prstGeom prst="rect">
            <a:avLst/>
          </a:prstGeom>
          <a:noFill/>
        </p:spPr>
        <p:txBody>
          <a:bodyPr wrap="square" rtlCol="0">
            <a:spAutoFit/>
          </a:bodyPr>
          <a:lstStyle/>
          <a:p>
            <a:pPr>
              <a:spcBef>
                <a:spcPts val="600"/>
              </a:spcBef>
            </a:pPr>
            <a:r>
              <a:rPr lang="en-US" sz="2000" b="1" dirty="0" err="1" smtClean="0">
                <a:latin typeface="Times New Roman" panose="02020603050405020304" pitchFamily="18" charset="0"/>
                <a:cs typeface="Times New Roman" panose="02020603050405020304" pitchFamily="18" charset="0"/>
              </a:rPr>
              <a:t>Redis</a:t>
            </a:r>
            <a:r>
              <a:rPr lang="ru-RU"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Remote Dictionary Server</a:t>
            </a:r>
            <a:r>
              <a:rPr lang="en-US" sz="2000" b="1" dirty="0" smtClean="0">
                <a:latin typeface="Times New Roman" panose="02020603050405020304" pitchFamily="18" charset="0"/>
                <a:cs typeface="Times New Roman" panose="02020603050405020304" pitchFamily="18" charset="0"/>
              </a:rPr>
              <a:t>)</a:t>
            </a:r>
            <a:endParaRPr lang="ru-RU" sz="2000" b="1" dirty="0" smtClean="0">
              <a:latin typeface="Times New Roman" panose="02020603050405020304" pitchFamily="18" charset="0"/>
              <a:cs typeface="Times New Roman" panose="02020603050405020304" pitchFamily="18" charset="0"/>
            </a:endParaRPr>
          </a:p>
          <a:p>
            <a:pPr>
              <a:spcBef>
                <a:spcPts val="600"/>
              </a:spcBef>
            </a:pP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это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нереляционная</a:t>
            </a:r>
            <a:r>
              <a:rPr lang="ru-RU" dirty="0">
                <a:latin typeface="Times New Roman" panose="02020603050405020304" pitchFamily="18" charset="0"/>
                <a:cs typeface="Times New Roman" panose="02020603050405020304" pitchFamily="18" charset="0"/>
              </a:rPr>
              <a:t> высокопроизводительная СУБД типа «ключ-значение», написанная на </a:t>
            </a:r>
            <a:r>
              <a:rPr lang="ru-RU" dirty="0" smtClean="0">
                <a:latin typeface="Times New Roman" panose="02020603050405020304" pitchFamily="18" charset="0"/>
                <a:cs typeface="Times New Roman" panose="02020603050405020304" pitchFamily="18" charset="0"/>
              </a:rPr>
              <a:t>C. </a:t>
            </a:r>
            <a:endParaRPr lang="ru-RU" dirty="0">
              <a:latin typeface="Times New Roman" panose="02020603050405020304" pitchFamily="18" charset="0"/>
              <a:cs typeface="Times New Roman" panose="02020603050405020304" pitchFamily="18" charset="0"/>
            </a:endParaRPr>
          </a:p>
          <a:p>
            <a:pPr>
              <a:spcBef>
                <a:spcPts val="600"/>
              </a:spcBef>
            </a:pPr>
            <a:r>
              <a:rPr lang="ru-RU" sz="2000" u="sng" dirty="0">
                <a:latin typeface="Times New Roman" panose="02020603050405020304" pitchFamily="18" charset="0"/>
                <a:cs typeface="Times New Roman" panose="02020603050405020304" pitchFamily="18" charset="0"/>
              </a:rPr>
              <a:t>Преимущества </a:t>
            </a:r>
            <a:r>
              <a:rPr lang="ru-RU" sz="2000" u="sng" dirty="0" err="1">
                <a:latin typeface="Times New Roman" panose="02020603050405020304" pitchFamily="18" charset="0"/>
                <a:cs typeface="Times New Roman" panose="02020603050405020304" pitchFamily="18" charset="0"/>
              </a:rPr>
              <a:t>Redis</a:t>
            </a:r>
            <a:r>
              <a:rPr lang="ru-RU" sz="2000" u="sng" dirty="0">
                <a:latin typeface="Times New Roman" panose="02020603050405020304" pitchFamily="18" charset="0"/>
                <a:cs typeface="Times New Roman" panose="02020603050405020304" pitchFamily="18" charset="0"/>
              </a:rPr>
              <a:t>:</a:t>
            </a:r>
          </a:p>
          <a:p>
            <a:pPr marL="285750" lvl="0" indent="-285750">
              <a:spcBef>
                <a:spcPts val="600"/>
              </a:spcBef>
              <a:buFont typeface="Arial" panose="020B0604020202020204" pitchFamily="34" charset="0"/>
              <a:buChar char="•"/>
            </a:pPr>
            <a:r>
              <a:rPr lang="ru-RU" dirty="0">
                <a:solidFill>
                  <a:schemeClr val="dk1"/>
                </a:solidFill>
                <a:latin typeface="Times New Roman" panose="02020603050405020304" pitchFamily="18" charset="0"/>
                <a:cs typeface="Times New Roman" panose="02020603050405020304" pitchFamily="18" charset="0"/>
              </a:rPr>
              <a:t>Данные хранятся в оперативной </a:t>
            </a:r>
            <a:r>
              <a:rPr lang="ru-RU" dirty="0" smtClean="0">
                <a:solidFill>
                  <a:schemeClr val="dk1"/>
                </a:solidFill>
                <a:latin typeface="Times New Roman" panose="02020603050405020304" pitchFamily="18" charset="0"/>
                <a:cs typeface="Times New Roman" panose="02020603050405020304" pitchFamily="18" charset="0"/>
              </a:rPr>
              <a:t>памяти (высокая скорость обработки).</a:t>
            </a:r>
            <a:endParaRPr lang="ru-RU" dirty="0">
              <a:solidFill>
                <a:schemeClr val="dk1"/>
              </a:solidFill>
              <a:latin typeface="Times New Roman" panose="02020603050405020304" pitchFamily="18" charset="0"/>
              <a:cs typeface="Times New Roman" panose="02020603050405020304" pitchFamily="18" charset="0"/>
            </a:endParaRPr>
          </a:p>
          <a:p>
            <a:pPr marL="285750" indent="-285750">
              <a:spcBef>
                <a:spcPts val="600"/>
              </a:spcBef>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Умеет</a:t>
            </a:r>
            <a:r>
              <a:rPr lang="ru-RU" dirty="0">
                <a:latin typeface="Times New Roman" panose="02020603050405020304" pitchFamily="18" charset="0"/>
                <a:cs typeface="Times New Roman" panose="02020603050405020304" pitchFamily="18" charset="0"/>
              </a:rPr>
              <a:t> сохранять данные на </a:t>
            </a:r>
            <a:r>
              <a:rPr lang="ru-RU" dirty="0" smtClean="0">
                <a:latin typeface="Times New Roman" panose="02020603050405020304" pitchFamily="18" charset="0"/>
                <a:cs typeface="Times New Roman" panose="02020603050405020304" pitchFamily="18" charset="0"/>
              </a:rPr>
              <a:t>диск.</a:t>
            </a:r>
            <a:endParaRPr lang="ru-RU" dirty="0">
              <a:latin typeface="Times New Roman" panose="02020603050405020304" pitchFamily="18" charset="0"/>
              <a:cs typeface="Times New Roman" panose="02020603050405020304" pitchFamily="18" charset="0"/>
            </a:endParaRPr>
          </a:p>
          <a:p>
            <a:pPr marL="285750" indent="-285750">
              <a:spcBef>
                <a:spcPts val="600"/>
              </a:spcBef>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Позволяет </a:t>
            </a:r>
            <a:r>
              <a:rPr lang="ru-RU" dirty="0">
                <a:latin typeface="Times New Roman" panose="02020603050405020304" pitchFamily="18" charset="0"/>
                <a:cs typeface="Times New Roman" panose="02020603050405020304" pitchFamily="18" charset="0"/>
              </a:rPr>
              <a:t>хранить не только строки, но и массивы, словари, множества, большие массивы битов (</a:t>
            </a:r>
            <a:r>
              <a:rPr lang="ru-RU" dirty="0" err="1">
                <a:latin typeface="Times New Roman" panose="02020603050405020304" pitchFamily="18" charset="0"/>
                <a:cs typeface="Times New Roman" panose="02020603050405020304" pitchFamily="18" charset="0"/>
              </a:rPr>
              <a:t>bitmaps</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marL="285750" indent="-285750">
              <a:spcBef>
                <a:spcPts val="600"/>
              </a:spcBef>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В </a:t>
            </a:r>
            <a:r>
              <a:rPr lang="ru-RU" dirty="0" err="1">
                <a:latin typeface="Times New Roman" panose="02020603050405020304" pitchFamily="18" charset="0"/>
                <a:cs typeface="Times New Roman" panose="02020603050405020304" pitchFamily="18" charset="0"/>
              </a:rPr>
              <a:t>Redis</a:t>
            </a:r>
            <a:r>
              <a:rPr lang="ru-RU" dirty="0">
                <a:latin typeface="Times New Roman" panose="02020603050405020304" pitchFamily="18" charset="0"/>
                <a:cs typeface="Times New Roman" panose="02020603050405020304" pitchFamily="18" charset="0"/>
              </a:rPr>
              <a:t> есть </a:t>
            </a:r>
            <a:r>
              <a:rPr lang="ru-RU" dirty="0" smtClean="0">
                <a:latin typeface="Times New Roman" panose="02020603050405020304" pitchFamily="18" charset="0"/>
                <a:cs typeface="Times New Roman" panose="02020603050405020304" pitchFamily="18" charset="0"/>
              </a:rPr>
              <a:t>репликация </a:t>
            </a:r>
            <a:r>
              <a:rPr lang="en-US" dirty="0" smtClean="0">
                <a:latin typeface="Times New Roman" panose="02020603050405020304" pitchFamily="18" charset="0"/>
                <a:cs typeface="Times New Roman" panose="02020603050405020304" pitchFamily="18" charset="0"/>
              </a:rPr>
              <a:t>master-slave </a:t>
            </a:r>
            <a:r>
              <a:rPr lang="ru-RU" dirty="0" smtClean="0">
                <a:latin typeface="Times New Roman" panose="02020603050405020304" pitchFamily="18" charset="0"/>
                <a:cs typeface="Times New Roman" panose="02020603050405020304" pitchFamily="18" charset="0"/>
              </a:rPr>
              <a:t>с асинхронным распространением изменений и автоматическим </a:t>
            </a:r>
            <a:r>
              <a:rPr lang="ru-RU" dirty="0" err="1" smtClean="0">
                <a:latin typeface="Times New Roman" panose="02020603050405020304" pitchFamily="18" charset="0"/>
                <a:cs typeface="Times New Roman" panose="02020603050405020304" pitchFamily="18" charset="0"/>
              </a:rPr>
              <a:t>перевыбором</a:t>
            </a:r>
            <a:r>
              <a:rPr lang="ru-RU" dirty="0" smtClean="0">
                <a:latin typeface="Times New Roman" panose="02020603050405020304" pitchFamily="18" charset="0"/>
                <a:cs typeface="Times New Roman" panose="02020603050405020304" pitchFamily="18" charset="0"/>
              </a:rPr>
              <a:t> основного узла в случае его отказа. </a:t>
            </a:r>
            <a:endParaRPr lang="ru-RU" dirty="0">
              <a:latin typeface="Times New Roman" panose="02020603050405020304" pitchFamily="18" charset="0"/>
              <a:cs typeface="Times New Roman" panose="02020603050405020304" pitchFamily="18" charset="0"/>
            </a:endParaRPr>
          </a:p>
          <a:p>
            <a:pPr marL="285750" indent="-285750">
              <a:spcBef>
                <a:spcPts val="600"/>
              </a:spcBef>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Поддерживает</a:t>
            </a:r>
            <a:r>
              <a:rPr lang="ru-RU" dirty="0">
                <a:latin typeface="Times New Roman" panose="02020603050405020304" pitchFamily="18" charset="0"/>
                <a:cs typeface="Times New Roman" panose="02020603050405020304" pitchFamily="18" charset="0"/>
              </a:rPr>
              <a:t> транзакции и пакетную обработку </a:t>
            </a:r>
            <a:r>
              <a:rPr lang="ru-RU" dirty="0" smtClean="0">
                <a:latin typeface="Times New Roman" panose="02020603050405020304" pitchFamily="18" charset="0"/>
                <a:cs typeface="Times New Roman" panose="02020603050405020304" pitchFamily="18" charset="0"/>
              </a:rPr>
              <a:t>команд.</a:t>
            </a:r>
            <a:endParaRPr lang="ru-RU" dirty="0">
              <a:latin typeface="Times New Roman" panose="02020603050405020304" pitchFamily="18" charset="0"/>
              <a:cs typeface="Times New Roman" panose="02020603050405020304" pitchFamily="18" charset="0"/>
            </a:endParaRPr>
          </a:p>
          <a:p>
            <a:pPr marL="285750" indent="-285750">
              <a:spcBef>
                <a:spcPts val="600"/>
              </a:spcBef>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Поддерживает </a:t>
            </a:r>
            <a:r>
              <a:rPr lang="ru-RU" dirty="0">
                <a:latin typeface="Times New Roman" panose="02020603050405020304" pitchFamily="18" charset="0"/>
                <a:cs typeface="Times New Roman" panose="02020603050405020304" pitchFamily="18" charset="0"/>
              </a:rPr>
              <a:t>механизм </a:t>
            </a:r>
            <a:r>
              <a:rPr lang="ru-RU" dirty="0" err="1" smtClean="0">
                <a:latin typeface="Times New Roman" panose="02020603050405020304" pitchFamily="18" charset="0"/>
                <a:cs typeface="Times New Roman" panose="02020603050405020304" pitchFamily="18" charset="0"/>
              </a:rPr>
              <a:t>publish</a:t>
            </a:r>
            <a:r>
              <a:rPr lang="ru-RU" dirty="0" smtClean="0">
                <a:latin typeface="Times New Roman" panose="02020603050405020304" pitchFamily="18" charset="0"/>
                <a:cs typeface="Times New Roman" panose="02020603050405020304" pitchFamily="18" charset="0"/>
              </a:rPr>
              <a:t>/</a:t>
            </a:r>
            <a:r>
              <a:rPr lang="ru-RU" dirty="0" err="1" smtClean="0">
                <a:latin typeface="Times New Roman" panose="02020603050405020304" pitchFamily="18" charset="0"/>
                <a:cs typeface="Times New Roman" panose="02020603050405020304" pitchFamily="18" charset="0"/>
              </a:rPr>
              <a:t>subscribe</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публикация / подписка).</a:t>
            </a:r>
            <a:endParaRPr lang="ru-RU" dirty="0">
              <a:latin typeface="Times New Roman" panose="02020603050405020304" pitchFamily="18" charset="0"/>
              <a:cs typeface="Times New Roman" panose="02020603050405020304" pitchFamily="18" charset="0"/>
            </a:endParaRPr>
          </a:p>
          <a:p>
            <a:pPr>
              <a:spcBef>
                <a:spcPts val="600"/>
              </a:spcBef>
            </a:pPr>
            <a:r>
              <a:rPr lang="ru-RU" sz="2000" u="sng" dirty="0">
                <a:latin typeface="Times New Roman" panose="02020603050405020304" pitchFamily="18" charset="0"/>
                <a:cs typeface="Times New Roman" panose="02020603050405020304" pitchFamily="18" charset="0"/>
              </a:rPr>
              <a:t>Недостатки </a:t>
            </a:r>
            <a:r>
              <a:rPr lang="ru-RU" sz="2000" u="sng" dirty="0" err="1">
                <a:latin typeface="Times New Roman" panose="02020603050405020304" pitchFamily="18" charset="0"/>
                <a:cs typeface="Times New Roman" panose="02020603050405020304" pitchFamily="18" charset="0"/>
              </a:rPr>
              <a:t>Redis</a:t>
            </a:r>
            <a:r>
              <a:rPr lang="ru-RU" sz="2000" u="sng" dirty="0">
                <a:latin typeface="Times New Roman" panose="02020603050405020304" pitchFamily="18" charset="0"/>
                <a:cs typeface="Times New Roman" panose="02020603050405020304" pitchFamily="18" charset="0"/>
              </a:rPr>
              <a:t>:</a:t>
            </a:r>
          </a:p>
          <a:p>
            <a:pPr marL="285750" indent="-285750">
              <a:spcBef>
                <a:spcPts val="600"/>
              </a:spcBef>
              <a:buFont typeface="Arial" panose="020B0604020202020204" pitchFamily="34" charset="0"/>
              <a:buChar char="•"/>
            </a:pPr>
            <a:r>
              <a:rPr lang="ru-RU" dirty="0">
                <a:solidFill>
                  <a:schemeClr val="dk1"/>
                </a:solidFill>
                <a:latin typeface="Times New Roman" panose="02020603050405020304" pitchFamily="18" charset="0"/>
                <a:cs typeface="Times New Roman" panose="02020603050405020304" pitchFamily="18" charset="0"/>
              </a:rPr>
              <a:t>Данные хранятся в оперативной памяти </a:t>
            </a:r>
            <a:r>
              <a:rPr lang="ru-RU" dirty="0" smtClean="0">
                <a:solidFill>
                  <a:schemeClr val="dk1"/>
                </a:solidFill>
                <a:latin typeface="Times New Roman" panose="02020603050405020304" pitchFamily="18" charset="0"/>
                <a:cs typeface="Times New Roman" panose="02020603050405020304" pitchFamily="18" charset="0"/>
              </a:rPr>
              <a:t>(низкая надежность).</a:t>
            </a:r>
          </a:p>
          <a:p>
            <a:pPr marL="285750" indent="-285750">
              <a:spcBef>
                <a:spcPts val="600"/>
              </a:spcBef>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Объем </a:t>
            </a:r>
            <a:r>
              <a:rPr lang="ru-RU" dirty="0">
                <a:latin typeface="Times New Roman" panose="02020603050405020304" pitchFamily="18" charset="0"/>
                <a:cs typeface="Times New Roman" panose="02020603050405020304" pitchFamily="18" charset="0"/>
              </a:rPr>
              <a:t>данных, хранимый на одном физическом сервере, ограничен объемом оперативной памяти на этом </a:t>
            </a:r>
            <a:r>
              <a:rPr lang="ru-RU" dirty="0" smtClean="0">
                <a:latin typeface="Times New Roman" panose="02020603050405020304" pitchFamily="18" charset="0"/>
                <a:cs typeface="Times New Roman" panose="02020603050405020304" pitchFamily="18" charset="0"/>
              </a:rPr>
              <a:t>сервере.</a:t>
            </a:r>
          </a:p>
          <a:p>
            <a:pPr marL="285750" indent="-285750">
              <a:spcBef>
                <a:spcPts val="600"/>
              </a:spcBef>
              <a:buFont typeface="Arial" panose="020B0604020202020204" pitchFamily="34" charset="0"/>
              <a:buChar char="•"/>
            </a:pPr>
            <a:r>
              <a:rPr lang="ru" dirty="0">
                <a:solidFill>
                  <a:schemeClr val="dk1"/>
                </a:solidFill>
                <a:latin typeface="Times New Roman" panose="02020603050405020304" pitchFamily="18" charset="0"/>
                <a:cs typeface="Times New Roman" panose="02020603050405020304" pitchFamily="18" charset="0"/>
              </a:rPr>
              <a:t>Отсутствуют инструменты поддержания целостности </a:t>
            </a:r>
            <a:r>
              <a:rPr lang="ru" dirty="0" smtClean="0">
                <a:solidFill>
                  <a:schemeClr val="dk1"/>
                </a:solidFill>
                <a:latin typeface="Times New Roman" panose="02020603050405020304" pitchFamily="18" charset="0"/>
                <a:cs typeface="Times New Roman" panose="02020603050405020304" pitchFamily="18" charset="0"/>
              </a:rPr>
              <a:t>данных.</a:t>
            </a:r>
            <a:endParaRPr lang="ru-RU" dirty="0" smtClean="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12</a:t>
            </a:fld>
            <a:endParaRPr lang="ru-RU" altLang="ru-RU" dirty="0"/>
          </a:p>
        </p:txBody>
      </p:sp>
    </p:spTree>
    <p:extLst>
      <p:ext uri="{BB962C8B-B14F-4D97-AF65-F5344CB8AC3E}">
        <p14:creationId xmlns:p14="http://schemas.microsoft.com/office/powerpoint/2010/main" val="98303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32656"/>
            <a:ext cx="8229600" cy="739775"/>
          </a:xfrm>
        </p:spPr>
        <p:txBody>
          <a:bodyPr/>
          <a:lstStyle/>
          <a:p>
            <a:pPr algn="ctr" eaLnBrk="1" hangingPunct="1">
              <a:spcBef>
                <a:spcPts val="600"/>
              </a:spcBef>
            </a:pPr>
            <a:r>
              <a:rPr lang="en-US" altLang="ru-RU" sz="2800" b="1" dirty="0" smtClean="0"/>
              <a:t>4</a:t>
            </a:r>
            <a:r>
              <a:rPr lang="ru-RU" altLang="ru-RU" sz="2800" b="1" dirty="0" smtClean="0"/>
              <a:t>. </a:t>
            </a:r>
            <a:r>
              <a:rPr lang="en-US" altLang="ru-RU" sz="2800" b="1" dirty="0" smtClean="0"/>
              <a:t>NoSQL</a:t>
            </a:r>
            <a:r>
              <a:rPr lang="ru-RU" altLang="ru-RU" sz="2800" b="1" dirty="0" smtClean="0"/>
              <a:t>: </a:t>
            </a:r>
            <a:r>
              <a:rPr lang="en-US" altLang="ru-RU" sz="2800" b="1" dirty="0" err="1" smtClean="0"/>
              <a:t>Redis</a:t>
            </a:r>
            <a:endParaRPr lang="ru-RU" altLang="ru-RU" sz="2800" dirty="0" smtClean="0"/>
          </a:p>
        </p:txBody>
      </p:sp>
      <p:sp>
        <p:nvSpPr>
          <p:cNvPr id="3" name="TextBox 2"/>
          <p:cNvSpPr txBox="1"/>
          <p:nvPr/>
        </p:nvSpPr>
        <p:spPr>
          <a:xfrm>
            <a:off x="251520" y="836712"/>
            <a:ext cx="8640960" cy="5955476"/>
          </a:xfrm>
          <a:prstGeom prst="rect">
            <a:avLst/>
          </a:prstGeom>
          <a:noFill/>
        </p:spPr>
        <p:txBody>
          <a:bodyPr wrap="square" rtlCol="0">
            <a:spAutoFit/>
          </a:bodyPr>
          <a:lstStyle/>
          <a:p>
            <a:pPr marL="0" lvl="1">
              <a:spcBef>
                <a:spcPts val="0"/>
              </a:spcBef>
              <a:spcAft>
                <a:spcPts val="0"/>
              </a:spcAft>
              <a:buClr>
                <a:schemeClr val="dk1"/>
              </a:buClr>
              <a:buSzPts val="1400"/>
            </a:pPr>
            <a:r>
              <a:rPr lang="ru-RU" sz="2000" b="1" dirty="0">
                <a:latin typeface="Times New Roman" panose="02020603050405020304" pitchFamily="18" charset="0"/>
                <a:cs typeface="Times New Roman" panose="02020603050405020304" pitchFamily="18" charset="0"/>
              </a:rPr>
              <a:t>Примеры использования:</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Кэширование данных.</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Управление сессиями.</a:t>
            </a:r>
          </a:p>
          <a:p>
            <a:pPr marL="285750" indent="-285750">
              <a:spcAft>
                <a:spcPts val="600"/>
              </a:spcAf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Чаты, форумы, обмен сообщениями.</a:t>
            </a:r>
          </a:p>
          <a:p>
            <a:pPr marL="114300" lvl="0">
              <a:spcBef>
                <a:spcPts val="0"/>
              </a:spcBef>
              <a:spcAft>
                <a:spcPts val="600"/>
              </a:spcAft>
              <a:buClr>
                <a:schemeClr val="dk1"/>
              </a:buClr>
              <a:buSzPts val="1800"/>
            </a:pPr>
            <a:r>
              <a:rPr lang="ru-RU" sz="2000" b="1" dirty="0" smtClean="0">
                <a:solidFill>
                  <a:schemeClr val="dk1"/>
                </a:solidFill>
                <a:latin typeface="Times New Roman" panose="02020603050405020304" pitchFamily="18" charset="0"/>
                <a:cs typeface="Times New Roman" panose="02020603050405020304" pitchFamily="18" charset="0"/>
              </a:rPr>
              <a:t>Типы данных</a:t>
            </a:r>
            <a:r>
              <a:rPr lang="en-US" sz="2000" b="1" dirty="0" smtClean="0">
                <a:solidFill>
                  <a:schemeClr val="dk1"/>
                </a:solidFill>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Redis</a:t>
            </a:r>
            <a:r>
              <a:rPr lang="ru-RU" sz="2000" b="1" dirty="0" smtClean="0">
                <a:solidFill>
                  <a:schemeClr val="dk1"/>
                </a:solidFill>
                <a:latin typeface="Times New Roman" panose="02020603050405020304" pitchFamily="18" charset="0"/>
                <a:cs typeface="Times New Roman" panose="02020603050405020304" pitchFamily="18" charset="0"/>
              </a:rPr>
              <a:t>:</a:t>
            </a:r>
            <a:endParaRPr lang="ru-RU" sz="2000" b="1" dirty="0">
              <a:solidFill>
                <a:schemeClr val="dk1"/>
              </a:solidFill>
              <a:latin typeface="Times New Roman" panose="02020603050405020304" pitchFamily="18" charset="0"/>
              <a:cs typeface="Times New Roman" panose="02020603050405020304" pitchFamily="18" charset="0"/>
            </a:endParaRPr>
          </a:p>
          <a:p>
            <a:pPr marL="342900" lvl="1" indent="-342900">
              <a:spcBef>
                <a:spcPts val="0"/>
              </a:spcBef>
              <a:spcAft>
                <a:spcPts val="600"/>
              </a:spcAft>
              <a:buClr>
                <a:schemeClr val="dk1"/>
              </a:buClr>
              <a:buSzPts val="1400"/>
              <a:buFont typeface="Wingdings" panose="05000000000000000000" pitchFamily="2" charset="2"/>
              <a:buChar char="Ø"/>
            </a:pPr>
            <a:r>
              <a:rPr lang="ru-RU" b="1" dirty="0">
                <a:solidFill>
                  <a:schemeClr val="dk1"/>
                </a:solidFill>
                <a:latin typeface="Times New Roman" panose="02020603050405020304" pitchFamily="18" charset="0"/>
                <a:cs typeface="Times New Roman" panose="02020603050405020304" pitchFamily="18" charset="0"/>
              </a:rPr>
              <a:t>Строки.</a:t>
            </a:r>
            <a:r>
              <a:rPr lang="ru-RU" dirty="0">
                <a:solidFill>
                  <a:schemeClr val="dk1"/>
                </a:solidFill>
                <a:latin typeface="Times New Roman" panose="02020603050405020304" pitchFamily="18" charset="0"/>
                <a:cs typeface="Times New Roman" panose="02020603050405020304" pitchFamily="18" charset="0"/>
              </a:rPr>
              <a:t> Базовый тип данных </a:t>
            </a:r>
            <a:r>
              <a:rPr lang="ru-RU" dirty="0" err="1">
                <a:solidFill>
                  <a:schemeClr val="dk1"/>
                </a:solidFill>
                <a:latin typeface="Times New Roman" panose="02020603050405020304" pitchFamily="18" charset="0"/>
                <a:cs typeface="Times New Roman" panose="02020603050405020304" pitchFamily="18" charset="0"/>
              </a:rPr>
              <a:t>Redis</a:t>
            </a:r>
            <a:r>
              <a:rPr lang="ru-RU" dirty="0">
                <a:solidFill>
                  <a:schemeClr val="dk1"/>
                </a:solidFill>
                <a:latin typeface="Times New Roman" panose="02020603050405020304" pitchFamily="18" charset="0"/>
                <a:cs typeface="Times New Roman" panose="02020603050405020304" pitchFamily="18" charset="0"/>
              </a:rPr>
              <a:t>. Строки в </a:t>
            </a:r>
            <a:r>
              <a:rPr lang="ru-RU" dirty="0" err="1">
                <a:solidFill>
                  <a:schemeClr val="dk1"/>
                </a:solidFill>
                <a:latin typeface="Times New Roman" panose="02020603050405020304" pitchFamily="18" charset="0"/>
                <a:cs typeface="Times New Roman" panose="02020603050405020304" pitchFamily="18" charset="0"/>
              </a:rPr>
              <a:t>Redis</a:t>
            </a:r>
            <a:r>
              <a:rPr lang="ru-RU" dirty="0">
                <a:solidFill>
                  <a:schemeClr val="dk1"/>
                </a:solidFill>
                <a:latin typeface="Times New Roman" panose="02020603050405020304" pitchFamily="18" charset="0"/>
                <a:cs typeface="Times New Roman" panose="02020603050405020304" pitchFamily="18" charset="0"/>
              </a:rPr>
              <a:t> </a:t>
            </a:r>
            <a:r>
              <a:rPr lang="ru-RU" dirty="0" err="1">
                <a:solidFill>
                  <a:schemeClr val="dk1"/>
                </a:solidFill>
                <a:latin typeface="Times New Roman" panose="02020603050405020304" pitchFamily="18" charset="0"/>
                <a:cs typeface="Times New Roman" panose="02020603050405020304" pitchFamily="18" charset="0"/>
              </a:rPr>
              <a:t>бинарно</a:t>
            </a:r>
            <a:r>
              <a:rPr lang="ru-RU" dirty="0">
                <a:solidFill>
                  <a:schemeClr val="dk1"/>
                </a:solidFill>
                <a:latin typeface="Times New Roman" panose="02020603050405020304" pitchFamily="18" charset="0"/>
                <a:cs typeface="Times New Roman" panose="02020603050405020304" pitchFamily="18" charset="0"/>
              </a:rPr>
              <a:t>-безопасны, могут использоваться как числа, ограничены размером 512 </a:t>
            </a:r>
            <a:r>
              <a:rPr lang="ru-RU" dirty="0" smtClean="0">
                <a:solidFill>
                  <a:schemeClr val="dk1"/>
                </a:solidFill>
                <a:latin typeface="Times New Roman" panose="02020603050405020304" pitchFamily="18" charset="0"/>
                <a:cs typeface="Times New Roman" panose="02020603050405020304" pitchFamily="18" charset="0"/>
              </a:rPr>
              <a:t>М.</a:t>
            </a:r>
            <a:endParaRPr lang="ru-RU" dirty="0">
              <a:solidFill>
                <a:schemeClr val="dk1"/>
              </a:solidFill>
              <a:latin typeface="Times New Roman" panose="02020603050405020304" pitchFamily="18" charset="0"/>
              <a:cs typeface="Times New Roman" panose="02020603050405020304" pitchFamily="18" charset="0"/>
            </a:endParaRPr>
          </a:p>
          <a:p>
            <a:pPr marL="342900" lvl="1" indent="-342900">
              <a:spcBef>
                <a:spcPts val="0"/>
              </a:spcBef>
              <a:spcAft>
                <a:spcPts val="600"/>
              </a:spcAft>
              <a:buClr>
                <a:schemeClr val="dk1"/>
              </a:buClr>
              <a:buSzPts val="1400"/>
              <a:buFont typeface="Wingdings" panose="05000000000000000000" pitchFamily="2" charset="2"/>
              <a:buChar char="Ø"/>
            </a:pPr>
            <a:r>
              <a:rPr lang="ru-RU" b="1" dirty="0">
                <a:solidFill>
                  <a:schemeClr val="dk1"/>
                </a:solidFill>
                <a:latin typeface="Times New Roman" panose="02020603050405020304" pitchFamily="18" charset="0"/>
                <a:cs typeface="Times New Roman" panose="02020603050405020304" pitchFamily="18" charset="0"/>
              </a:rPr>
              <a:t>Списки.</a:t>
            </a:r>
            <a:r>
              <a:rPr lang="ru-RU" dirty="0">
                <a:solidFill>
                  <a:schemeClr val="dk1"/>
                </a:solidFill>
                <a:latin typeface="Times New Roman" panose="02020603050405020304" pitchFamily="18" charset="0"/>
                <a:cs typeface="Times New Roman" panose="02020603050405020304" pitchFamily="18" charset="0"/>
              </a:rPr>
              <a:t> Классические списки строк, упорядоченные в порядке вставки, которая возможна как с начала, так и с хвоста списка. Максимальное </a:t>
            </a:r>
            <a:r>
              <a:rPr lang="ru-RU" dirty="0" smtClean="0">
                <a:solidFill>
                  <a:schemeClr val="dk1"/>
                </a:solidFill>
                <a:latin typeface="Times New Roman" panose="02020603050405020304" pitchFamily="18" charset="0"/>
                <a:cs typeface="Times New Roman" panose="02020603050405020304" pitchFamily="18" charset="0"/>
              </a:rPr>
              <a:t>количество </a:t>
            </a:r>
            <a:r>
              <a:rPr lang="ru-RU" dirty="0" smtClean="0">
                <a:latin typeface="Times New Roman" panose="02020603050405020304" pitchFamily="18" charset="0"/>
                <a:cs typeface="Times New Roman" panose="02020603050405020304" pitchFamily="18" charset="0"/>
              </a:rPr>
              <a:t>– </a:t>
            </a:r>
            <a:r>
              <a:rPr lang="ru-RU" dirty="0" smtClean="0">
                <a:solidFill>
                  <a:schemeClr val="dk1"/>
                </a:solidFill>
                <a:latin typeface="Times New Roman" panose="02020603050405020304" pitchFamily="18" charset="0"/>
                <a:cs typeface="Times New Roman" panose="02020603050405020304" pitchFamily="18" charset="0"/>
              </a:rPr>
              <a:t>2</a:t>
            </a:r>
            <a:r>
              <a:rPr lang="ru-RU" baseline="30000" dirty="0" smtClean="0">
                <a:solidFill>
                  <a:schemeClr val="dk1"/>
                </a:solidFill>
                <a:latin typeface="Times New Roman" panose="02020603050405020304" pitchFamily="18" charset="0"/>
                <a:cs typeface="Times New Roman" panose="02020603050405020304" pitchFamily="18" charset="0"/>
              </a:rPr>
              <a:t>32</a:t>
            </a:r>
            <a:r>
              <a:rPr lang="ru-RU" dirty="0" smtClean="0">
                <a:solidFill>
                  <a:schemeClr val="dk1"/>
                </a:solidFill>
                <a:latin typeface="Times New Roman" panose="02020603050405020304" pitchFamily="18" charset="0"/>
                <a:cs typeface="Times New Roman" panose="02020603050405020304" pitchFamily="18" charset="0"/>
              </a:rPr>
              <a:t>-1</a:t>
            </a:r>
            <a:r>
              <a:rPr lang="ru-RU" dirty="0">
                <a:solidFill>
                  <a:schemeClr val="dk1"/>
                </a:solidFill>
                <a:latin typeface="Times New Roman" panose="02020603050405020304" pitchFamily="18" charset="0"/>
                <a:cs typeface="Times New Roman" panose="02020603050405020304" pitchFamily="18" charset="0"/>
              </a:rPr>
              <a:t>.</a:t>
            </a:r>
          </a:p>
          <a:p>
            <a:pPr marL="342900" lvl="1" indent="-342900">
              <a:spcBef>
                <a:spcPts val="0"/>
              </a:spcBef>
              <a:spcAft>
                <a:spcPts val="600"/>
              </a:spcAft>
              <a:buClr>
                <a:schemeClr val="dk1"/>
              </a:buClr>
              <a:buSzPts val="1400"/>
              <a:buFont typeface="Wingdings" panose="05000000000000000000" pitchFamily="2" charset="2"/>
              <a:buChar char="Ø"/>
            </a:pPr>
            <a:r>
              <a:rPr lang="ru-RU" b="1" dirty="0">
                <a:solidFill>
                  <a:schemeClr val="dk1"/>
                </a:solidFill>
                <a:latin typeface="Times New Roman" panose="02020603050405020304" pitchFamily="18" charset="0"/>
                <a:cs typeface="Times New Roman" panose="02020603050405020304" pitchFamily="18" charset="0"/>
              </a:rPr>
              <a:t>Множества.</a:t>
            </a:r>
            <a:r>
              <a:rPr lang="ru-RU" dirty="0">
                <a:solidFill>
                  <a:schemeClr val="dk1"/>
                </a:solidFill>
                <a:latin typeface="Times New Roman" panose="02020603050405020304" pitchFamily="18" charset="0"/>
                <a:cs typeface="Times New Roman" panose="02020603050405020304" pitchFamily="18" charset="0"/>
              </a:rPr>
              <a:t> Множества строк в математическом понимании: не упорядочены, поддерживают операции вставки, проверки вхождения элемента, пересечения и разности множеств. Максимальное </a:t>
            </a:r>
            <a:r>
              <a:rPr lang="ru-RU" dirty="0" smtClean="0">
                <a:solidFill>
                  <a:schemeClr val="dk1"/>
                </a:solidFill>
                <a:latin typeface="Times New Roman" panose="02020603050405020304" pitchFamily="18" charset="0"/>
                <a:cs typeface="Times New Roman" panose="02020603050405020304" pitchFamily="18" charset="0"/>
              </a:rPr>
              <a:t>количество </a:t>
            </a:r>
            <a:r>
              <a:rPr lang="ru-RU" dirty="0" smtClean="0">
                <a:latin typeface="Times New Roman" panose="02020603050405020304" pitchFamily="18" charset="0"/>
                <a:cs typeface="Times New Roman" panose="02020603050405020304" pitchFamily="18" charset="0"/>
              </a:rPr>
              <a:t>– </a:t>
            </a:r>
            <a:r>
              <a:rPr lang="ru-RU" dirty="0" smtClean="0">
                <a:solidFill>
                  <a:schemeClr val="dk1"/>
                </a:solidFill>
                <a:latin typeface="Times New Roman" panose="02020603050405020304" pitchFamily="18" charset="0"/>
                <a:cs typeface="Times New Roman" panose="02020603050405020304" pitchFamily="18" charset="0"/>
              </a:rPr>
              <a:t>2</a:t>
            </a:r>
            <a:r>
              <a:rPr lang="ru-RU" baseline="30000" dirty="0" smtClean="0">
                <a:solidFill>
                  <a:schemeClr val="dk1"/>
                </a:solidFill>
                <a:latin typeface="Times New Roman" panose="02020603050405020304" pitchFamily="18" charset="0"/>
                <a:cs typeface="Times New Roman" panose="02020603050405020304" pitchFamily="18" charset="0"/>
              </a:rPr>
              <a:t>32</a:t>
            </a:r>
            <a:r>
              <a:rPr lang="ru-RU" dirty="0" smtClean="0">
                <a:solidFill>
                  <a:schemeClr val="dk1"/>
                </a:solidFill>
                <a:latin typeface="Times New Roman" panose="02020603050405020304" pitchFamily="18" charset="0"/>
                <a:cs typeface="Times New Roman" panose="02020603050405020304" pitchFamily="18" charset="0"/>
              </a:rPr>
              <a:t>-1</a:t>
            </a:r>
            <a:r>
              <a:rPr lang="ru-RU" dirty="0">
                <a:solidFill>
                  <a:schemeClr val="dk1"/>
                </a:solidFill>
                <a:latin typeface="Times New Roman" panose="02020603050405020304" pitchFamily="18" charset="0"/>
                <a:cs typeface="Times New Roman" panose="02020603050405020304" pitchFamily="18" charset="0"/>
              </a:rPr>
              <a:t>.</a:t>
            </a:r>
          </a:p>
          <a:p>
            <a:pPr marL="342900" lvl="1" indent="-342900">
              <a:spcBef>
                <a:spcPts val="0"/>
              </a:spcBef>
              <a:spcAft>
                <a:spcPts val="600"/>
              </a:spcAft>
              <a:buClr>
                <a:schemeClr val="dk1"/>
              </a:buClr>
              <a:buSzPts val="1400"/>
              <a:buFont typeface="Wingdings" panose="05000000000000000000" pitchFamily="2" charset="2"/>
              <a:buChar char="Ø"/>
            </a:pPr>
            <a:r>
              <a:rPr lang="ru-RU" b="1" dirty="0">
                <a:solidFill>
                  <a:schemeClr val="dk1"/>
                </a:solidFill>
                <a:latin typeface="Times New Roman" panose="02020603050405020304" pitchFamily="18" charset="0"/>
                <a:cs typeface="Times New Roman" panose="02020603050405020304" pitchFamily="18" charset="0"/>
              </a:rPr>
              <a:t>Хеш-таблицы.</a:t>
            </a:r>
            <a:r>
              <a:rPr lang="ru-RU" dirty="0">
                <a:solidFill>
                  <a:schemeClr val="dk1"/>
                </a:solidFill>
                <a:latin typeface="Times New Roman" panose="02020603050405020304" pitchFamily="18" charset="0"/>
                <a:cs typeface="Times New Roman" panose="02020603050405020304" pitchFamily="18" charset="0"/>
              </a:rPr>
              <a:t> Классические хеш-таблицы или ассоциативные массивы. Максимальное количество пар «ключ-значение» </a:t>
            </a:r>
            <a:r>
              <a:rPr lang="ru-RU" dirty="0">
                <a:latin typeface="Times New Roman" panose="02020603050405020304" pitchFamily="18" charset="0"/>
                <a:cs typeface="Times New Roman" panose="02020603050405020304" pitchFamily="18" charset="0"/>
              </a:rPr>
              <a:t>– </a:t>
            </a:r>
            <a:r>
              <a:rPr lang="ru-RU" dirty="0" smtClean="0">
                <a:solidFill>
                  <a:schemeClr val="dk1"/>
                </a:solidFill>
                <a:latin typeface="Times New Roman" panose="02020603050405020304" pitchFamily="18" charset="0"/>
                <a:cs typeface="Times New Roman" panose="02020603050405020304" pitchFamily="18" charset="0"/>
              </a:rPr>
              <a:t>2</a:t>
            </a:r>
            <a:r>
              <a:rPr lang="ru-RU" baseline="30000" dirty="0" smtClean="0">
                <a:solidFill>
                  <a:schemeClr val="dk1"/>
                </a:solidFill>
                <a:latin typeface="Times New Roman" panose="02020603050405020304" pitchFamily="18" charset="0"/>
                <a:cs typeface="Times New Roman" panose="02020603050405020304" pitchFamily="18" charset="0"/>
              </a:rPr>
              <a:t>32</a:t>
            </a:r>
            <a:r>
              <a:rPr lang="ru-RU" dirty="0" smtClean="0">
                <a:solidFill>
                  <a:schemeClr val="dk1"/>
                </a:solidFill>
                <a:latin typeface="Times New Roman" panose="02020603050405020304" pitchFamily="18" charset="0"/>
                <a:cs typeface="Times New Roman" panose="02020603050405020304" pitchFamily="18" charset="0"/>
              </a:rPr>
              <a:t>-1.</a:t>
            </a:r>
          </a:p>
          <a:p>
            <a:pPr marL="342900" lvl="1" indent="-342900">
              <a:spcBef>
                <a:spcPts val="0"/>
              </a:spcBef>
              <a:spcAft>
                <a:spcPts val="600"/>
              </a:spcAft>
              <a:buClr>
                <a:schemeClr val="dk1"/>
              </a:buClr>
              <a:buSzPts val="1400"/>
              <a:buFont typeface="Wingdings" panose="05000000000000000000" pitchFamily="2" charset="2"/>
              <a:buChar char="Ø"/>
            </a:pPr>
            <a:r>
              <a:rPr lang="ru-RU" b="1" dirty="0" smtClean="0">
                <a:solidFill>
                  <a:schemeClr val="dk1"/>
                </a:solidFill>
                <a:latin typeface="Times New Roman" panose="02020603050405020304" pitchFamily="18" charset="0"/>
                <a:cs typeface="Times New Roman" panose="02020603050405020304" pitchFamily="18" charset="0"/>
              </a:rPr>
              <a:t>Упорядоченные </a:t>
            </a:r>
            <a:r>
              <a:rPr lang="ru-RU" b="1" dirty="0">
                <a:solidFill>
                  <a:schemeClr val="dk1"/>
                </a:solidFill>
                <a:latin typeface="Times New Roman" panose="02020603050405020304" pitchFamily="18" charset="0"/>
                <a:cs typeface="Times New Roman" panose="02020603050405020304" pitchFamily="18" charset="0"/>
              </a:rPr>
              <a:t>множества.</a:t>
            </a:r>
            <a:r>
              <a:rPr lang="ru-RU" dirty="0">
                <a:solidFill>
                  <a:schemeClr val="dk1"/>
                </a:solidFill>
                <a:latin typeface="Times New Roman" panose="02020603050405020304" pitchFamily="18" charset="0"/>
                <a:cs typeface="Times New Roman" panose="02020603050405020304" pitchFamily="18" charset="0"/>
              </a:rPr>
              <a:t> Упорядоченное множество отличается от обычного тем, что его элементы упорядочены по особому параметру «</a:t>
            </a:r>
            <a:r>
              <a:rPr lang="ru-RU" dirty="0" err="1">
                <a:solidFill>
                  <a:schemeClr val="dk1"/>
                </a:solidFill>
                <a:latin typeface="Times New Roman" panose="02020603050405020304" pitchFamily="18" charset="0"/>
                <a:cs typeface="Times New Roman" panose="02020603050405020304" pitchFamily="18" charset="0"/>
              </a:rPr>
              <a:t>score</a:t>
            </a:r>
            <a:r>
              <a:rPr lang="ru-RU" dirty="0" smtClean="0">
                <a:solidFill>
                  <a:schemeClr val="dk1"/>
                </a:solidFill>
                <a:latin typeface="Times New Roman" panose="02020603050405020304" pitchFamily="18" charset="0"/>
                <a:cs typeface="Times New Roman" panose="02020603050405020304" pitchFamily="18" charset="0"/>
              </a:rPr>
              <a:t>».</a:t>
            </a:r>
          </a:p>
          <a:p>
            <a:pPr marL="0" lvl="1">
              <a:spcBef>
                <a:spcPts val="0"/>
              </a:spcBef>
              <a:spcAft>
                <a:spcPts val="600"/>
              </a:spcAft>
              <a:buClr>
                <a:schemeClr val="dk1"/>
              </a:buClr>
              <a:buSzPts val="1400"/>
            </a:pPr>
            <a:r>
              <a:rPr lang="ru-RU" dirty="0">
                <a:latin typeface="Times New Roman" panose="02020603050405020304" pitchFamily="18" charset="0"/>
                <a:cs typeface="Times New Roman" panose="02020603050405020304" pitchFamily="18" charset="0"/>
              </a:rPr>
              <a:t>Тип данных значения определяет, какие операции (команды) доступны для него; поддерживаются такие высокоуровневые операции, как объединение и разность наборов, сортировка наборов</a:t>
            </a:r>
            <a:r>
              <a:rPr lang="ru-RU" dirty="0" smtClean="0">
                <a:latin typeface="Times New Roman" panose="02020603050405020304" pitchFamily="18" charset="0"/>
                <a:cs typeface="Times New Roman" panose="02020603050405020304" pitchFamily="18" charset="0"/>
              </a:rPr>
              <a:t>.</a:t>
            </a:r>
          </a:p>
        </p:txBody>
      </p:sp>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13</a:t>
            </a:fld>
            <a:endParaRPr lang="ru-RU" altLang="ru-RU"/>
          </a:p>
        </p:txBody>
      </p:sp>
    </p:spTree>
    <p:extLst>
      <p:ext uri="{BB962C8B-B14F-4D97-AF65-F5344CB8AC3E}">
        <p14:creationId xmlns:p14="http://schemas.microsoft.com/office/powerpoint/2010/main" val="98762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500"/>
                                        <p:tgtEl>
                                          <p:spTgt spid="3">
                                            <p:txEl>
                                              <p:pRg st="5" end="5"/>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32656"/>
            <a:ext cx="8229600" cy="739775"/>
          </a:xfrm>
        </p:spPr>
        <p:txBody>
          <a:bodyPr/>
          <a:lstStyle/>
          <a:p>
            <a:pPr algn="ctr" eaLnBrk="1" hangingPunct="1">
              <a:spcBef>
                <a:spcPts val="600"/>
              </a:spcBef>
            </a:pPr>
            <a:r>
              <a:rPr lang="en-US" altLang="ru-RU" sz="2800" b="1" dirty="0" smtClean="0"/>
              <a:t>4</a:t>
            </a:r>
            <a:r>
              <a:rPr lang="ru-RU" altLang="ru-RU" sz="2800" b="1" dirty="0" smtClean="0"/>
              <a:t>. </a:t>
            </a:r>
            <a:r>
              <a:rPr lang="en-US" altLang="ru-RU" sz="2800" b="1" dirty="0" smtClean="0"/>
              <a:t>NoSQL</a:t>
            </a:r>
            <a:r>
              <a:rPr lang="ru-RU" altLang="ru-RU" sz="2800" b="1" dirty="0" smtClean="0"/>
              <a:t>: </a:t>
            </a:r>
            <a:r>
              <a:rPr lang="en-US" altLang="ru-RU" sz="2800" b="1" dirty="0" err="1" smtClean="0"/>
              <a:t>Redis</a:t>
            </a:r>
            <a:endParaRPr lang="ru-RU" altLang="ru-RU" sz="2800" dirty="0" smtClean="0"/>
          </a:p>
        </p:txBody>
      </p:sp>
      <p:sp>
        <p:nvSpPr>
          <p:cNvPr id="3" name="TextBox 2"/>
          <p:cNvSpPr txBox="1"/>
          <p:nvPr/>
        </p:nvSpPr>
        <p:spPr>
          <a:xfrm>
            <a:off x="251520" y="836712"/>
            <a:ext cx="8640960" cy="5940088"/>
          </a:xfrm>
          <a:prstGeom prst="rect">
            <a:avLst/>
          </a:prstGeom>
          <a:noFill/>
        </p:spPr>
        <p:txBody>
          <a:bodyPr wrap="square" rtlCol="0">
            <a:spAutoFit/>
          </a:bodyPr>
          <a:lstStyle/>
          <a:p>
            <a:pPr marL="0" lvl="1">
              <a:spcBef>
                <a:spcPts val="0"/>
              </a:spcBef>
              <a:spcAft>
                <a:spcPts val="0"/>
              </a:spcAft>
              <a:buClr>
                <a:schemeClr val="dk1"/>
              </a:buClr>
              <a:buSzPts val="1400"/>
            </a:pPr>
            <a:r>
              <a:rPr lang="ru-RU" sz="2000" b="1" dirty="0" smtClean="0">
                <a:latin typeface="Times New Roman" panose="02020603050405020304" pitchFamily="18" charset="0"/>
                <a:cs typeface="Times New Roman" panose="02020603050405020304" pitchFamily="18" charset="0"/>
              </a:rPr>
              <a:t>Транзакции в </a:t>
            </a:r>
            <a:r>
              <a:rPr lang="en-US" sz="2000" b="1" dirty="0" err="1" smtClean="0">
                <a:latin typeface="Times New Roman" panose="02020603050405020304" pitchFamily="18" charset="0"/>
                <a:cs typeface="Times New Roman" panose="02020603050405020304" pitchFamily="18" charset="0"/>
              </a:rPr>
              <a:t>Redis</a:t>
            </a:r>
            <a:endParaRPr lang="ru-RU" sz="2000" b="1" dirty="0" smtClean="0">
              <a:latin typeface="Times New Roman" panose="02020603050405020304" pitchFamily="18" charset="0"/>
              <a:cs typeface="Times New Roman" panose="02020603050405020304" pitchFamily="18" charset="0"/>
            </a:endParaRPr>
          </a:p>
          <a:p>
            <a:pPr lvl="0" eaLnBrk="0" hangingPunct="0"/>
            <a:r>
              <a:rPr lang="ru-RU" altLang="ru-RU" dirty="0">
                <a:latin typeface="Times New Roman" panose="02020603050405020304" pitchFamily="18" charset="0"/>
                <a:cs typeface="Times New Roman" panose="02020603050405020304" pitchFamily="18" charset="0"/>
              </a:rPr>
              <a:t>Для реализации транзакций в </a:t>
            </a:r>
            <a:r>
              <a:rPr lang="ru-RU" altLang="ru-RU" dirty="0" err="1">
                <a:latin typeface="Times New Roman" panose="02020603050405020304" pitchFamily="18" charset="0"/>
                <a:cs typeface="Times New Roman" panose="02020603050405020304" pitchFamily="18" charset="0"/>
              </a:rPr>
              <a:t>Redis</a:t>
            </a:r>
            <a:r>
              <a:rPr lang="ru-RU" altLang="ru-RU" dirty="0">
                <a:latin typeface="Times New Roman" panose="02020603050405020304" pitchFamily="18" charset="0"/>
                <a:cs typeface="Times New Roman" panose="02020603050405020304" pitchFamily="18" charset="0"/>
              </a:rPr>
              <a:t> используются следующие основные команды</a:t>
            </a:r>
            <a:r>
              <a:rPr lang="ru-RU" altLang="ru-RU" dirty="0" smtClean="0">
                <a:latin typeface="Times New Roman" panose="02020603050405020304" pitchFamily="18" charset="0"/>
                <a:cs typeface="Times New Roman" panose="02020603050405020304" pitchFamily="18" charset="0"/>
              </a:rPr>
              <a:t>:</a:t>
            </a:r>
          </a:p>
          <a:p>
            <a:pPr marL="285750" lvl="0" indent="-285750" eaLnBrk="0" hangingPunct="0">
              <a:buFont typeface="Arial" panose="020B0604020202020204" pitchFamily="34" charset="0"/>
              <a:buChar char="•"/>
            </a:pPr>
            <a:r>
              <a:rPr lang="ru-RU" altLang="ru-RU" dirty="0" smtClean="0">
                <a:latin typeface="Times New Roman" panose="02020603050405020304" pitchFamily="18" charset="0"/>
                <a:cs typeface="Times New Roman" panose="02020603050405020304" pitchFamily="18" charset="0"/>
              </a:rPr>
              <a:t>MULTI – начать </a:t>
            </a:r>
            <a:r>
              <a:rPr lang="ru-RU" altLang="ru-RU" dirty="0">
                <a:latin typeface="Times New Roman" panose="02020603050405020304" pitchFamily="18" charset="0"/>
                <a:cs typeface="Times New Roman" panose="02020603050405020304" pitchFamily="18" charset="0"/>
              </a:rPr>
              <a:t>запись команд для транзакции. </a:t>
            </a:r>
          </a:p>
          <a:p>
            <a:pPr marL="285750" lvl="0" indent="-285750" eaLnBrk="0" hangingPunct="0">
              <a:buFont typeface="Arial" panose="020B0604020202020204" pitchFamily="34" charset="0"/>
              <a:buChar char="•"/>
            </a:pPr>
            <a:r>
              <a:rPr lang="ru-RU" altLang="ru-RU" dirty="0" smtClean="0">
                <a:latin typeface="Times New Roman" panose="02020603050405020304" pitchFamily="18" charset="0"/>
                <a:cs typeface="Times New Roman" panose="02020603050405020304" pitchFamily="18" charset="0"/>
              </a:rPr>
              <a:t>EXEC – выполнить </a:t>
            </a:r>
            <a:r>
              <a:rPr lang="ru-RU" altLang="ru-RU" dirty="0">
                <a:latin typeface="Times New Roman" panose="02020603050405020304" pitchFamily="18" charset="0"/>
                <a:cs typeface="Times New Roman" panose="02020603050405020304" pitchFamily="18" charset="0"/>
              </a:rPr>
              <a:t>записанные команды. </a:t>
            </a:r>
          </a:p>
          <a:p>
            <a:pPr marL="285750" lvl="0" indent="-285750" eaLnBrk="0" hangingPunct="0">
              <a:buFont typeface="Arial" panose="020B0604020202020204" pitchFamily="34" charset="0"/>
              <a:buChar char="•"/>
            </a:pPr>
            <a:r>
              <a:rPr lang="ru-RU" altLang="ru-RU" dirty="0" smtClean="0">
                <a:latin typeface="Times New Roman" panose="02020603050405020304" pitchFamily="18" charset="0"/>
                <a:cs typeface="Times New Roman" panose="02020603050405020304" pitchFamily="18" charset="0"/>
              </a:rPr>
              <a:t>DISCARD – удалить </a:t>
            </a:r>
            <a:r>
              <a:rPr lang="ru-RU" altLang="ru-RU" dirty="0">
                <a:latin typeface="Times New Roman" panose="02020603050405020304" pitchFamily="18" charset="0"/>
                <a:cs typeface="Times New Roman" panose="02020603050405020304" pitchFamily="18" charset="0"/>
              </a:rPr>
              <a:t>все записанные команды. </a:t>
            </a:r>
          </a:p>
          <a:p>
            <a:pPr marL="285750" lvl="0" indent="-285750" eaLnBrk="0" hangingPunct="0">
              <a:buFont typeface="Arial" panose="020B0604020202020204" pitchFamily="34" charset="0"/>
              <a:buChar char="•"/>
            </a:pPr>
            <a:r>
              <a:rPr lang="ru-RU" altLang="ru-RU" dirty="0" smtClean="0">
                <a:latin typeface="Times New Roman" panose="02020603050405020304" pitchFamily="18" charset="0"/>
                <a:cs typeface="Times New Roman" panose="02020603050405020304" pitchFamily="18" charset="0"/>
              </a:rPr>
              <a:t>WATCH </a:t>
            </a:r>
            <a:r>
              <a:rPr lang="en-US" altLang="ru-RU" dirty="0" smtClean="0">
                <a:latin typeface="Times New Roman" panose="02020603050405020304" pitchFamily="18" charset="0"/>
                <a:cs typeface="Times New Roman" panose="02020603050405020304" pitchFamily="18" charset="0"/>
              </a:rPr>
              <a:t>key [key…] </a:t>
            </a:r>
            <a:r>
              <a:rPr lang="ru-RU" altLang="ru-RU" dirty="0" smtClean="0">
                <a:latin typeface="Times New Roman" panose="02020603050405020304" pitchFamily="18" charset="0"/>
                <a:cs typeface="Times New Roman" panose="02020603050405020304" pitchFamily="18" charset="0"/>
              </a:rPr>
              <a:t>– команда</a:t>
            </a:r>
            <a:r>
              <a:rPr lang="ru-RU" altLang="ru-RU" dirty="0">
                <a:latin typeface="Times New Roman" panose="02020603050405020304" pitchFamily="18" charset="0"/>
                <a:cs typeface="Times New Roman" panose="02020603050405020304" pitchFamily="18" charset="0"/>
              </a:rPr>
              <a:t>, обеспечивающая поведение типа «</a:t>
            </a:r>
            <a:r>
              <a:rPr lang="ru-RU" altLang="ru-RU" dirty="0" err="1">
                <a:latin typeface="Times New Roman" panose="02020603050405020304" pitchFamily="18" charset="0"/>
                <a:cs typeface="Times New Roman" panose="02020603050405020304" pitchFamily="18" charset="0"/>
              </a:rPr>
              <a:t>check-and-set</a:t>
            </a:r>
            <a:r>
              <a:rPr lang="ru-RU" altLang="ru-RU" dirty="0">
                <a:latin typeface="Times New Roman" panose="02020603050405020304" pitchFamily="18" charset="0"/>
                <a:cs typeface="Times New Roman" panose="02020603050405020304" pitchFamily="18" charset="0"/>
              </a:rPr>
              <a:t>» (CAS</a:t>
            </a:r>
            <a:r>
              <a:rPr lang="ru-RU" altLang="ru-RU" dirty="0" smtClean="0">
                <a:latin typeface="Times New Roman" panose="02020603050405020304" pitchFamily="18" charset="0"/>
                <a:cs typeface="Times New Roman" panose="02020603050405020304" pitchFamily="18" charset="0"/>
              </a:rPr>
              <a:t>) – транзакция </a:t>
            </a:r>
            <a:r>
              <a:rPr lang="ru-RU" altLang="ru-RU" dirty="0">
                <a:latin typeface="Times New Roman" panose="02020603050405020304" pitchFamily="18" charset="0"/>
                <a:cs typeface="Times New Roman" panose="02020603050405020304" pitchFamily="18" charset="0"/>
              </a:rPr>
              <a:t>выполняется только в случае, если другие клиенты не изменили значение </a:t>
            </a:r>
            <a:r>
              <a:rPr lang="ru-RU" altLang="ru-RU" dirty="0" smtClean="0">
                <a:latin typeface="Times New Roman" panose="02020603050405020304" pitchFamily="18" charset="0"/>
                <a:cs typeface="Times New Roman" panose="02020603050405020304" pitchFamily="18" charset="0"/>
              </a:rPr>
              <a:t>переменной</a:t>
            </a:r>
            <a:r>
              <a:rPr lang="en-US" altLang="ru-RU" dirty="0" smtClean="0">
                <a:latin typeface="Times New Roman" panose="02020603050405020304" pitchFamily="18" charset="0"/>
                <a:cs typeface="Times New Roman" panose="02020603050405020304" pitchFamily="18" charset="0"/>
              </a:rPr>
              <a:t> key</a:t>
            </a:r>
            <a:r>
              <a:rPr lang="ru-RU" altLang="ru-RU" dirty="0" smtClean="0">
                <a:latin typeface="Times New Roman" panose="02020603050405020304" pitchFamily="18" charset="0"/>
                <a:cs typeface="Times New Roman" panose="02020603050405020304" pitchFamily="18" charset="0"/>
              </a:rPr>
              <a:t>. </a:t>
            </a:r>
            <a:r>
              <a:rPr lang="ru-RU" altLang="ru-RU" dirty="0">
                <a:latin typeface="Times New Roman" panose="02020603050405020304" pitchFamily="18" charset="0"/>
                <a:cs typeface="Times New Roman" panose="02020603050405020304" pitchFamily="18" charset="0"/>
              </a:rPr>
              <a:t>Иначе EXEC не выполнит записанные команды. </a:t>
            </a:r>
            <a:endParaRPr lang="ru-RU" altLang="ru-RU" dirty="0" smtClean="0">
              <a:latin typeface="Times New Roman" panose="02020603050405020304" pitchFamily="18" charset="0"/>
              <a:cs typeface="Times New Roman" panose="02020603050405020304" pitchFamily="18" charset="0"/>
            </a:endParaRPr>
          </a:p>
          <a:p>
            <a:pPr lvl="0" eaLnBrk="0" hangingPunct="0"/>
            <a:r>
              <a:rPr lang="ru-RU" altLang="ru-RU" u="sng" dirty="0" smtClean="0">
                <a:latin typeface="Times New Roman" panose="02020603050405020304" pitchFamily="18" charset="0"/>
                <a:cs typeface="Times New Roman" panose="02020603050405020304" pitchFamily="18" charset="0"/>
              </a:rPr>
              <a:t>Пример:</a:t>
            </a:r>
          </a:p>
          <a:p>
            <a:pPr lvl="1"/>
            <a:r>
              <a:rPr lang="en-US" dirty="0">
                <a:latin typeface="Times New Roman" panose="02020603050405020304" pitchFamily="18" charset="0"/>
                <a:cs typeface="Times New Roman" panose="02020603050405020304" pitchFamily="18" charset="0"/>
              </a:rPr>
              <a:t>127.0.0.1:6379&gt; MULTI</a:t>
            </a:r>
          </a:p>
          <a:p>
            <a:pPr lvl="1"/>
            <a:r>
              <a:rPr lang="en-US" dirty="0">
                <a:latin typeface="Times New Roman" panose="02020603050405020304" pitchFamily="18" charset="0"/>
                <a:cs typeface="Times New Roman" panose="02020603050405020304" pitchFamily="18" charset="0"/>
              </a:rPr>
              <a:t>OK</a:t>
            </a:r>
          </a:p>
          <a:p>
            <a:pPr lvl="1"/>
            <a:r>
              <a:rPr lang="en-US" dirty="0">
                <a:latin typeface="Times New Roman" panose="02020603050405020304" pitchFamily="18" charset="0"/>
                <a:cs typeface="Times New Roman" panose="02020603050405020304" pitchFamily="18" charset="0"/>
              </a:rPr>
              <a:t>127.0.0.1:6379&gt; SET obj1 value1</a:t>
            </a:r>
          </a:p>
          <a:p>
            <a:pPr lvl="1"/>
            <a:r>
              <a:rPr lang="en-US" dirty="0">
                <a:latin typeface="Times New Roman" panose="02020603050405020304" pitchFamily="18" charset="0"/>
                <a:cs typeface="Times New Roman" panose="02020603050405020304" pitchFamily="18" charset="0"/>
              </a:rPr>
              <a:t>QUEUED</a:t>
            </a:r>
          </a:p>
          <a:p>
            <a:pPr lvl="1"/>
            <a:r>
              <a:rPr lang="en-US" dirty="0">
                <a:latin typeface="Times New Roman" panose="02020603050405020304" pitchFamily="18" charset="0"/>
                <a:cs typeface="Times New Roman" panose="02020603050405020304" pitchFamily="18" charset="0"/>
              </a:rPr>
              <a:t>127.0.0.1:6379&gt; SET obj2 value2</a:t>
            </a:r>
          </a:p>
          <a:p>
            <a:pPr lvl="1"/>
            <a:r>
              <a:rPr lang="en-US" dirty="0">
                <a:latin typeface="Times New Roman" panose="02020603050405020304" pitchFamily="18" charset="0"/>
                <a:cs typeface="Times New Roman" panose="02020603050405020304" pitchFamily="18" charset="0"/>
              </a:rPr>
              <a:t>QUEUED</a:t>
            </a:r>
          </a:p>
          <a:p>
            <a:pPr lvl="1"/>
            <a:r>
              <a:rPr lang="en-US" dirty="0">
                <a:latin typeface="Times New Roman" panose="02020603050405020304" pitchFamily="18" charset="0"/>
                <a:cs typeface="Times New Roman" panose="02020603050405020304" pitchFamily="18" charset="0"/>
              </a:rPr>
              <a:t>127.0.0.1:6379&gt; EXEC</a:t>
            </a:r>
          </a:p>
          <a:p>
            <a:pPr lvl="1"/>
            <a:r>
              <a:rPr lang="en-US" dirty="0">
                <a:latin typeface="Times New Roman" panose="02020603050405020304" pitchFamily="18" charset="0"/>
                <a:cs typeface="Times New Roman" panose="02020603050405020304" pitchFamily="18" charset="0"/>
              </a:rPr>
              <a:t>1) OK</a:t>
            </a:r>
          </a:p>
          <a:p>
            <a:pPr lvl="1"/>
            <a:r>
              <a:rPr lang="en-US" dirty="0">
                <a:latin typeface="Times New Roman" panose="02020603050405020304" pitchFamily="18" charset="0"/>
                <a:cs typeface="Times New Roman" panose="02020603050405020304" pitchFamily="18" charset="0"/>
              </a:rPr>
              <a:t>2) OK</a:t>
            </a:r>
          </a:p>
          <a:p>
            <a:pPr lvl="1"/>
            <a:r>
              <a:rPr lang="en-US" dirty="0">
                <a:latin typeface="Times New Roman" panose="02020603050405020304" pitchFamily="18" charset="0"/>
                <a:cs typeface="Times New Roman" panose="02020603050405020304" pitchFamily="18" charset="0"/>
              </a:rPr>
              <a:t>127.0.0.1:6379&gt; GET obj1</a:t>
            </a:r>
          </a:p>
          <a:p>
            <a:pPr lvl="1"/>
            <a:r>
              <a:rPr lang="en-US" dirty="0">
                <a:latin typeface="Times New Roman" panose="02020603050405020304" pitchFamily="18" charset="0"/>
                <a:cs typeface="Times New Roman" panose="02020603050405020304" pitchFamily="18" charset="0"/>
              </a:rPr>
              <a:t>"value1</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14</a:t>
            </a:fld>
            <a:endParaRPr lang="ru-RU" altLang="ru-RU"/>
          </a:p>
        </p:txBody>
      </p:sp>
    </p:spTree>
    <p:extLst>
      <p:ext uri="{BB962C8B-B14F-4D97-AF65-F5344CB8AC3E}">
        <p14:creationId xmlns:p14="http://schemas.microsoft.com/office/powerpoint/2010/main" val="155177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32656"/>
            <a:ext cx="8229600" cy="739775"/>
          </a:xfrm>
        </p:spPr>
        <p:txBody>
          <a:bodyPr/>
          <a:lstStyle/>
          <a:p>
            <a:pPr algn="ctr" eaLnBrk="1" hangingPunct="1">
              <a:spcBef>
                <a:spcPts val="600"/>
              </a:spcBef>
            </a:pPr>
            <a:r>
              <a:rPr lang="en-US" altLang="ru-RU" sz="2800" b="1" dirty="0" smtClean="0"/>
              <a:t>4</a:t>
            </a:r>
            <a:r>
              <a:rPr lang="ru-RU" altLang="ru-RU" sz="2800" b="1" dirty="0" smtClean="0"/>
              <a:t>. </a:t>
            </a:r>
            <a:r>
              <a:rPr lang="en-US" altLang="ru-RU" sz="2800" b="1" dirty="0" smtClean="0"/>
              <a:t>NoSQL</a:t>
            </a:r>
            <a:r>
              <a:rPr lang="ru-RU" altLang="ru-RU" sz="2800" b="1" dirty="0" smtClean="0"/>
              <a:t>: </a:t>
            </a:r>
            <a:r>
              <a:rPr lang="en-US" sz="2800" b="1" dirty="0" smtClean="0">
                <a:solidFill>
                  <a:schemeClr val="dk1"/>
                </a:solidFill>
                <a:cs typeface="Times New Roman" panose="02020603050405020304" pitchFamily="18" charset="0"/>
              </a:rPr>
              <a:t>MongoDB</a:t>
            </a:r>
            <a:endParaRPr lang="ru-RU" altLang="ru-RU" sz="2800" dirty="0" smtClean="0"/>
          </a:p>
        </p:txBody>
      </p:sp>
      <p:sp>
        <p:nvSpPr>
          <p:cNvPr id="3" name="TextBox 2"/>
          <p:cNvSpPr txBox="1"/>
          <p:nvPr/>
        </p:nvSpPr>
        <p:spPr>
          <a:xfrm>
            <a:off x="251520" y="980728"/>
            <a:ext cx="8640960" cy="5724644"/>
          </a:xfrm>
          <a:prstGeom prst="rect">
            <a:avLst/>
          </a:prstGeom>
          <a:noFill/>
        </p:spPr>
        <p:txBody>
          <a:bodyPr wrap="square" rtlCol="0">
            <a:spAutoFit/>
          </a:bodyPr>
          <a:lstStyle/>
          <a:p>
            <a:pPr marL="114300" lvl="0">
              <a:spcBef>
                <a:spcPts val="0"/>
              </a:spcBef>
              <a:spcAft>
                <a:spcPts val="600"/>
              </a:spcAft>
              <a:buClr>
                <a:schemeClr val="dk1"/>
              </a:buClr>
              <a:buSzPts val="1800"/>
            </a:pPr>
            <a:r>
              <a:rPr lang="en-US" b="1" dirty="0" smtClean="0">
                <a:solidFill>
                  <a:schemeClr val="dk1"/>
                </a:solidFill>
                <a:latin typeface="Times New Roman" panose="02020603050405020304" pitchFamily="18" charset="0"/>
                <a:cs typeface="Times New Roman" panose="02020603050405020304" pitchFamily="18" charset="0"/>
              </a:rPr>
              <a:t>MongoDB:</a:t>
            </a:r>
            <a:r>
              <a:rPr lang="ru-RU" b="1" dirty="0" smtClean="0">
                <a:solidFill>
                  <a:schemeClr val="dk1"/>
                </a:solidFill>
                <a:latin typeface="Times New Roman" panose="02020603050405020304" pitchFamily="18" charset="0"/>
                <a:cs typeface="Times New Roman" panose="02020603050405020304" pitchFamily="18" charset="0"/>
              </a:rPr>
              <a:t> </a:t>
            </a:r>
            <a:r>
              <a:rPr lang="ru-RU" dirty="0" err="1" smtClean="0">
                <a:solidFill>
                  <a:schemeClr val="dk1"/>
                </a:solidFill>
                <a:latin typeface="Times New Roman" panose="02020603050405020304" pitchFamily="18" charset="0"/>
                <a:cs typeface="Times New Roman" panose="02020603050405020304" pitchFamily="18" charset="0"/>
              </a:rPr>
              <a:t>документо</a:t>
            </a:r>
            <a:r>
              <a:rPr lang="ru-RU" dirty="0" smtClean="0">
                <a:solidFill>
                  <a:schemeClr val="dk1"/>
                </a:solidFill>
                <a:latin typeface="Times New Roman" panose="02020603050405020304" pitchFamily="18" charset="0"/>
                <a:cs typeface="Times New Roman" panose="02020603050405020304" pitchFamily="18" charset="0"/>
              </a:rPr>
              <a:t>-ориентированная СУБД с открытым исходным кодом.</a:t>
            </a:r>
          </a:p>
          <a:p>
            <a:pPr marL="114300" lvl="0">
              <a:spcBef>
                <a:spcPts val="0"/>
              </a:spcBef>
              <a:spcAft>
                <a:spcPts val="600"/>
              </a:spcAft>
              <a:buClr>
                <a:schemeClr val="dk1"/>
              </a:buClr>
              <a:buSzPts val="1800"/>
            </a:pPr>
            <a:r>
              <a:rPr lang="ru-RU" u="sng" dirty="0" smtClean="0">
                <a:solidFill>
                  <a:schemeClr val="dk1"/>
                </a:solidFill>
                <a:latin typeface="Times New Roman" panose="02020603050405020304" pitchFamily="18" charset="0"/>
                <a:cs typeface="Times New Roman" panose="02020603050405020304" pitchFamily="18" charset="0"/>
              </a:rPr>
              <a:t>Преимущества:</a:t>
            </a:r>
          </a:p>
          <a:p>
            <a:pPr marL="457200" lvl="0" indent="-342900">
              <a:spcBef>
                <a:spcPts val="0"/>
              </a:spcBef>
              <a:spcAft>
                <a:spcPts val="600"/>
              </a:spcAft>
              <a:buClr>
                <a:schemeClr val="dk1"/>
              </a:buClr>
              <a:buSzPts val="1800"/>
              <a:buChar char="●"/>
            </a:pPr>
            <a:r>
              <a:rPr lang="ru-RU" dirty="0" smtClean="0">
                <a:solidFill>
                  <a:schemeClr val="dk1"/>
                </a:solidFill>
                <a:latin typeface="Times New Roman" panose="02020603050405020304" pitchFamily="18" charset="0"/>
                <a:cs typeface="Times New Roman" panose="02020603050405020304" pitchFamily="18" charset="0"/>
              </a:rPr>
              <a:t>Атомарные операции над документами.</a:t>
            </a:r>
            <a:endParaRPr lang="ru-RU" dirty="0">
              <a:solidFill>
                <a:schemeClr val="dk1"/>
              </a:solidFill>
              <a:latin typeface="Times New Roman" panose="02020603050405020304" pitchFamily="18" charset="0"/>
              <a:cs typeface="Times New Roman" panose="02020603050405020304" pitchFamily="18" charset="0"/>
            </a:endParaRPr>
          </a:p>
          <a:p>
            <a:pPr marL="457200" lvl="0" indent="-342900">
              <a:spcBef>
                <a:spcPts val="0"/>
              </a:spcBef>
              <a:spcAft>
                <a:spcPts val="600"/>
              </a:spcAft>
              <a:buClr>
                <a:schemeClr val="dk1"/>
              </a:buClr>
              <a:buSzPts val="1800"/>
              <a:buChar char="●"/>
            </a:pPr>
            <a:r>
              <a:rPr lang="ru-RU" dirty="0">
                <a:solidFill>
                  <a:schemeClr val="dk1"/>
                </a:solidFill>
                <a:latin typeface="Times New Roman" panose="02020603050405020304" pitchFamily="18" charset="0"/>
                <a:cs typeface="Times New Roman" panose="02020603050405020304" pitchFamily="18" charset="0"/>
              </a:rPr>
              <a:t>Язык запросов, сопоставимый с SQL</a:t>
            </a:r>
            <a:r>
              <a:rPr lang="ru-RU" dirty="0" smtClean="0">
                <a:solidFill>
                  <a:schemeClr val="dk1"/>
                </a:solidFill>
                <a:latin typeface="Times New Roman" panose="02020603050405020304" pitchFamily="18" charset="0"/>
                <a:cs typeface="Times New Roman" panose="02020603050405020304" pitchFamily="18" charset="0"/>
              </a:rPr>
              <a:t>.</a:t>
            </a:r>
          </a:p>
          <a:p>
            <a:pPr marL="457200" lvl="0" indent="-342900">
              <a:spcBef>
                <a:spcPts val="0"/>
              </a:spcBef>
              <a:spcAft>
                <a:spcPts val="600"/>
              </a:spcAft>
              <a:buClr>
                <a:schemeClr val="dk1"/>
              </a:buClr>
              <a:buSzPts val="1800"/>
              <a:buChar char="●"/>
            </a:pPr>
            <a:r>
              <a:rPr lang="ru-RU" dirty="0" err="1" smtClean="0">
                <a:latin typeface="Times New Roman" panose="02020603050405020304" pitchFamily="18" charset="0"/>
                <a:cs typeface="Times New Roman" panose="02020603050405020304" pitchFamily="18" charset="0"/>
              </a:rPr>
              <a:t>MongoDB</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не требует какого-либо описания схемы базы </a:t>
            </a:r>
            <a:r>
              <a:rPr lang="ru-RU" dirty="0" smtClean="0">
                <a:latin typeface="Times New Roman" panose="02020603050405020304" pitchFamily="18" charset="0"/>
                <a:cs typeface="Times New Roman" panose="02020603050405020304" pitchFamily="18" charset="0"/>
              </a:rPr>
              <a:t>данных.</a:t>
            </a:r>
          </a:p>
          <a:p>
            <a:pPr marL="457200" lvl="0" indent="-342900">
              <a:spcBef>
                <a:spcPts val="0"/>
              </a:spcBef>
              <a:spcAft>
                <a:spcPts val="600"/>
              </a:spcAft>
              <a:buClr>
                <a:schemeClr val="dk1"/>
              </a:buClr>
              <a:buSzPts val="1800"/>
              <a:buChar char="●"/>
            </a:pPr>
            <a:r>
              <a:rPr lang="ru-RU" dirty="0" smtClean="0">
                <a:latin typeface="Times New Roman" panose="02020603050405020304" pitchFamily="18" charset="0"/>
                <a:cs typeface="Times New Roman" panose="02020603050405020304" pitchFamily="18" charset="0"/>
              </a:rPr>
              <a:t>Поддерживаются </a:t>
            </a:r>
            <a:r>
              <a:rPr lang="ru-RU" dirty="0">
                <a:latin typeface="Times New Roman" panose="02020603050405020304" pitchFamily="18" charset="0"/>
                <a:cs typeface="Times New Roman" panose="02020603050405020304" pitchFamily="18" charset="0"/>
              </a:rPr>
              <a:t>индексы, в том числе по массивам и вложенным </a:t>
            </a:r>
            <a:r>
              <a:rPr lang="ru-RU" dirty="0" smtClean="0">
                <a:latin typeface="Times New Roman" panose="02020603050405020304" pitchFamily="18" charset="0"/>
                <a:cs typeface="Times New Roman" panose="02020603050405020304" pitchFamily="18" charset="0"/>
              </a:rPr>
              <a:t>документам.</a:t>
            </a:r>
          </a:p>
          <a:p>
            <a:pPr marL="457200" lvl="0" indent="-342900">
              <a:spcBef>
                <a:spcPts val="0"/>
              </a:spcBef>
              <a:spcAft>
                <a:spcPts val="600"/>
              </a:spcAft>
              <a:buClr>
                <a:schemeClr val="dk1"/>
              </a:buClr>
              <a:buSzPts val="1800"/>
              <a:buChar char="●"/>
            </a:pPr>
            <a:r>
              <a:rPr lang="ru-RU" dirty="0" smtClean="0">
                <a:latin typeface="Times New Roman" panose="02020603050405020304" pitchFamily="18" charset="0"/>
                <a:cs typeface="Times New Roman" panose="02020603050405020304" pitchFamily="18" charset="0"/>
              </a:rPr>
              <a:t>Поддерживается </a:t>
            </a:r>
            <a:r>
              <a:rPr lang="ru-RU" dirty="0" err="1">
                <a:latin typeface="Times New Roman" panose="02020603050405020304" pitchFamily="18" charset="0"/>
                <a:cs typeface="Times New Roman" panose="02020603050405020304" pitchFamily="18" charset="0"/>
              </a:rPr>
              <a:t>журналирование</a:t>
            </a:r>
            <a:r>
              <a:rPr lang="ru-RU" dirty="0">
                <a:latin typeface="Times New Roman" panose="02020603050405020304" pitchFamily="18" charset="0"/>
                <a:cs typeface="Times New Roman" panose="02020603050405020304" pitchFamily="18" charset="0"/>
              </a:rPr>
              <a:t>, а также асинхронная репликация двух видов </a:t>
            </a:r>
            <a:r>
              <a:rPr lang="ru-RU" dirty="0" smtClean="0">
                <a:latin typeface="Times New Roman" panose="02020603050405020304" pitchFamily="18" charset="0"/>
                <a:cs typeface="Times New Roman" panose="02020603050405020304" pitchFamily="18" charset="0"/>
              </a:rPr>
              <a:t>–</a:t>
            </a:r>
            <a:r>
              <a:rPr lang="ru-RU" dirty="0" err="1" smtClean="0">
                <a:latin typeface="Times New Roman" panose="02020603050405020304" pitchFamily="18" charset="0"/>
                <a:cs typeface="Times New Roman" panose="02020603050405020304" pitchFamily="18" charset="0"/>
              </a:rPr>
              <a:t>master-slave</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репликация и наборы реплик</a:t>
            </a:r>
            <a:r>
              <a:rPr lang="ru-RU" dirty="0" smtClean="0">
                <a:latin typeface="Times New Roman" panose="02020603050405020304" pitchFamily="18" charset="0"/>
                <a:cs typeface="Times New Roman" panose="02020603050405020304" pitchFamily="18" charset="0"/>
              </a:rPr>
              <a:t>.</a:t>
            </a:r>
          </a:p>
          <a:p>
            <a:pPr marL="457200" lvl="0" indent="-342900">
              <a:spcBef>
                <a:spcPts val="0"/>
              </a:spcBef>
              <a:spcAft>
                <a:spcPts val="600"/>
              </a:spcAft>
              <a:buClr>
                <a:schemeClr val="dk1"/>
              </a:buClr>
              <a:buSzPts val="1800"/>
              <a:buChar char="●"/>
            </a:pPr>
            <a:r>
              <a:rPr lang="ru-RU" dirty="0" smtClean="0">
                <a:latin typeface="Times New Roman" panose="02020603050405020304" pitchFamily="18" charset="0"/>
                <a:cs typeface="Times New Roman" panose="02020603050405020304" pitchFamily="18" charset="0"/>
              </a:rPr>
              <a:t>Документы </a:t>
            </a:r>
            <a:r>
              <a:rPr lang="ru-RU" dirty="0">
                <a:latin typeface="Times New Roman" panose="02020603050405020304" pitchFamily="18" charset="0"/>
                <a:cs typeface="Times New Roman" panose="02020603050405020304" pitchFamily="18" charset="0"/>
              </a:rPr>
              <a:t>могут быть автоматически </a:t>
            </a:r>
            <a:r>
              <a:rPr lang="ru-RU" dirty="0" smtClean="0">
                <a:latin typeface="Times New Roman" panose="02020603050405020304" pitchFamily="18" charset="0"/>
                <a:cs typeface="Times New Roman" panose="02020603050405020304" pitchFamily="18" charset="0"/>
              </a:rPr>
              <a:t>сегментированы.</a:t>
            </a:r>
          </a:p>
          <a:p>
            <a:pPr marL="457200" indent="-342900">
              <a:spcBef>
                <a:spcPts val="0"/>
              </a:spcBef>
              <a:spcAft>
                <a:spcPts val="600"/>
              </a:spcAft>
              <a:buClr>
                <a:schemeClr val="dk1"/>
              </a:buClr>
              <a:buSzPts val="1800"/>
              <a:buFontTx/>
              <a:buChar char="●"/>
            </a:pPr>
            <a:r>
              <a:rPr lang="ru-RU" dirty="0" smtClean="0">
                <a:latin typeface="Times New Roman" panose="02020603050405020304" pitchFamily="18" charset="0"/>
                <a:ea typeface="Arial Narrow"/>
                <a:cs typeface="Times New Roman" panose="02020603050405020304" pitchFamily="18" charset="0"/>
                <a:sym typeface="Arial Narrow"/>
              </a:rPr>
              <a:t>Поддерживает </a:t>
            </a:r>
            <a:r>
              <a:rPr lang="ru-RU" dirty="0" err="1" smtClean="0">
                <a:latin typeface="Times New Roman" panose="02020603050405020304" pitchFamily="18" charset="0"/>
                <a:ea typeface="Arial Narrow"/>
                <a:cs typeface="Times New Roman" panose="02020603050405020304" pitchFamily="18" charset="0"/>
                <a:sym typeface="Arial Narrow"/>
              </a:rPr>
              <a:t>MapReduce</a:t>
            </a:r>
            <a:r>
              <a:rPr lang="ru-RU" dirty="0" smtClean="0">
                <a:latin typeface="Times New Roman" panose="02020603050405020304" pitchFamily="18" charset="0"/>
                <a:ea typeface="Arial Narrow"/>
                <a:cs typeface="Times New Roman" panose="02020603050405020304" pitchFamily="18" charset="0"/>
                <a:sym typeface="Arial Narrow"/>
              </a:rPr>
              <a:t> (модель </a:t>
            </a:r>
            <a:r>
              <a:rPr lang="ru-RU" dirty="0">
                <a:latin typeface="Times New Roman" panose="02020603050405020304" pitchFamily="18" charset="0"/>
                <a:ea typeface="Arial Narrow"/>
                <a:cs typeface="Times New Roman" panose="02020603050405020304" pitchFamily="18" charset="0"/>
                <a:sym typeface="Arial Narrow"/>
              </a:rPr>
              <a:t>распределённых вычислений, используемая для параллельных вычислений над очень большими (до нескольких петабайт) наборами данных в компьютерных </a:t>
            </a:r>
            <a:r>
              <a:rPr lang="ru-RU" dirty="0" smtClean="0">
                <a:latin typeface="Times New Roman" panose="02020603050405020304" pitchFamily="18" charset="0"/>
                <a:ea typeface="Arial Narrow"/>
                <a:cs typeface="Times New Roman" panose="02020603050405020304" pitchFamily="18" charset="0"/>
                <a:sym typeface="Arial Narrow"/>
              </a:rPr>
              <a:t>кластерах).</a:t>
            </a:r>
            <a:endParaRPr lang="ru-RU" dirty="0" smtClean="0">
              <a:latin typeface="Times New Roman" panose="02020603050405020304" pitchFamily="18" charset="0"/>
              <a:cs typeface="Times New Roman" panose="02020603050405020304" pitchFamily="18" charset="0"/>
            </a:endParaRPr>
          </a:p>
          <a:p>
            <a:pPr marL="457200" lvl="0" indent="-342900">
              <a:spcBef>
                <a:spcPts val="0"/>
              </a:spcBef>
              <a:spcAft>
                <a:spcPts val="600"/>
              </a:spcAft>
              <a:buClr>
                <a:schemeClr val="dk1"/>
              </a:buClr>
              <a:buSzPts val="1800"/>
              <a:buChar char="●"/>
            </a:pPr>
            <a:r>
              <a:rPr lang="ru-RU" dirty="0" smtClean="0">
                <a:latin typeface="Times New Roman" panose="02020603050405020304" pitchFamily="18" charset="0"/>
                <a:cs typeface="Times New Roman" panose="02020603050405020304" pitchFamily="18" charset="0"/>
              </a:rPr>
              <a:t>Позволяет </a:t>
            </a:r>
            <a:r>
              <a:rPr lang="ru-RU" dirty="0">
                <a:latin typeface="Times New Roman" panose="02020603050405020304" pitchFamily="18" charset="0"/>
                <a:cs typeface="Times New Roman" panose="02020603050405020304" pitchFamily="18" charset="0"/>
              </a:rPr>
              <a:t>хранить бинарные данные – </a:t>
            </a:r>
            <a:r>
              <a:rPr lang="ru-RU" dirty="0" smtClean="0">
                <a:latin typeface="Times New Roman" panose="02020603050405020304" pitchFamily="18" charset="0"/>
                <a:cs typeface="Times New Roman" panose="02020603050405020304" pitchFamily="18" charset="0"/>
              </a:rPr>
              <a:t>изображения, видео </a:t>
            </a:r>
            <a:r>
              <a:rPr lang="ru-RU" dirty="0">
                <a:latin typeface="Times New Roman" panose="02020603050405020304" pitchFamily="18" charset="0"/>
                <a:cs typeface="Times New Roman" panose="02020603050405020304" pitchFamily="18" charset="0"/>
              </a:rPr>
              <a:t>и так далее. </a:t>
            </a:r>
            <a:endParaRPr lang="ru-RU" dirty="0">
              <a:solidFill>
                <a:schemeClr val="dk1"/>
              </a:solidFill>
              <a:latin typeface="Times New Roman" panose="02020603050405020304" pitchFamily="18" charset="0"/>
              <a:cs typeface="Times New Roman" panose="02020603050405020304" pitchFamily="18" charset="0"/>
            </a:endParaRPr>
          </a:p>
          <a:p>
            <a:pPr>
              <a:spcBef>
                <a:spcPts val="0"/>
              </a:spcBef>
              <a:spcAft>
                <a:spcPts val="600"/>
              </a:spcAft>
            </a:pPr>
            <a:r>
              <a:rPr lang="ru-RU" dirty="0" smtClean="0">
                <a:latin typeface="Times New Roman" panose="02020603050405020304" pitchFamily="18" charset="0"/>
                <a:cs typeface="Times New Roman" panose="02020603050405020304" pitchFamily="18" charset="0"/>
              </a:rPr>
              <a:t>  </a:t>
            </a:r>
            <a:r>
              <a:rPr lang="ru-RU" u="sng" dirty="0" smtClean="0">
                <a:latin typeface="Times New Roman" panose="02020603050405020304" pitchFamily="18" charset="0"/>
                <a:cs typeface="Times New Roman" panose="02020603050405020304" pitchFamily="18" charset="0"/>
              </a:rPr>
              <a:t>Недостатки:</a:t>
            </a:r>
          </a:p>
          <a:p>
            <a:pPr marL="457200" lvl="0" indent="-342900">
              <a:spcBef>
                <a:spcPts val="0"/>
              </a:spcBef>
              <a:spcAft>
                <a:spcPts val="600"/>
              </a:spcAft>
              <a:buClr>
                <a:schemeClr val="dk1"/>
              </a:buClr>
              <a:buSzPts val="1800"/>
              <a:buChar char="●"/>
            </a:pPr>
            <a:r>
              <a:rPr lang="ru-RU" dirty="0">
                <a:latin typeface="Times New Roman" panose="02020603050405020304" pitchFamily="18" charset="0"/>
                <a:cs typeface="Times New Roman" panose="02020603050405020304" pitchFamily="18" charset="0"/>
              </a:rPr>
              <a:t>Атомарность операций гарантируется только на уровне отдельных документов. </a:t>
            </a:r>
            <a:endParaRPr lang="ru-RU" dirty="0">
              <a:solidFill>
                <a:schemeClr val="dk1"/>
              </a:solidFill>
              <a:latin typeface="Times New Roman" panose="02020603050405020304" pitchFamily="18" charset="0"/>
              <a:cs typeface="Times New Roman" panose="02020603050405020304" pitchFamily="18" charset="0"/>
            </a:endParaRPr>
          </a:p>
          <a:p>
            <a:pPr marL="457200" lvl="0" indent="-342900">
              <a:spcBef>
                <a:spcPts val="0"/>
              </a:spcBef>
              <a:spcAft>
                <a:spcPts val="600"/>
              </a:spcAft>
              <a:buClr>
                <a:schemeClr val="dk1"/>
              </a:buClr>
              <a:buSzPts val="1800"/>
              <a:buChar char="●"/>
            </a:pPr>
            <a:r>
              <a:rPr lang="ru-RU" dirty="0" smtClean="0">
                <a:solidFill>
                  <a:schemeClr val="dk1"/>
                </a:solidFill>
                <a:latin typeface="Times New Roman" panose="02020603050405020304" pitchFamily="18" charset="0"/>
                <a:cs typeface="Times New Roman" panose="02020603050405020304" pitchFamily="18" charset="0"/>
              </a:rPr>
              <a:t>Отсутствуют транзакции и инструменты поддержки целостности (но существуют первичные ключи).</a:t>
            </a:r>
          </a:p>
        </p:txBody>
      </p:sp>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15</a:t>
            </a:fld>
            <a:endParaRPr lang="ru-RU" altLang="ru-RU"/>
          </a:p>
        </p:txBody>
      </p:sp>
    </p:spTree>
    <p:extLst>
      <p:ext uri="{BB962C8B-B14F-4D97-AF65-F5344CB8AC3E}">
        <p14:creationId xmlns:p14="http://schemas.microsoft.com/office/powerpoint/2010/main" val="98303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628650" y="1772816"/>
            <a:ext cx="2697992" cy="294227"/>
          </a:xfrm>
        </p:spPr>
        <p:txBody>
          <a:bodyPr>
            <a:noAutofit/>
          </a:bodyPr>
          <a:lstStyle/>
          <a:p>
            <a:pPr>
              <a:defRPr/>
            </a:pPr>
            <a:r>
              <a:rPr lang="hu-HU" sz="2800" dirty="0" err="1">
                <a:latin typeface="Times New Roman" panose="02020603050405020304" pitchFamily="18" charset="0"/>
                <a:cs typeface="Times New Roman" panose="02020603050405020304" pitchFamily="18" charset="0"/>
              </a:rPr>
              <a:t>Document</a:t>
            </a:r>
            <a:r>
              <a:rPr lang="hu-HU" sz="2800" dirty="0">
                <a:latin typeface="Times New Roman" panose="02020603050405020304" pitchFamily="18" charset="0"/>
                <a:cs typeface="Times New Roman" panose="02020603050405020304" pitchFamily="18" charset="0"/>
              </a:rPr>
              <a:t> </a:t>
            </a:r>
            <a:r>
              <a:rPr lang="hu-HU" sz="2800" dirty="0" err="1">
                <a:latin typeface="Times New Roman" panose="02020603050405020304" pitchFamily="18" charset="0"/>
                <a:cs typeface="Times New Roman" panose="02020603050405020304" pitchFamily="18" charset="0"/>
              </a:rPr>
              <a:t>store</a:t>
            </a:r>
            <a:endParaRPr lang="hu-HU" sz="2800" dirty="0">
              <a:latin typeface="Times New Roman" panose="02020603050405020304" pitchFamily="18" charset="0"/>
              <a:cs typeface="Times New Roman" panose="02020603050405020304" pitchFamily="18" charset="0"/>
            </a:endParaRPr>
          </a:p>
        </p:txBody>
      </p:sp>
      <p:graphicFrame>
        <p:nvGraphicFramePr>
          <p:cNvPr id="2" name="Táblázat 1"/>
          <p:cNvGraphicFramePr>
            <a:graphicFrameLocks noGrp="1"/>
          </p:cNvGraphicFramePr>
          <p:nvPr>
            <p:extLst>
              <p:ext uri="{D42A27DB-BD31-4B8C-83A1-F6EECF244321}">
                <p14:modId xmlns:p14="http://schemas.microsoft.com/office/powerpoint/2010/main" val="2408427962"/>
              </p:ext>
            </p:extLst>
          </p:nvPr>
        </p:nvGraphicFramePr>
        <p:xfrm>
          <a:off x="323528" y="2239834"/>
          <a:ext cx="4752528" cy="3336921"/>
        </p:xfrm>
        <a:graphic>
          <a:graphicData uri="http://schemas.openxmlformats.org/drawingml/2006/table">
            <a:tbl>
              <a:tblPr firstRow="1" bandRow="1">
                <a:tableStyleId>{5C22544A-7EE6-4342-B048-85BDC9FD1C3A}</a:tableStyleId>
              </a:tblPr>
              <a:tblGrid>
                <a:gridCol w="1533074"/>
                <a:gridCol w="339134"/>
                <a:gridCol w="2880320"/>
              </a:tblGrid>
              <a:tr h="370769">
                <a:tc>
                  <a:txBody>
                    <a:bodyPr/>
                    <a:lstStyle/>
                    <a:p>
                      <a:r>
                        <a:rPr lang="hu-HU" sz="1800" dirty="0" smtClean="0">
                          <a:latin typeface="Times New Roman" panose="02020603050405020304" pitchFamily="18" charset="0"/>
                          <a:cs typeface="Times New Roman" panose="02020603050405020304" pitchFamily="18" charset="0"/>
                        </a:rPr>
                        <a:t>RDBMS</a:t>
                      </a:r>
                      <a:endParaRPr lang="hu-HU" sz="1800" dirty="0">
                        <a:latin typeface="Times New Roman" panose="02020603050405020304" pitchFamily="18" charset="0"/>
                        <a:cs typeface="Times New Roman" panose="02020603050405020304" pitchFamily="18" charset="0"/>
                      </a:endParaRPr>
                    </a:p>
                  </a:txBody>
                  <a:tcPr marL="68570" marR="68570" marT="45711" marB="45711"/>
                </a:tc>
                <a:tc>
                  <a:txBody>
                    <a:bodyPr/>
                    <a:lstStyle/>
                    <a:p>
                      <a:endParaRPr lang="hu-HU" sz="1800" dirty="0">
                        <a:latin typeface="Times New Roman" panose="02020603050405020304" pitchFamily="18" charset="0"/>
                        <a:cs typeface="Times New Roman" panose="02020603050405020304" pitchFamily="18" charset="0"/>
                      </a:endParaRPr>
                    </a:p>
                  </a:txBody>
                  <a:tcPr marL="68570" marR="68570" marT="45711" marB="45711"/>
                </a:tc>
                <a:tc>
                  <a:txBody>
                    <a:bodyPr/>
                    <a:lstStyle/>
                    <a:p>
                      <a:r>
                        <a:rPr lang="hu-HU" sz="1800" dirty="0" err="1" smtClean="0">
                          <a:latin typeface="Times New Roman" panose="02020603050405020304" pitchFamily="18" charset="0"/>
                          <a:cs typeface="Times New Roman" panose="02020603050405020304" pitchFamily="18" charset="0"/>
                        </a:rPr>
                        <a:t>MongoDB</a:t>
                      </a:r>
                      <a:endParaRPr lang="hu-HU" sz="1800" dirty="0">
                        <a:latin typeface="Times New Roman" panose="02020603050405020304" pitchFamily="18" charset="0"/>
                        <a:cs typeface="Times New Roman" panose="02020603050405020304" pitchFamily="18" charset="0"/>
                      </a:endParaRPr>
                    </a:p>
                  </a:txBody>
                  <a:tcPr marL="68570" marR="68570" marT="45711" marB="45711"/>
                </a:tc>
              </a:tr>
              <a:tr h="370769">
                <a:tc>
                  <a:txBody>
                    <a:bodyPr/>
                    <a:lstStyle/>
                    <a:p>
                      <a:r>
                        <a:rPr lang="hu-HU" sz="1800" dirty="0" err="1" smtClean="0">
                          <a:latin typeface="Times New Roman" panose="02020603050405020304" pitchFamily="18" charset="0"/>
                          <a:cs typeface="Times New Roman" panose="02020603050405020304" pitchFamily="18" charset="0"/>
                        </a:rPr>
                        <a:t>Database</a:t>
                      </a:r>
                      <a:endParaRPr lang="hu-HU" sz="1800" dirty="0">
                        <a:latin typeface="Times New Roman" panose="02020603050405020304" pitchFamily="18" charset="0"/>
                        <a:cs typeface="Times New Roman" panose="02020603050405020304" pitchFamily="18" charset="0"/>
                      </a:endParaRPr>
                    </a:p>
                  </a:txBody>
                  <a:tcPr marL="68570" marR="68570" marT="45711" marB="45711"/>
                </a:tc>
                <a:tc>
                  <a:txBody>
                    <a:bodyPr/>
                    <a:lstStyle/>
                    <a:p>
                      <a:endParaRPr lang="hu-HU" sz="1800" dirty="0">
                        <a:latin typeface="Times New Roman" panose="02020603050405020304" pitchFamily="18" charset="0"/>
                        <a:cs typeface="Times New Roman" panose="02020603050405020304" pitchFamily="18" charset="0"/>
                      </a:endParaRPr>
                    </a:p>
                  </a:txBody>
                  <a:tcPr marL="68570" marR="68570" marT="45711" marB="45711"/>
                </a:tc>
                <a:tc>
                  <a:txBody>
                    <a:bodyPr/>
                    <a:lstStyle/>
                    <a:p>
                      <a:r>
                        <a:rPr lang="hu-HU" sz="1800" dirty="0" err="1" smtClean="0">
                          <a:latin typeface="Times New Roman" panose="02020603050405020304" pitchFamily="18" charset="0"/>
                          <a:cs typeface="Times New Roman" panose="02020603050405020304" pitchFamily="18" charset="0"/>
                        </a:rPr>
                        <a:t>Database</a:t>
                      </a:r>
                      <a:endParaRPr lang="hu-HU" sz="1800" dirty="0">
                        <a:latin typeface="Times New Roman" panose="02020603050405020304" pitchFamily="18" charset="0"/>
                        <a:cs typeface="Times New Roman" panose="02020603050405020304" pitchFamily="18" charset="0"/>
                      </a:endParaRPr>
                    </a:p>
                  </a:txBody>
                  <a:tcPr marL="68570" marR="68570" marT="45711" marB="45711"/>
                </a:tc>
              </a:tr>
              <a:tr h="370769">
                <a:tc>
                  <a:txBody>
                    <a:bodyPr/>
                    <a:lstStyle/>
                    <a:p>
                      <a:r>
                        <a:rPr lang="hu-HU" sz="1800" dirty="0" err="1" smtClean="0">
                          <a:latin typeface="Times New Roman" panose="02020603050405020304" pitchFamily="18" charset="0"/>
                          <a:cs typeface="Times New Roman" panose="02020603050405020304" pitchFamily="18" charset="0"/>
                        </a:rPr>
                        <a:t>Table</a:t>
                      </a:r>
                      <a:r>
                        <a:rPr lang="hu-HU" sz="1800" dirty="0" smtClean="0">
                          <a:latin typeface="Times New Roman" panose="02020603050405020304" pitchFamily="18" charset="0"/>
                          <a:cs typeface="Times New Roman" panose="02020603050405020304" pitchFamily="18" charset="0"/>
                        </a:rPr>
                        <a:t>, </a:t>
                      </a:r>
                      <a:r>
                        <a:rPr lang="hu-HU" sz="1800" dirty="0" err="1" smtClean="0">
                          <a:latin typeface="Times New Roman" panose="02020603050405020304" pitchFamily="18" charset="0"/>
                          <a:cs typeface="Times New Roman" panose="02020603050405020304" pitchFamily="18" charset="0"/>
                        </a:rPr>
                        <a:t>View</a:t>
                      </a:r>
                      <a:endParaRPr lang="hu-HU" sz="1800" dirty="0">
                        <a:latin typeface="Times New Roman" panose="02020603050405020304" pitchFamily="18" charset="0"/>
                        <a:cs typeface="Times New Roman" panose="02020603050405020304" pitchFamily="18" charset="0"/>
                      </a:endParaRPr>
                    </a:p>
                  </a:txBody>
                  <a:tcPr marL="68570" marR="68570" marT="45711" marB="45711"/>
                </a:tc>
                <a:tc>
                  <a:txBody>
                    <a:bodyPr/>
                    <a:lstStyle/>
                    <a:p>
                      <a:endParaRPr lang="hu-HU" sz="1800" dirty="0">
                        <a:latin typeface="Times New Roman" panose="02020603050405020304" pitchFamily="18" charset="0"/>
                        <a:cs typeface="Times New Roman" panose="02020603050405020304" pitchFamily="18" charset="0"/>
                      </a:endParaRPr>
                    </a:p>
                  </a:txBody>
                  <a:tcPr marL="68570" marR="68570" marT="45711" marB="45711"/>
                </a:tc>
                <a:tc>
                  <a:txBody>
                    <a:bodyPr/>
                    <a:lstStyle/>
                    <a:p>
                      <a:r>
                        <a:rPr lang="hu-HU" sz="1800" dirty="0" err="1" smtClean="0">
                          <a:latin typeface="Times New Roman" panose="02020603050405020304" pitchFamily="18" charset="0"/>
                          <a:cs typeface="Times New Roman" panose="02020603050405020304" pitchFamily="18" charset="0"/>
                        </a:rPr>
                        <a:t>Collection</a:t>
                      </a:r>
                      <a:endParaRPr lang="hu-HU" sz="1800" dirty="0">
                        <a:latin typeface="Times New Roman" panose="02020603050405020304" pitchFamily="18" charset="0"/>
                        <a:cs typeface="Times New Roman" panose="02020603050405020304" pitchFamily="18" charset="0"/>
                      </a:endParaRPr>
                    </a:p>
                  </a:txBody>
                  <a:tcPr marL="68570" marR="68570" marT="45711" marB="45711"/>
                </a:tc>
              </a:tr>
              <a:tr h="370769">
                <a:tc>
                  <a:txBody>
                    <a:bodyPr/>
                    <a:lstStyle/>
                    <a:p>
                      <a:r>
                        <a:rPr lang="hu-HU" sz="1800" dirty="0" err="1" smtClean="0">
                          <a:latin typeface="Times New Roman" panose="02020603050405020304" pitchFamily="18" charset="0"/>
                          <a:cs typeface="Times New Roman" panose="02020603050405020304" pitchFamily="18" charset="0"/>
                        </a:rPr>
                        <a:t>Row</a:t>
                      </a:r>
                      <a:endParaRPr lang="hu-HU" sz="1800" dirty="0">
                        <a:latin typeface="Times New Roman" panose="02020603050405020304" pitchFamily="18" charset="0"/>
                        <a:cs typeface="Times New Roman" panose="02020603050405020304" pitchFamily="18" charset="0"/>
                      </a:endParaRPr>
                    </a:p>
                  </a:txBody>
                  <a:tcPr marL="68570" marR="68570" marT="45711" marB="45711"/>
                </a:tc>
                <a:tc>
                  <a:txBody>
                    <a:bodyPr/>
                    <a:lstStyle/>
                    <a:p>
                      <a:endParaRPr lang="hu-HU" sz="1800" dirty="0">
                        <a:latin typeface="Times New Roman" panose="02020603050405020304" pitchFamily="18" charset="0"/>
                        <a:cs typeface="Times New Roman" panose="02020603050405020304" pitchFamily="18" charset="0"/>
                      </a:endParaRPr>
                    </a:p>
                  </a:txBody>
                  <a:tcPr marL="68570" marR="68570" marT="45711" marB="45711"/>
                </a:tc>
                <a:tc>
                  <a:txBody>
                    <a:bodyPr/>
                    <a:lstStyle/>
                    <a:p>
                      <a:r>
                        <a:rPr lang="hu-HU" sz="1800" dirty="0" err="1" smtClean="0">
                          <a:latin typeface="Times New Roman" panose="02020603050405020304" pitchFamily="18" charset="0"/>
                          <a:cs typeface="Times New Roman" panose="02020603050405020304" pitchFamily="18" charset="0"/>
                        </a:rPr>
                        <a:t>Document</a:t>
                      </a:r>
                      <a:r>
                        <a:rPr lang="hu-HU" sz="1800" dirty="0" smtClean="0">
                          <a:latin typeface="Times New Roman" panose="02020603050405020304" pitchFamily="18" charset="0"/>
                          <a:cs typeface="Times New Roman" panose="02020603050405020304" pitchFamily="18" charset="0"/>
                        </a:rPr>
                        <a:t> (JSON, BSON)</a:t>
                      </a:r>
                      <a:endParaRPr lang="hu-HU" sz="1800" dirty="0">
                        <a:latin typeface="Times New Roman" panose="02020603050405020304" pitchFamily="18" charset="0"/>
                        <a:cs typeface="Times New Roman" panose="02020603050405020304" pitchFamily="18" charset="0"/>
                      </a:endParaRPr>
                    </a:p>
                  </a:txBody>
                  <a:tcPr marL="68570" marR="68570" marT="45711" marB="45711"/>
                </a:tc>
              </a:tr>
              <a:tr h="370769">
                <a:tc>
                  <a:txBody>
                    <a:bodyPr/>
                    <a:lstStyle/>
                    <a:p>
                      <a:r>
                        <a:rPr lang="hu-HU" sz="1800" dirty="0" err="1" smtClean="0">
                          <a:latin typeface="Times New Roman" panose="02020603050405020304" pitchFamily="18" charset="0"/>
                          <a:cs typeface="Times New Roman" panose="02020603050405020304" pitchFamily="18" charset="0"/>
                        </a:rPr>
                        <a:t>Column</a:t>
                      </a:r>
                      <a:endParaRPr lang="hu-HU" sz="1800" dirty="0">
                        <a:latin typeface="Times New Roman" panose="02020603050405020304" pitchFamily="18" charset="0"/>
                        <a:cs typeface="Times New Roman" panose="02020603050405020304" pitchFamily="18" charset="0"/>
                      </a:endParaRPr>
                    </a:p>
                  </a:txBody>
                  <a:tcPr marL="68570" marR="68570" marT="45711" marB="45711"/>
                </a:tc>
                <a:tc>
                  <a:txBody>
                    <a:bodyPr/>
                    <a:lstStyle/>
                    <a:p>
                      <a:endParaRPr lang="hu-HU" sz="1800" dirty="0">
                        <a:latin typeface="Times New Roman" panose="02020603050405020304" pitchFamily="18" charset="0"/>
                        <a:cs typeface="Times New Roman" panose="02020603050405020304" pitchFamily="18" charset="0"/>
                      </a:endParaRPr>
                    </a:p>
                  </a:txBody>
                  <a:tcPr marL="68570" marR="68570" marT="45711" marB="45711"/>
                </a:tc>
                <a:tc>
                  <a:txBody>
                    <a:bodyPr/>
                    <a:lstStyle/>
                    <a:p>
                      <a:r>
                        <a:rPr lang="hu-HU" sz="1800" dirty="0" err="1" smtClean="0">
                          <a:latin typeface="Times New Roman" panose="02020603050405020304" pitchFamily="18" charset="0"/>
                          <a:cs typeface="Times New Roman" panose="02020603050405020304" pitchFamily="18" charset="0"/>
                        </a:rPr>
                        <a:t>Field</a:t>
                      </a:r>
                      <a:endParaRPr lang="hu-HU" sz="1800" dirty="0">
                        <a:latin typeface="Times New Roman" panose="02020603050405020304" pitchFamily="18" charset="0"/>
                        <a:cs typeface="Times New Roman" panose="02020603050405020304" pitchFamily="18" charset="0"/>
                      </a:endParaRPr>
                    </a:p>
                  </a:txBody>
                  <a:tcPr marL="68570" marR="68570" marT="45711" marB="45711"/>
                </a:tc>
              </a:tr>
              <a:tr h="370769">
                <a:tc>
                  <a:txBody>
                    <a:bodyPr/>
                    <a:lstStyle/>
                    <a:p>
                      <a:r>
                        <a:rPr lang="hu-HU" sz="1800" dirty="0" smtClean="0">
                          <a:latin typeface="Times New Roman" panose="02020603050405020304" pitchFamily="18" charset="0"/>
                          <a:cs typeface="Times New Roman" panose="02020603050405020304" pitchFamily="18" charset="0"/>
                        </a:rPr>
                        <a:t>Index</a:t>
                      </a:r>
                      <a:endParaRPr lang="hu-HU" sz="1800" dirty="0">
                        <a:latin typeface="Times New Roman" panose="02020603050405020304" pitchFamily="18" charset="0"/>
                        <a:cs typeface="Times New Roman" panose="02020603050405020304" pitchFamily="18" charset="0"/>
                      </a:endParaRPr>
                    </a:p>
                  </a:txBody>
                  <a:tcPr marL="68570" marR="68570" marT="45711" marB="45711"/>
                </a:tc>
                <a:tc>
                  <a:txBody>
                    <a:bodyPr/>
                    <a:lstStyle/>
                    <a:p>
                      <a:endParaRPr lang="hu-HU" sz="1800" dirty="0">
                        <a:latin typeface="Times New Roman" panose="02020603050405020304" pitchFamily="18" charset="0"/>
                        <a:cs typeface="Times New Roman" panose="02020603050405020304" pitchFamily="18" charset="0"/>
                      </a:endParaRPr>
                    </a:p>
                  </a:txBody>
                  <a:tcPr marL="68570" marR="68570" marT="45711" marB="45711"/>
                </a:tc>
                <a:tc>
                  <a:txBody>
                    <a:bodyPr/>
                    <a:lstStyle/>
                    <a:p>
                      <a:r>
                        <a:rPr lang="hu-HU" sz="1800" dirty="0" smtClean="0">
                          <a:latin typeface="Times New Roman" panose="02020603050405020304" pitchFamily="18" charset="0"/>
                          <a:cs typeface="Times New Roman" panose="02020603050405020304" pitchFamily="18" charset="0"/>
                        </a:rPr>
                        <a:t>Index</a:t>
                      </a:r>
                      <a:endParaRPr lang="hu-HU" sz="1800" dirty="0">
                        <a:latin typeface="Times New Roman" panose="02020603050405020304" pitchFamily="18" charset="0"/>
                        <a:cs typeface="Times New Roman" panose="02020603050405020304" pitchFamily="18" charset="0"/>
                      </a:endParaRPr>
                    </a:p>
                  </a:txBody>
                  <a:tcPr marL="68570" marR="68570" marT="45711" marB="45711"/>
                </a:tc>
              </a:tr>
              <a:tr h="370769">
                <a:tc>
                  <a:txBody>
                    <a:bodyPr/>
                    <a:lstStyle/>
                    <a:p>
                      <a:r>
                        <a:rPr lang="hu-HU" sz="1800" b="0" dirty="0" err="1" smtClean="0">
                          <a:latin typeface="Times New Roman" panose="02020603050405020304" pitchFamily="18" charset="0"/>
                          <a:cs typeface="Times New Roman" panose="02020603050405020304" pitchFamily="18" charset="0"/>
                        </a:rPr>
                        <a:t>Join</a:t>
                      </a:r>
                      <a:endParaRPr lang="hu-HU" sz="1800" b="0" dirty="0">
                        <a:latin typeface="Times New Roman" panose="02020603050405020304" pitchFamily="18" charset="0"/>
                        <a:cs typeface="Times New Roman" panose="02020603050405020304" pitchFamily="18" charset="0"/>
                      </a:endParaRPr>
                    </a:p>
                  </a:txBody>
                  <a:tcPr marL="68570" marR="68570" marT="45711" marB="45711"/>
                </a:tc>
                <a:tc>
                  <a:txBody>
                    <a:bodyPr/>
                    <a:lstStyle/>
                    <a:p>
                      <a:endParaRPr lang="hu-HU" sz="1800" b="0" dirty="0">
                        <a:latin typeface="Times New Roman" panose="02020603050405020304" pitchFamily="18" charset="0"/>
                        <a:cs typeface="Times New Roman" panose="02020603050405020304" pitchFamily="18" charset="0"/>
                      </a:endParaRPr>
                    </a:p>
                  </a:txBody>
                  <a:tcPr marL="68570" marR="68570" marT="45711" marB="45711"/>
                </a:tc>
                <a:tc>
                  <a:txBody>
                    <a:bodyPr/>
                    <a:lstStyle/>
                    <a:p>
                      <a:r>
                        <a:rPr lang="hu-HU" sz="1800" b="0" dirty="0" err="1" smtClean="0">
                          <a:latin typeface="Times New Roman" panose="02020603050405020304" pitchFamily="18" charset="0"/>
                          <a:cs typeface="Times New Roman" panose="02020603050405020304" pitchFamily="18" charset="0"/>
                        </a:rPr>
                        <a:t>Embedded</a:t>
                      </a:r>
                      <a:r>
                        <a:rPr lang="hu-HU" sz="1800" b="0" dirty="0" smtClean="0">
                          <a:latin typeface="Times New Roman" panose="02020603050405020304" pitchFamily="18" charset="0"/>
                          <a:cs typeface="Times New Roman" panose="02020603050405020304" pitchFamily="18" charset="0"/>
                        </a:rPr>
                        <a:t> </a:t>
                      </a:r>
                      <a:r>
                        <a:rPr lang="hu-HU" sz="1800" b="0" dirty="0" err="1" smtClean="0">
                          <a:latin typeface="Times New Roman" panose="02020603050405020304" pitchFamily="18" charset="0"/>
                          <a:cs typeface="Times New Roman" panose="02020603050405020304" pitchFamily="18" charset="0"/>
                        </a:rPr>
                        <a:t>Document</a:t>
                      </a:r>
                      <a:endParaRPr lang="hu-HU" sz="1800" b="0" dirty="0">
                        <a:latin typeface="Times New Roman" panose="02020603050405020304" pitchFamily="18" charset="0"/>
                        <a:cs typeface="Times New Roman" panose="02020603050405020304" pitchFamily="18" charset="0"/>
                      </a:endParaRPr>
                    </a:p>
                  </a:txBody>
                  <a:tcPr marL="68570" marR="68570" marT="45711" marB="45711"/>
                </a:tc>
              </a:tr>
              <a:tr h="370769">
                <a:tc>
                  <a:txBody>
                    <a:bodyPr/>
                    <a:lstStyle/>
                    <a:p>
                      <a:r>
                        <a:rPr lang="hu-HU" sz="1800" dirty="0" err="1" smtClean="0">
                          <a:latin typeface="Times New Roman" panose="02020603050405020304" pitchFamily="18" charset="0"/>
                          <a:cs typeface="Times New Roman" panose="02020603050405020304" pitchFamily="18" charset="0"/>
                        </a:rPr>
                        <a:t>Foreign</a:t>
                      </a:r>
                      <a:r>
                        <a:rPr lang="hu-HU" sz="1800" dirty="0" smtClean="0">
                          <a:latin typeface="Times New Roman" panose="02020603050405020304" pitchFamily="18" charset="0"/>
                          <a:cs typeface="Times New Roman" panose="02020603050405020304" pitchFamily="18" charset="0"/>
                        </a:rPr>
                        <a:t> Key</a:t>
                      </a:r>
                      <a:endParaRPr lang="hu-HU" sz="1800" dirty="0">
                        <a:latin typeface="Times New Roman" panose="02020603050405020304" pitchFamily="18" charset="0"/>
                        <a:cs typeface="Times New Roman" panose="02020603050405020304" pitchFamily="18" charset="0"/>
                      </a:endParaRPr>
                    </a:p>
                  </a:txBody>
                  <a:tcPr marL="68570" marR="68570" marT="45711" marB="45711"/>
                </a:tc>
                <a:tc>
                  <a:txBody>
                    <a:bodyPr/>
                    <a:lstStyle/>
                    <a:p>
                      <a:endParaRPr lang="hu-HU" sz="1800" dirty="0">
                        <a:latin typeface="Times New Roman" panose="02020603050405020304" pitchFamily="18" charset="0"/>
                        <a:cs typeface="Times New Roman" panose="02020603050405020304" pitchFamily="18" charset="0"/>
                      </a:endParaRPr>
                    </a:p>
                  </a:txBody>
                  <a:tcPr marL="68570" marR="68570" marT="45711" marB="45711"/>
                </a:tc>
                <a:tc>
                  <a:txBody>
                    <a:bodyPr/>
                    <a:lstStyle/>
                    <a:p>
                      <a:r>
                        <a:rPr lang="hu-HU" sz="1800" dirty="0" err="1" smtClean="0">
                          <a:latin typeface="Times New Roman" panose="02020603050405020304" pitchFamily="18" charset="0"/>
                          <a:cs typeface="Times New Roman" panose="02020603050405020304" pitchFamily="18" charset="0"/>
                        </a:rPr>
                        <a:t>Reference</a:t>
                      </a:r>
                      <a:endParaRPr lang="hu-HU" sz="1800" dirty="0">
                        <a:latin typeface="Times New Roman" panose="02020603050405020304" pitchFamily="18" charset="0"/>
                        <a:cs typeface="Times New Roman" panose="02020603050405020304" pitchFamily="18" charset="0"/>
                      </a:endParaRPr>
                    </a:p>
                  </a:txBody>
                  <a:tcPr marL="68570" marR="68570" marT="45711" marB="45711"/>
                </a:tc>
              </a:tr>
              <a:tr h="370769">
                <a:tc>
                  <a:txBody>
                    <a:bodyPr/>
                    <a:lstStyle/>
                    <a:p>
                      <a:r>
                        <a:rPr lang="hu-HU" sz="1800" dirty="0" err="1" smtClean="0">
                          <a:latin typeface="Times New Roman" panose="02020603050405020304" pitchFamily="18" charset="0"/>
                          <a:cs typeface="Times New Roman" panose="02020603050405020304" pitchFamily="18" charset="0"/>
                        </a:rPr>
                        <a:t>Partition</a:t>
                      </a:r>
                      <a:endParaRPr lang="hu-HU" sz="1800" dirty="0">
                        <a:latin typeface="Times New Roman" panose="02020603050405020304" pitchFamily="18" charset="0"/>
                        <a:cs typeface="Times New Roman" panose="02020603050405020304" pitchFamily="18" charset="0"/>
                      </a:endParaRPr>
                    </a:p>
                  </a:txBody>
                  <a:tcPr marL="68570" marR="68570" marT="45711" marB="45711"/>
                </a:tc>
                <a:tc>
                  <a:txBody>
                    <a:bodyPr/>
                    <a:lstStyle/>
                    <a:p>
                      <a:endParaRPr lang="hu-HU" sz="1800" dirty="0">
                        <a:latin typeface="Times New Roman" panose="02020603050405020304" pitchFamily="18" charset="0"/>
                        <a:cs typeface="Times New Roman" panose="02020603050405020304" pitchFamily="18" charset="0"/>
                      </a:endParaRPr>
                    </a:p>
                  </a:txBody>
                  <a:tcPr marL="68570" marR="68570" marT="45711" marB="45711"/>
                </a:tc>
                <a:tc>
                  <a:txBody>
                    <a:bodyPr/>
                    <a:lstStyle/>
                    <a:p>
                      <a:r>
                        <a:rPr lang="hu-HU" sz="1800" dirty="0" err="1" smtClean="0">
                          <a:latin typeface="Times New Roman" panose="02020603050405020304" pitchFamily="18" charset="0"/>
                          <a:cs typeface="Times New Roman" panose="02020603050405020304" pitchFamily="18" charset="0"/>
                        </a:rPr>
                        <a:t>Shard</a:t>
                      </a:r>
                      <a:endParaRPr lang="hu-HU" sz="1800" dirty="0">
                        <a:latin typeface="Times New Roman" panose="02020603050405020304" pitchFamily="18" charset="0"/>
                        <a:cs typeface="Times New Roman" panose="02020603050405020304" pitchFamily="18" charset="0"/>
                      </a:endParaRPr>
                    </a:p>
                  </a:txBody>
                  <a:tcPr marL="68570" marR="68570" marT="45711" marB="45711"/>
                </a:tc>
              </a:tr>
            </a:tbl>
          </a:graphicData>
        </a:graphic>
      </p:graphicFrame>
      <p:sp>
        <p:nvSpPr>
          <p:cNvPr id="3" name="Jobbra nyíl 2"/>
          <p:cNvSpPr/>
          <p:nvPr/>
        </p:nvSpPr>
        <p:spPr>
          <a:xfrm>
            <a:off x="1846413" y="5025938"/>
            <a:ext cx="215503" cy="144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8" name="Jobbra nyíl 7"/>
          <p:cNvSpPr/>
          <p:nvPr/>
        </p:nvSpPr>
        <p:spPr>
          <a:xfrm>
            <a:off x="1846413" y="5382821"/>
            <a:ext cx="215503" cy="144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9" name="Jobbra nyíl 8"/>
          <p:cNvSpPr/>
          <p:nvPr/>
        </p:nvSpPr>
        <p:spPr>
          <a:xfrm>
            <a:off x="1846413" y="2730502"/>
            <a:ext cx="215503"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0" name="Jobbra nyíl 9"/>
          <p:cNvSpPr/>
          <p:nvPr/>
        </p:nvSpPr>
        <p:spPr>
          <a:xfrm>
            <a:off x="1846413" y="3089277"/>
            <a:ext cx="215503" cy="144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1" name="Jobbra nyíl 10"/>
          <p:cNvSpPr/>
          <p:nvPr/>
        </p:nvSpPr>
        <p:spPr>
          <a:xfrm>
            <a:off x="1846413" y="3449638"/>
            <a:ext cx="215503"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2" name="Jobbra nyíl 11"/>
          <p:cNvSpPr/>
          <p:nvPr/>
        </p:nvSpPr>
        <p:spPr>
          <a:xfrm>
            <a:off x="1844032" y="3881438"/>
            <a:ext cx="216694"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4" name="Jobbra nyíl 13"/>
          <p:cNvSpPr/>
          <p:nvPr/>
        </p:nvSpPr>
        <p:spPr>
          <a:xfrm>
            <a:off x="1835696" y="4221163"/>
            <a:ext cx="215504"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5" name="Jobbra nyíl 14"/>
          <p:cNvSpPr/>
          <p:nvPr/>
        </p:nvSpPr>
        <p:spPr>
          <a:xfrm>
            <a:off x="1835696" y="4581527"/>
            <a:ext cx="215504"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3" name="Lekerekített téglalap 12"/>
          <p:cNvSpPr/>
          <p:nvPr/>
        </p:nvSpPr>
        <p:spPr>
          <a:xfrm>
            <a:off x="5156237" y="1394748"/>
            <a:ext cx="3952267" cy="51441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hu-HU" sz="2000" dirty="0"/>
              <a:t>&gt; </a:t>
            </a:r>
            <a:r>
              <a:rPr lang="hu-HU" sz="2000" dirty="0" err="1"/>
              <a:t>db.user.findOne</a:t>
            </a:r>
            <a:r>
              <a:rPr lang="hu-HU" sz="2000" dirty="0"/>
              <a:t>({</a:t>
            </a:r>
            <a:r>
              <a:rPr lang="hu-HU" sz="2000" dirty="0" err="1"/>
              <a:t>age</a:t>
            </a:r>
            <a:r>
              <a:rPr lang="hu-HU" sz="2000" dirty="0"/>
              <a:t>:39})</a:t>
            </a:r>
          </a:p>
          <a:p>
            <a:pPr>
              <a:defRPr/>
            </a:pPr>
            <a:r>
              <a:rPr lang="hu-HU" sz="2000" dirty="0"/>
              <a:t>{</a:t>
            </a:r>
          </a:p>
          <a:p>
            <a:pPr>
              <a:defRPr/>
            </a:pPr>
            <a:r>
              <a:rPr lang="hu-HU" sz="2000" dirty="0"/>
              <a:t>        "_</a:t>
            </a:r>
            <a:r>
              <a:rPr lang="hu-HU" sz="2000" dirty="0" err="1"/>
              <a:t>id</a:t>
            </a:r>
            <a:r>
              <a:rPr lang="hu-HU" sz="2000" dirty="0"/>
              <a:t>" : </a:t>
            </a:r>
            <a:r>
              <a:rPr lang="hu-HU" sz="2000" dirty="0" err="1"/>
              <a:t>ObjectId</a:t>
            </a:r>
            <a:r>
              <a:rPr lang="hu-HU" sz="2000" dirty="0"/>
              <a:t>("5114e0bd42…"),</a:t>
            </a:r>
          </a:p>
          <a:p>
            <a:pPr>
              <a:defRPr/>
            </a:pPr>
            <a:r>
              <a:rPr lang="hu-HU" sz="2000" dirty="0"/>
              <a:t>        "</a:t>
            </a:r>
            <a:r>
              <a:rPr lang="hu-HU" sz="2000" dirty="0" err="1"/>
              <a:t>first</a:t>
            </a:r>
            <a:r>
              <a:rPr lang="hu-HU" sz="2000" dirty="0"/>
              <a:t>" : "John",</a:t>
            </a:r>
          </a:p>
          <a:p>
            <a:pPr>
              <a:defRPr/>
            </a:pPr>
            <a:r>
              <a:rPr lang="hu-HU" sz="2000" dirty="0"/>
              <a:t>        "</a:t>
            </a:r>
            <a:r>
              <a:rPr lang="hu-HU" sz="2000" dirty="0" err="1"/>
              <a:t>last</a:t>
            </a:r>
            <a:r>
              <a:rPr lang="hu-HU" sz="2000" dirty="0"/>
              <a:t>" : "</a:t>
            </a:r>
            <a:r>
              <a:rPr lang="hu-HU" sz="2000" dirty="0" err="1"/>
              <a:t>Doe</a:t>
            </a:r>
            <a:r>
              <a:rPr lang="hu-HU" sz="2000" dirty="0"/>
              <a:t>",</a:t>
            </a:r>
          </a:p>
          <a:p>
            <a:pPr>
              <a:defRPr/>
            </a:pPr>
            <a:r>
              <a:rPr lang="hu-HU" sz="2000" dirty="0"/>
              <a:t>        "</a:t>
            </a:r>
            <a:r>
              <a:rPr lang="hu-HU" sz="2000" dirty="0" err="1"/>
              <a:t>age</a:t>
            </a:r>
            <a:r>
              <a:rPr lang="hu-HU" sz="2000" dirty="0"/>
              <a:t>" : 39, </a:t>
            </a:r>
          </a:p>
          <a:p>
            <a:pPr>
              <a:defRPr/>
            </a:pPr>
            <a:r>
              <a:rPr lang="hu-HU" sz="2000" dirty="0"/>
              <a:t>       "</a:t>
            </a:r>
            <a:r>
              <a:rPr lang="hu-HU" sz="2000" dirty="0" err="1"/>
              <a:t>interests</a:t>
            </a:r>
            <a:r>
              <a:rPr lang="hu-HU" sz="2000" dirty="0"/>
              <a:t>" : [</a:t>
            </a:r>
          </a:p>
          <a:p>
            <a:pPr>
              <a:defRPr/>
            </a:pPr>
            <a:r>
              <a:rPr lang="hu-HU" sz="2000" dirty="0"/>
              <a:t>                "</a:t>
            </a:r>
            <a:r>
              <a:rPr lang="hu-HU" sz="2000" dirty="0" err="1"/>
              <a:t>Reading</a:t>
            </a:r>
            <a:r>
              <a:rPr lang="hu-HU" sz="2000" dirty="0"/>
              <a:t>",</a:t>
            </a:r>
          </a:p>
          <a:p>
            <a:pPr>
              <a:defRPr/>
            </a:pPr>
            <a:r>
              <a:rPr lang="hu-HU" sz="2000" dirty="0"/>
              <a:t>                "Mountain </a:t>
            </a:r>
            <a:r>
              <a:rPr lang="hu-HU" sz="2000" dirty="0" err="1"/>
              <a:t>Biking</a:t>
            </a:r>
            <a:r>
              <a:rPr lang="hu-HU" sz="2000" dirty="0"/>
              <a:t> ]</a:t>
            </a:r>
          </a:p>
          <a:p>
            <a:pPr>
              <a:defRPr/>
            </a:pPr>
            <a:r>
              <a:rPr lang="hu-HU" sz="2000" dirty="0"/>
              <a:t>       </a:t>
            </a:r>
            <a:r>
              <a:rPr lang="en-US" sz="2000" dirty="0"/>
              <a:t>"favorites": { </a:t>
            </a:r>
            <a:endParaRPr lang="hu-HU" sz="2000" dirty="0"/>
          </a:p>
          <a:p>
            <a:pPr>
              <a:defRPr/>
            </a:pPr>
            <a:r>
              <a:rPr lang="hu-HU" sz="2000" dirty="0"/>
              <a:t>               </a:t>
            </a:r>
            <a:r>
              <a:rPr lang="en-US" sz="2000" dirty="0"/>
              <a:t>"color": "Blue", </a:t>
            </a:r>
            <a:endParaRPr lang="hu-HU" sz="2000" dirty="0"/>
          </a:p>
          <a:p>
            <a:pPr>
              <a:defRPr/>
            </a:pPr>
            <a:r>
              <a:rPr lang="hu-HU" sz="2000" dirty="0"/>
              <a:t>               </a:t>
            </a:r>
            <a:r>
              <a:rPr lang="en-US" sz="2000" dirty="0"/>
              <a:t>"sport": "Soccer"} </a:t>
            </a:r>
            <a:endParaRPr lang="hu-HU" sz="2000" b="1" dirty="0"/>
          </a:p>
          <a:p>
            <a:pPr>
              <a:defRPr/>
            </a:pPr>
            <a:r>
              <a:rPr lang="hu-HU" sz="2000" dirty="0"/>
              <a:t>}</a:t>
            </a:r>
          </a:p>
        </p:txBody>
      </p:sp>
      <p:pic>
        <p:nvPicPr>
          <p:cNvPr id="16386" name="Picture 2" descr="MongoDB-Logo.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81" y="124657"/>
            <a:ext cx="4679516" cy="1693032"/>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1"/>
          </p:nvPr>
        </p:nvSpPr>
        <p:spPr/>
        <p:txBody>
          <a:bodyPr/>
          <a:lstStyle/>
          <a:p>
            <a:pPr>
              <a:defRPr/>
            </a:pPr>
            <a:fld id="{0109B474-8571-4756-A3FB-7EB5BEA773AD}" type="slidenum">
              <a:rPr lang="ru-RU" altLang="ru-RU" smtClean="0"/>
              <a:pPr>
                <a:defRPr/>
              </a:pPr>
              <a:t>16</a:t>
            </a:fld>
            <a:endParaRPr lang="ru-RU" altLang="ru-RU"/>
          </a:p>
        </p:txBody>
      </p:sp>
    </p:spTree>
    <p:extLst>
      <p:ext uri="{BB962C8B-B14F-4D97-AF65-F5344CB8AC3E}">
        <p14:creationId xmlns:p14="http://schemas.microsoft.com/office/powerpoint/2010/main" val="37949207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a:ln/>
        </p:spPr>
        <p:txBody>
          <a:bodyPr/>
          <a:lstStyle/>
          <a:p>
            <a:fld id="{298F7443-F2A6-4FD3-A2EF-8E4BC0C11503}" type="slidenum">
              <a:rPr lang="hu-HU" altLang="ru-RU"/>
              <a:pPr/>
              <a:t>17</a:t>
            </a:fld>
            <a:endParaRPr lang="hu-HU" altLang="ru-RU"/>
          </a:p>
        </p:txBody>
      </p:sp>
      <p:sp>
        <p:nvSpPr>
          <p:cNvPr id="20483" name="Rectangle 3"/>
          <p:cNvSpPr>
            <a:spLocks noGrp="1"/>
          </p:cNvSpPr>
          <p:nvPr>
            <p:ph type="body" idx="1"/>
          </p:nvPr>
        </p:nvSpPr>
        <p:spPr>
          <a:xfrm>
            <a:off x="628650" y="1052736"/>
            <a:ext cx="7886700" cy="5688632"/>
          </a:xfrm>
        </p:spPr>
        <p:txBody>
          <a:bodyPr>
            <a:noAutofit/>
          </a:bodyPr>
          <a:lstStyle/>
          <a:p>
            <a:pPr marL="0" lvl="0" indent="0">
              <a:buNone/>
            </a:pPr>
            <a:r>
              <a:rPr lang="ru-RU" sz="1800" b="1" dirty="0">
                <a:latin typeface="Times New Roman" panose="02020603050405020304" pitchFamily="18" charset="0"/>
                <a:ea typeface="Arial Narrow"/>
                <a:cs typeface="Times New Roman" panose="02020603050405020304" pitchFamily="18" charset="0"/>
                <a:sym typeface="Arial Narrow"/>
              </a:rPr>
              <a:t>Формат хранения данных:</a:t>
            </a:r>
            <a:r>
              <a:rPr lang="ru-RU" sz="1800" dirty="0">
                <a:latin typeface="Times New Roman" panose="02020603050405020304" pitchFamily="18" charset="0"/>
                <a:ea typeface="Arial Narrow"/>
                <a:cs typeface="Times New Roman" panose="02020603050405020304" pitchFamily="18" charset="0"/>
                <a:sym typeface="Arial Narrow"/>
              </a:rPr>
              <a:t> BSON (</a:t>
            </a:r>
            <a:r>
              <a:rPr lang="ru-RU" sz="1800" dirty="0" err="1">
                <a:latin typeface="Times New Roman" panose="02020603050405020304" pitchFamily="18" charset="0"/>
                <a:ea typeface="Arial Narrow"/>
                <a:cs typeface="Times New Roman" panose="02020603050405020304" pitchFamily="18" charset="0"/>
                <a:sym typeface="Arial Narrow"/>
              </a:rPr>
              <a:t>binary</a:t>
            </a:r>
            <a:r>
              <a:rPr lang="ru-RU" sz="1800" dirty="0">
                <a:latin typeface="Times New Roman" panose="02020603050405020304" pitchFamily="18" charset="0"/>
                <a:ea typeface="Arial Narrow"/>
                <a:cs typeface="Times New Roman" panose="02020603050405020304" pitchFamily="18" charset="0"/>
                <a:sym typeface="Arial Narrow"/>
              </a:rPr>
              <a:t> JSON) -- формат электронного обмена цифровыми данными, основанный на </a:t>
            </a:r>
            <a:r>
              <a:rPr lang="ru-RU" sz="1800" dirty="0" err="1">
                <a:latin typeface="Times New Roman" panose="02020603050405020304" pitchFamily="18" charset="0"/>
                <a:ea typeface="Arial Narrow"/>
                <a:cs typeface="Times New Roman" panose="02020603050405020304" pitchFamily="18" charset="0"/>
                <a:sym typeface="Arial Narrow"/>
              </a:rPr>
              <a:t>JavaScript</a:t>
            </a:r>
            <a:r>
              <a:rPr lang="ru-RU" sz="1800" dirty="0">
                <a:latin typeface="Times New Roman" panose="02020603050405020304" pitchFamily="18" charset="0"/>
                <a:ea typeface="Arial Narrow"/>
                <a:cs typeface="Times New Roman" panose="02020603050405020304" pitchFamily="18" charset="0"/>
                <a:sym typeface="Arial Narrow"/>
              </a:rPr>
              <a:t>, бинарная форма представления простых структур данных и ассоциативных массивов. Каждый документ представляет собой JSON-подобную структуру. Является надмножеством JSON, включая дополнительно регулярные выражения, двоичные данные и даты</a:t>
            </a:r>
            <a:r>
              <a:rPr lang="ru-RU" sz="1800" dirty="0" smtClean="0">
                <a:latin typeface="Times New Roman" panose="02020603050405020304" pitchFamily="18" charset="0"/>
                <a:ea typeface="Arial Narrow"/>
                <a:cs typeface="Times New Roman" panose="02020603050405020304" pitchFamily="18" charset="0"/>
                <a:sym typeface="Arial Narrow"/>
              </a:rPr>
              <a:t>.</a:t>
            </a:r>
            <a:endParaRPr lang="ru-RU" altLang="ru-RU" sz="1800" b="1" dirty="0" smtClean="0">
              <a:latin typeface="Times New Roman" panose="02020603050405020304" pitchFamily="18" charset="0"/>
              <a:cs typeface="Times New Roman" panose="02020603050405020304" pitchFamily="18" charset="0"/>
            </a:endParaRPr>
          </a:p>
          <a:p>
            <a:pPr marL="0" indent="0">
              <a:buNone/>
            </a:pPr>
            <a:r>
              <a:rPr lang="hu-HU" altLang="ru-RU" sz="1800" b="1" dirty="0" smtClean="0">
                <a:latin typeface="Times New Roman" panose="02020603050405020304" pitchFamily="18" charset="0"/>
                <a:cs typeface="Times New Roman" panose="02020603050405020304" pitchFamily="18" charset="0"/>
              </a:rPr>
              <a:t>CRUD</a:t>
            </a:r>
            <a:r>
              <a:rPr lang="ru-RU" altLang="ru-RU" sz="1800" b="1" dirty="0" smtClean="0">
                <a:latin typeface="Times New Roman" panose="02020603050405020304" pitchFamily="18" charset="0"/>
                <a:cs typeface="Times New Roman" panose="02020603050405020304" pitchFamily="18" charset="0"/>
              </a:rPr>
              <a:t> – операции над данными:</a:t>
            </a:r>
          </a:p>
          <a:p>
            <a:r>
              <a:rPr lang="hu-HU" altLang="ru-RU" sz="1800" b="1" dirty="0" smtClean="0">
                <a:latin typeface="Times New Roman" panose="02020603050405020304" pitchFamily="18" charset="0"/>
                <a:cs typeface="Times New Roman" panose="02020603050405020304" pitchFamily="18" charset="0"/>
              </a:rPr>
              <a:t>Create</a:t>
            </a:r>
          </a:p>
          <a:p>
            <a:pPr lvl="1"/>
            <a:r>
              <a:rPr lang="hu-HU" altLang="ru-RU" sz="1800" dirty="0" smtClean="0">
                <a:latin typeface="Times New Roman" panose="02020603050405020304" pitchFamily="18" charset="0"/>
                <a:cs typeface="Times New Roman" panose="02020603050405020304" pitchFamily="18" charset="0"/>
              </a:rPr>
              <a:t>db.collection.insert( &lt;document&gt; ) </a:t>
            </a:r>
          </a:p>
          <a:p>
            <a:pPr lvl="1"/>
            <a:r>
              <a:rPr lang="hu-HU" altLang="ru-RU" sz="1800" dirty="0" smtClean="0">
                <a:latin typeface="Times New Roman" panose="02020603050405020304" pitchFamily="18" charset="0"/>
                <a:cs typeface="Times New Roman" panose="02020603050405020304" pitchFamily="18" charset="0"/>
              </a:rPr>
              <a:t>db.collection.save( &lt;document&gt; ) </a:t>
            </a:r>
          </a:p>
          <a:p>
            <a:pPr lvl="1"/>
            <a:r>
              <a:rPr lang="hu-HU" altLang="ru-RU" sz="1800" dirty="0" smtClean="0">
                <a:latin typeface="Times New Roman" panose="02020603050405020304" pitchFamily="18" charset="0"/>
                <a:cs typeface="Times New Roman" panose="02020603050405020304" pitchFamily="18" charset="0"/>
              </a:rPr>
              <a:t>db.collection.update( &lt;query&gt;, &lt;update&gt;, { upsert: true } ) </a:t>
            </a:r>
          </a:p>
          <a:p>
            <a:r>
              <a:rPr lang="hu-HU" altLang="ru-RU" sz="1800" b="1" dirty="0" smtClean="0">
                <a:latin typeface="Times New Roman" panose="02020603050405020304" pitchFamily="18" charset="0"/>
                <a:cs typeface="Times New Roman" panose="02020603050405020304" pitchFamily="18" charset="0"/>
              </a:rPr>
              <a:t>Read</a:t>
            </a:r>
          </a:p>
          <a:p>
            <a:pPr lvl="1"/>
            <a:r>
              <a:rPr lang="hu-HU" altLang="ru-RU" sz="1800" dirty="0" smtClean="0">
                <a:latin typeface="Times New Roman" panose="02020603050405020304" pitchFamily="18" charset="0"/>
                <a:cs typeface="Times New Roman" panose="02020603050405020304" pitchFamily="18" charset="0"/>
              </a:rPr>
              <a:t>db.collection.find( &lt;query&gt;, &lt;projection&gt; )</a:t>
            </a:r>
          </a:p>
          <a:p>
            <a:pPr lvl="1"/>
            <a:r>
              <a:rPr lang="hu-HU" altLang="ru-RU" sz="1800" dirty="0" smtClean="0">
                <a:latin typeface="Times New Roman" panose="02020603050405020304" pitchFamily="18" charset="0"/>
                <a:cs typeface="Times New Roman" panose="02020603050405020304" pitchFamily="18" charset="0"/>
              </a:rPr>
              <a:t>db.collection.findOne( &lt;query&gt;, &lt;projection&gt; ) </a:t>
            </a:r>
          </a:p>
          <a:p>
            <a:r>
              <a:rPr lang="hu-HU" altLang="ru-RU" sz="1800" b="1" dirty="0" smtClean="0">
                <a:latin typeface="Times New Roman" panose="02020603050405020304" pitchFamily="18" charset="0"/>
                <a:cs typeface="Times New Roman" panose="02020603050405020304" pitchFamily="18" charset="0"/>
              </a:rPr>
              <a:t>Update</a:t>
            </a:r>
          </a:p>
          <a:p>
            <a:pPr lvl="1"/>
            <a:r>
              <a:rPr lang="hu-HU" altLang="ru-RU" sz="1800" dirty="0" smtClean="0">
                <a:latin typeface="Times New Roman" panose="02020603050405020304" pitchFamily="18" charset="0"/>
                <a:cs typeface="Times New Roman" panose="02020603050405020304" pitchFamily="18" charset="0"/>
              </a:rPr>
              <a:t>db.collection.update( &lt;query&gt;, &lt;update&gt;, &lt;options&gt; ) </a:t>
            </a:r>
          </a:p>
          <a:p>
            <a:r>
              <a:rPr lang="hu-HU" altLang="ru-RU" sz="1800" b="1" dirty="0" smtClean="0">
                <a:latin typeface="Times New Roman" panose="02020603050405020304" pitchFamily="18" charset="0"/>
                <a:cs typeface="Times New Roman" panose="02020603050405020304" pitchFamily="18" charset="0"/>
              </a:rPr>
              <a:t>Delete</a:t>
            </a:r>
          </a:p>
          <a:p>
            <a:pPr lvl="1"/>
            <a:r>
              <a:rPr lang="hu-HU" altLang="ru-RU" sz="1800" dirty="0" smtClean="0">
                <a:latin typeface="Times New Roman" panose="02020603050405020304" pitchFamily="18" charset="0"/>
                <a:cs typeface="Times New Roman" panose="02020603050405020304" pitchFamily="18" charset="0"/>
              </a:rPr>
              <a:t>db.collection.remove( &lt;query&gt;, &lt;justOne&gt; ) </a:t>
            </a:r>
          </a:p>
        </p:txBody>
      </p:sp>
      <p:sp>
        <p:nvSpPr>
          <p:cNvPr id="6" name="Rectangle 2"/>
          <p:cNvSpPr txBox="1">
            <a:spLocks noChangeArrowheads="1"/>
          </p:cNvSpPr>
          <p:nvPr/>
        </p:nvSpPr>
        <p:spPr bwMode="auto">
          <a:xfrm>
            <a:off x="457200" y="332656"/>
            <a:ext cx="82296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algn="ctr" eaLnBrk="1" hangingPunct="1">
              <a:spcBef>
                <a:spcPts val="600"/>
              </a:spcBef>
            </a:pPr>
            <a:r>
              <a:rPr lang="en-US" altLang="ru-RU" sz="2800" b="1" kern="0" smtClean="0"/>
              <a:t>4</a:t>
            </a:r>
            <a:r>
              <a:rPr lang="ru-RU" altLang="ru-RU" sz="2800" b="1" kern="0" smtClean="0"/>
              <a:t>. </a:t>
            </a:r>
            <a:r>
              <a:rPr lang="en-US" altLang="ru-RU" sz="2800" b="1" kern="0" smtClean="0"/>
              <a:t>NoSQL</a:t>
            </a:r>
            <a:r>
              <a:rPr lang="ru-RU" altLang="ru-RU" sz="2800" b="1" kern="0" smtClean="0"/>
              <a:t>: </a:t>
            </a:r>
            <a:r>
              <a:rPr lang="en-US" sz="2800" b="1" kern="0" smtClean="0">
                <a:solidFill>
                  <a:schemeClr val="dk1"/>
                </a:solidFill>
                <a:cs typeface="Times New Roman" panose="02020603050405020304" pitchFamily="18" charset="0"/>
              </a:rPr>
              <a:t>MongoDB</a:t>
            </a:r>
            <a:endParaRPr lang="ru-RU" altLang="ru-RU" sz="2800" kern="0" dirty="0" smtClean="0"/>
          </a:p>
        </p:txBody>
      </p:sp>
    </p:spTree>
    <p:extLst>
      <p:ext uri="{BB962C8B-B14F-4D97-AF65-F5344CB8AC3E}">
        <p14:creationId xmlns:p14="http://schemas.microsoft.com/office/powerpoint/2010/main" val="458485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miro.medium.com/max/555/1*4zRFGSXdPXA5UOGQ-ogJp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557119"/>
            <a:ext cx="3168352" cy="231204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miro.medium.com/max/538/1*-X88nM5oGTcayFd2Xe4oN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910055"/>
            <a:ext cx="3447678" cy="3255249"/>
          </a:xfrm>
          <a:prstGeom prst="rect">
            <a:avLst/>
          </a:prstGeom>
          <a:noFill/>
          <a:extLst>
            <a:ext uri="{909E8E84-426E-40DD-AFC4-6F175D3DCCD1}">
              <a14:hiddenFill xmlns:a14="http://schemas.microsoft.com/office/drawing/2010/main">
                <a:solidFill>
                  <a:srgbClr val="FFFFFF"/>
                </a:solidFill>
              </a14:hiddenFill>
            </a:ext>
          </a:extLst>
        </p:spPr>
      </p:pic>
      <p:sp>
        <p:nvSpPr>
          <p:cNvPr id="2" name="Объект 1"/>
          <p:cNvSpPr>
            <a:spLocks noGrp="1"/>
          </p:cNvSpPr>
          <p:nvPr>
            <p:ph idx="1"/>
          </p:nvPr>
        </p:nvSpPr>
        <p:spPr>
          <a:xfrm>
            <a:off x="457200" y="1484784"/>
            <a:ext cx="8229600" cy="1072335"/>
          </a:xfrm>
        </p:spPr>
        <p:txBody>
          <a:bodyPr>
            <a:normAutofit/>
          </a:bodyPr>
          <a:lstStyle/>
          <a:p>
            <a:r>
              <a:rPr lang="ru-RU" sz="1600" dirty="0"/>
              <a:t>Граф — абстрактный математический объект, представляющий собой множество </a:t>
            </a:r>
            <a:r>
              <a:rPr lang="ru-RU" sz="1600" b="1" i="1" dirty="0"/>
              <a:t>вершин</a:t>
            </a:r>
            <a:r>
              <a:rPr lang="ru-RU" sz="1600" dirty="0"/>
              <a:t> </a:t>
            </a:r>
            <a:r>
              <a:rPr lang="ru-RU" sz="1600" dirty="0" smtClean="0"/>
              <a:t> (</a:t>
            </a:r>
            <a:r>
              <a:rPr lang="ru-RU" sz="1600" dirty="0"/>
              <a:t>точек) и набор </a:t>
            </a:r>
            <a:r>
              <a:rPr lang="ru-RU" sz="1600" b="1" i="1" dirty="0"/>
              <a:t>рёбер </a:t>
            </a:r>
            <a:r>
              <a:rPr lang="ru-RU" sz="1600" b="1" i="1" dirty="0" smtClean="0"/>
              <a:t> (</a:t>
            </a:r>
            <a:r>
              <a:rPr lang="ru-RU" sz="1600" dirty="0" smtClean="0"/>
              <a:t>линий</a:t>
            </a:r>
            <a:r>
              <a:rPr lang="ru-RU" sz="1600" i="1" dirty="0"/>
              <a:t>)</a:t>
            </a:r>
            <a:r>
              <a:rPr lang="ru-RU" sz="1600" dirty="0"/>
              <a:t>, то есть соединений между парами вершин.</a:t>
            </a:r>
          </a:p>
        </p:txBody>
      </p:sp>
      <p:pic>
        <p:nvPicPr>
          <p:cNvPr id="1028" name="Picture 4" descr="https://miro.medium.com/max/583/1*XXqn8fVtme8vgNx4TQUAm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8899" y="4491291"/>
            <a:ext cx="3227437" cy="20084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32240" y="3337247"/>
            <a:ext cx="2411760" cy="307777"/>
          </a:xfrm>
          <a:prstGeom prst="rect">
            <a:avLst/>
          </a:prstGeom>
          <a:noFill/>
        </p:spPr>
        <p:txBody>
          <a:bodyPr wrap="square" rtlCol="0">
            <a:spAutoFit/>
          </a:bodyPr>
          <a:lstStyle/>
          <a:p>
            <a:r>
              <a:rPr lang="ru-RU" sz="1400" b="1" dirty="0" smtClean="0">
                <a:solidFill>
                  <a:schemeClr val="tx2"/>
                </a:solidFill>
                <a:effectLst>
                  <a:outerShdw blurRad="31750" dist="25400" dir="5400000" algn="tl" rotWithShape="0">
                    <a:srgbClr val="000000">
                      <a:alpha val="25000"/>
                    </a:srgbClr>
                  </a:outerShdw>
                </a:effectLst>
                <a:latin typeface="+mj-lt"/>
                <a:ea typeface="+mj-ea"/>
                <a:cs typeface="+mj-cs"/>
              </a:rPr>
              <a:t>Ориентированный </a:t>
            </a:r>
            <a:r>
              <a:rPr lang="ru-RU" sz="1400" b="1" dirty="0">
                <a:solidFill>
                  <a:schemeClr val="tx2"/>
                </a:solidFill>
                <a:effectLst>
                  <a:outerShdw blurRad="31750" dist="25400" dir="5400000" algn="tl" rotWithShape="0">
                    <a:srgbClr val="000000">
                      <a:alpha val="25000"/>
                    </a:srgbClr>
                  </a:outerShdw>
                </a:effectLst>
                <a:latin typeface="+mj-lt"/>
                <a:ea typeface="+mj-ea"/>
                <a:cs typeface="+mj-cs"/>
              </a:rPr>
              <a:t>граф</a:t>
            </a:r>
          </a:p>
        </p:txBody>
      </p:sp>
      <p:cxnSp>
        <p:nvCxnSpPr>
          <p:cNvPr id="7" name="Прямая со стрелкой 6"/>
          <p:cNvCxnSpPr/>
          <p:nvPr/>
        </p:nvCxnSpPr>
        <p:spPr>
          <a:xfrm flipH="1">
            <a:off x="6588224" y="3717032"/>
            <a:ext cx="244827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 name="Rectangle 2"/>
          <p:cNvSpPr>
            <a:spLocks noGrp="1" noChangeArrowheads="1"/>
          </p:cNvSpPr>
          <p:nvPr>
            <p:ph type="title"/>
          </p:nvPr>
        </p:nvSpPr>
        <p:spPr>
          <a:xfrm>
            <a:off x="457200" y="332656"/>
            <a:ext cx="8229600" cy="739775"/>
          </a:xfrm>
        </p:spPr>
        <p:txBody>
          <a:bodyPr/>
          <a:lstStyle/>
          <a:p>
            <a:pPr algn="ctr" eaLnBrk="1" hangingPunct="1">
              <a:spcBef>
                <a:spcPts val="600"/>
              </a:spcBef>
            </a:pPr>
            <a:r>
              <a:rPr lang="en-US" altLang="ru-RU" sz="2800" b="1" dirty="0" smtClean="0"/>
              <a:t>4</a:t>
            </a:r>
            <a:r>
              <a:rPr lang="ru-RU" altLang="ru-RU" sz="2800" b="1" dirty="0" smtClean="0"/>
              <a:t>. </a:t>
            </a:r>
            <a:r>
              <a:rPr lang="en-US" altLang="ru-RU" sz="2800" b="1" dirty="0" smtClean="0"/>
              <a:t>NoSQL: </a:t>
            </a:r>
            <a:r>
              <a:rPr lang="ru-RU" altLang="ru-RU" sz="2800" b="1" dirty="0" err="1" smtClean="0"/>
              <a:t>графовые</a:t>
            </a:r>
            <a:r>
              <a:rPr lang="ru-RU" altLang="ru-RU" sz="2800" b="1" dirty="0" smtClean="0"/>
              <a:t> </a:t>
            </a:r>
            <a:r>
              <a:rPr lang="ru-RU" altLang="ru-RU" sz="2800" b="1" dirty="0"/>
              <a:t>базы данных</a:t>
            </a:r>
            <a:endParaRPr lang="ru-RU" altLang="ru-RU" sz="2800" dirty="0" smtClean="0"/>
          </a:p>
        </p:txBody>
      </p:sp>
      <p:sp>
        <p:nvSpPr>
          <p:cNvPr id="8" name="Номер слайда 7"/>
          <p:cNvSpPr>
            <a:spLocks noGrp="1"/>
          </p:cNvSpPr>
          <p:nvPr>
            <p:ph type="sldNum" sz="quarter" idx="11"/>
          </p:nvPr>
        </p:nvSpPr>
        <p:spPr/>
        <p:txBody>
          <a:bodyPr/>
          <a:lstStyle/>
          <a:p>
            <a:pPr>
              <a:defRPr/>
            </a:pPr>
            <a:fld id="{30C1A9B2-D4D8-430A-9B97-CD7626AC306E}" type="slidenum">
              <a:rPr lang="ru-RU" altLang="ru-RU" smtClean="0"/>
              <a:pPr>
                <a:defRPr/>
              </a:pPr>
              <a:t>18</a:t>
            </a:fld>
            <a:endParaRPr lang="ru-RU" altLang="ru-RU"/>
          </a:p>
        </p:txBody>
      </p:sp>
    </p:spTree>
    <p:extLst>
      <p:ext uri="{BB962C8B-B14F-4D97-AF65-F5344CB8AC3E}">
        <p14:creationId xmlns:p14="http://schemas.microsoft.com/office/powerpoint/2010/main" val="20499382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miro.medium.com/max/508/1*ODj-sP9l5B-x7WxfligGL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1196753"/>
            <a:ext cx="2895310" cy="19682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miro.medium.com/max/713/1*BQoFqr3ICw0nUIvXN0qx2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1196752"/>
            <a:ext cx="3168352" cy="200106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miro.medium.com/max/385/1*saLri21rueiH3bu0OdR4k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7710" y="1124744"/>
            <a:ext cx="2274770" cy="214183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73301" y="980728"/>
            <a:ext cx="2069797" cy="369332"/>
          </a:xfrm>
          <a:prstGeom prst="rect">
            <a:avLst/>
          </a:prstGeom>
        </p:spPr>
        <p:txBody>
          <a:bodyPr wrap="none">
            <a:spAutoFit/>
          </a:bodyPr>
          <a:lstStyle/>
          <a:p>
            <a:r>
              <a:rPr lang="ru-RU" dirty="0"/>
              <a:t>Связанный граф</a:t>
            </a:r>
          </a:p>
        </p:txBody>
      </p:sp>
      <p:sp>
        <p:nvSpPr>
          <p:cNvPr id="5" name="Прямоугольник 4"/>
          <p:cNvSpPr/>
          <p:nvPr/>
        </p:nvSpPr>
        <p:spPr>
          <a:xfrm>
            <a:off x="3366015" y="980728"/>
            <a:ext cx="2945037" cy="369332"/>
          </a:xfrm>
          <a:prstGeom prst="rect">
            <a:avLst/>
          </a:prstGeom>
        </p:spPr>
        <p:txBody>
          <a:bodyPr wrap="none">
            <a:spAutoFit/>
          </a:bodyPr>
          <a:lstStyle/>
          <a:p>
            <a:r>
              <a:rPr lang="ru-RU" dirty="0"/>
              <a:t>Сильно связанный граф</a:t>
            </a:r>
          </a:p>
        </p:txBody>
      </p:sp>
      <p:sp>
        <p:nvSpPr>
          <p:cNvPr id="6" name="Прямоугольник 5"/>
          <p:cNvSpPr/>
          <p:nvPr/>
        </p:nvSpPr>
        <p:spPr>
          <a:xfrm>
            <a:off x="6347276" y="3395071"/>
            <a:ext cx="2247731" cy="369332"/>
          </a:xfrm>
          <a:prstGeom prst="rect">
            <a:avLst/>
          </a:prstGeom>
        </p:spPr>
        <p:txBody>
          <a:bodyPr wrap="none">
            <a:spAutoFit/>
          </a:bodyPr>
          <a:lstStyle/>
          <a:p>
            <a:r>
              <a:rPr lang="ru-RU" dirty="0"/>
              <a:t>Взвешенный граф</a:t>
            </a:r>
          </a:p>
        </p:txBody>
      </p:sp>
      <p:pic>
        <p:nvPicPr>
          <p:cNvPr id="2056" name="Picture 8" descr="https://miro.medium.com/max/903/1*4ZNLkdIReLNVl9plYqrau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4850" y="3611095"/>
            <a:ext cx="3009638" cy="1834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6476565" y="980728"/>
            <a:ext cx="1590500" cy="369332"/>
          </a:xfrm>
          <a:prstGeom prst="rect">
            <a:avLst/>
          </a:prstGeom>
        </p:spPr>
        <p:txBody>
          <a:bodyPr wrap="none">
            <a:spAutoFit/>
          </a:bodyPr>
          <a:lstStyle/>
          <a:p>
            <a:r>
              <a:rPr lang="ru-RU" dirty="0" err="1"/>
              <a:t>Мультиграф</a:t>
            </a:r>
            <a:endParaRPr lang="ru-RU" dirty="0"/>
          </a:p>
        </p:txBody>
      </p:sp>
      <p:sp>
        <p:nvSpPr>
          <p:cNvPr id="12" name="Rectangle 2"/>
          <p:cNvSpPr txBox="1">
            <a:spLocks noChangeArrowheads="1"/>
          </p:cNvSpPr>
          <p:nvPr/>
        </p:nvSpPr>
        <p:spPr bwMode="auto">
          <a:xfrm>
            <a:off x="457200" y="332656"/>
            <a:ext cx="82296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algn="ctr" eaLnBrk="1" hangingPunct="1">
              <a:spcBef>
                <a:spcPts val="600"/>
              </a:spcBef>
            </a:pPr>
            <a:r>
              <a:rPr lang="en-US" altLang="ru-RU" sz="2800" b="1" kern="0" dirty="0" smtClean="0"/>
              <a:t>4</a:t>
            </a:r>
            <a:r>
              <a:rPr lang="ru-RU" altLang="ru-RU" sz="2800" b="1" kern="0" dirty="0" smtClean="0"/>
              <a:t>. </a:t>
            </a:r>
            <a:r>
              <a:rPr lang="en-US" altLang="ru-RU" sz="2800" b="1" kern="0" dirty="0" smtClean="0"/>
              <a:t>NoSQL: </a:t>
            </a:r>
            <a:r>
              <a:rPr lang="ru-RU" altLang="ru-RU" sz="2800" b="1" kern="0" dirty="0" err="1" smtClean="0"/>
              <a:t>графовые</a:t>
            </a:r>
            <a:r>
              <a:rPr lang="ru-RU" altLang="ru-RU" sz="2800" b="1" kern="0" dirty="0" smtClean="0"/>
              <a:t> </a:t>
            </a:r>
            <a:r>
              <a:rPr lang="ru-RU" altLang="ru-RU" sz="2800" b="1" kern="0" dirty="0"/>
              <a:t>базы данных</a:t>
            </a:r>
            <a:endParaRPr lang="ru-RU" altLang="ru-RU" sz="2800" kern="0" dirty="0" smtClean="0"/>
          </a:p>
        </p:txBody>
      </p:sp>
      <p:sp>
        <p:nvSpPr>
          <p:cNvPr id="8" name="Номер слайда 7"/>
          <p:cNvSpPr>
            <a:spLocks noGrp="1"/>
          </p:cNvSpPr>
          <p:nvPr>
            <p:ph type="sldNum" sz="quarter" idx="11"/>
          </p:nvPr>
        </p:nvSpPr>
        <p:spPr/>
        <p:txBody>
          <a:bodyPr/>
          <a:lstStyle/>
          <a:p>
            <a:pPr>
              <a:defRPr/>
            </a:pPr>
            <a:fld id="{30C1A9B2-D4D8-430A-9B97-CD7626AC306E}" type="slidenum">
              <a:rPr lang="ru-RU" altLang="ru-RU" smtClean="0"/>
              <a:pPr>
                <a:defRPr/>
              </a:pPr>
              <a:t>19</a:t>
            </a:fld>
            <a:endParaRPr lang="ru-RU" altLang="ru-RU"/>
          </a:p>
        </p:txBody>
      </p:sp>
      <p:sp>
        <p:nvSpPr>
          <p:cNvPr id="9" name="TextBox 8"/>
          <p:cNvSpPr txBox="1"/>
          <p:nvPr/>
        </p:nvSpPr>
        <p:spPr>
          <a:xfrm>
            <a:off x="457200" y="3284984"/>
            <a:ext cx="5853852" cy="3323987"/>
          </a:xfrm>
          <a:prstGeom prst="rect">
            <a:avLst/>
          </a:prstGeom>
          <a:noFill/>
        </p:spPr>
        <p:txBody>
          <a:bodyPr wrap="square" rtlCol="0">
            <a:spAutoFit/>
          </a:bodyPr>
          <a:lstStyle/>
          <a:p>
            <a:r>
              <a:rPr lang="ru-RU" dirty="0" smtClean="0"/>
              <a:t>Самая популярная </a:t>
            </a:r>
            <a:r>
              <a:rPr lang="ru-RU" dirty="0" err="1" smtClean="0"/>
              <a:t>графовая</a:t>
            </a:r>
            <a:r>
              <a:rPr lang="ru-RU" dirty="0" smtClean="0"/>
              <a:t> </a:t>
            </a:r>
            <a:r>
              <a:rPr lang="ru-RU" dirty="0"/>
              <a:t>модель - </a:t>
            </a:r>
            <a:endParaRPr lang="ru-RU" dirty="0" smtClean="0"/>
          </a:p>
          <a:p>
            <a:r>
              <a:rPr lang="ru-RU" b="1" dirty="0" smtClean="0"/>
              <a:t>модель </a:t>
            </a:r>
            <a:r>
              <a:rPr lang="ru-RU" b="1" dirty="0"/>
              <a:t>с метками и </a:t>
            </a:r>
            <a:r>
              <a:rPr lang="ru-RU" b="1" dirty="0" smtClean="0"/>
              <a:t>свойствами</a:t>
            </a:r>
            <a:r>
              <a:rPr lang="ru-RU" dirty="0" smtClean="0"/>
              <a:t>. </a:t>
            </a:r>
          </a:p>
          <a:p>
            <a:pPr>
              <a:spcBef>
                <a:spcPts val="600"/>
              </a:spcBef>
            </a:pPr>
            <a:r>
              <a:rPr lang="ru-RU" dirty="0" smtClean="0"/>
              <a:t>Она имеет </a:t>
            </a:r>
            <a:r>
              <a:rPr lang="ru-RU" dirty="0"/>
              <a:t>следующие характеристики: </a:t>
            </a:r>
            <a:endParaRPr lang="ru-RU" dirty="0" smtClean="0"/>
          </a:p>
          <a:p>
            <a:pPr>
              <a:spcBef>
                <a:spcPts val="600"/>
              </a:spcBef>
            </a:pPr>
            <a:r>
              <a:rPr lang="ru-RU" dirty="0" smtClean="0"/>
              <a:t>• </a:t>
            </a:r>
            <a:r>
              <a:rPr lang="ru-RU" dirty="0"/>
              <a:t>содержит узлы и взаимосвязи; </a:t>
            </a:r>
            <a:endParaRPr lang="ru-RU" dirty="0" smtClean="0"/>
          </a:p>
          <a:p>
            <a:pPr>
              <a:spcBef>
                <a:spcPts val="600"/>
              </a:spcBef>
            </a:pPr>
            <a:r>
              <a:rPr lang="ru-RU" dirty="0" smtClean="0"/>
              <a:t>• </a:t>
            </a:r>
            <a:r>
              <a:rPr lang="ru-RU" dirty="0"/>
              <a:t>у узлов есть свойства (пары ключ-значение); </a:t>
            </a:r>
            <a:endParaRPr lang="ru-RU" dirty="0" smtClean="0"/>
          </a:p>
          <a:p>
            <a:pPr>
              <a:spcBef>
                <a:spcPts val="600"/>
              </a:spcBef>
            </a:pPr>
            <a:r>
              <a:rPr lang="ru-RU" dirty="0" smtClean="0"/>
              <a:t>• </a:t>
            </a:r>
            <a:r>
              <a:rPr lang="ru-RU" dirty="0"/>
              <a:t>узлы должны быть помечены одной или более метками; </a:t>
            </a:r>
            <a:endParaRPr lang="ru-RU" dirty="0" smtClean="0"/>
          </a:p>
          <a:p>
            <a:pPr>
              <a:spcBef>
                <a:spcPts val="600"/>
              </a:spcBef>
            </a:pPr>
            <a:r>
              <a:rPr lang="ru-RU" dirty="0" smtClean="0"/>
              <a:t>• </a:t>
            </a:r>
            <a:r>
              <a:rPr lang="ru-RU" dirty="0"/>
              <a:t>взаимосвязи имеют имя и направление, для них всегда определен </a:t>
            </a:r>
            <a:r>
              <a:rPr lang="ru-RU" dirty="0" smtClean="0"/>
              <a:t>начальный </a:t>
            </a:r>
            <a:r>
              <a:rPr lang="ru-RU" dirty="0"/>
              <a:t>и конечный узлы; </a:t>
            </a:r>
            <a:endParaRPr lang="ru-RU" dirty="0" smtClean="0"/>
          </a:p>
          <a:p>
            <a:pPr>
              <a:spcBef>
                <a:spcPts val="600"/>
              </a:spcBef>
            </a:pPr>
            <a:r>
              <a:rPr lang="ru-RU" dirty="0" smtClean="0"/>
              <a:t>• </a:t>
            </a:r>
            <a:r>
              <a:rPr lang="ru-RU" dirty="0"/>
              <a:t>у взаимосвязей также имеются </a:t>
            </a:r>
            <a:r>
              <a:rPr lang="ru-RU" dirty="0" smtClean="0"/>
              <a:t>свойства.</a:t>
            </a:r>
            <a:endParaRPr lang="ru-RU" dirty="0"/>
          </a:p>
        </p:txBody>
      </p:sp>
    </p:spTree>
    <p:extLst>
      <p:ext uri="{BB962C8B-B14F-4D97-AF65-F5344CB8AC3E}">
        <p14:creationId xmlns:p14="http://schemas.microsoft.com/office/powerpoint/2010/main" val="306383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32656"/>
            <a:ext cx="8229600" cy="946150"/>
          </a:xfrm>
        </p:spPr>
        <p:txBody>
          <a:bodyPr/>
          <a:lstStyle/>
          <a:p>
            <a:pPr eaLnBrk="1" hangingPunct="1"/>
            <a:r>
              <a:rPr lang="ru-RU" altLang="ru-RU" sz="3600" dirty="0" smtClean="0"/>
              <a:t>Основные направления развития</a:t>
            </a:r>
          </a:p>
        </p:txBody>
      </p:sp>
      <p:sp>
        <p:nvSpPr>
          <p:cNvPr id="5123" name="Rectangle 3"/>
          <p:cNvSpPr>
            <a:spLocks noGrp="1" noChangeArrowheads="1"/>
          </p:cNvSpPr>
          <p:nvPr>
            <p:ph type="body" idx="1"/>
          </p:nvPr>
        </p:nvSpPr>
        <p:spPr>
          <a:xfrm>
            <a:off x="457200" y="1268413"/>
            <a:ext cx="8229600" cy="5329237"/>
          </a:xfrm>
        </p:spPr>
        <p:txBody>
          <a:bodyPr/>
          <a:lstStyle/>
          <a:p>
            <a:pPr marL="457200" indent="-457200" eaLnBrk="1" hangingPunct="1">
              <a:spcBef>
                <a:spcPts val="600"/>
              </a:spcBef>
              <a:buFont typeface="+mj-lt"/>
              <a:buAutoNum type="arabicPeriod"/>
            </a:pPr>
            <a:r>
              <a:rPr lang="ru-RU" altLang="ru-RU" sz="2000" b="1" dirty="0" smtClean="0"/>
              <a:t>Сохранность данных (проблема "столетнего хранения")</a:t>
            </a:r>
            <a:r>
              <a:rPr lang="ru-RU" altLang="ru-RU" sz="2000" dirty="0" smtClean="0"/>
              <a:t>. </a:t>
            </a:r>
          </a:p>
          <a:p>
            <a:pPr marL="457200" indent="-457200" eaLnBrk="1" hangingPunct="1">
              <a:spcBef>
                <a:spcPts val="600"/>
              </a:spcBef>
              <a:buFont typeface="+mj-lt"/>
              <a:buAutoNum type="arabicPeriod"/>
            </a:pPr>
            <a:r>
              <a:rPr lang="ru-RU" altLang="ru-RU" sz="2000" b="1" dirty="0" smtClean="0"/>
              <a:t>Новые пользовательские интерфейсы</a:t>
            </a:r>
            <a:r>
              <a:rPr lang="ru-RU" altLang="ru-RU" sz="2000" dirty="0" smtClean="0"/>
              <a:t>.</a:t>
            </a:r>
          </a:p>
          <a:p>
            <a:pPr marL="457200" indent="-457200" eaLnBrk="1" hangingPunct="1">
              <a:spcBef>
                <a:spcPts val="600"/>
              </a:spcBef>
              <a:buFont typeface="+mj-lt"/>
              <a:buAutoNum type="arabicPeriod"/>
            </a:pPr>
            <a:r>
              <a:rPr lang="ru-RU" altLang="ru-RU" sz="2000" b="1" dirty="0" smtClean="0"/>
              <a:t>Решение проблем оптимизации запросов.</a:t>
            </a:r>
            <a:r>
              <a:rPr lang="ru-RU" altLang="ru-RU" sz="2000" dirty="0" smtClean="0"/>
              <a:t> </a:t>
            </a:r>
          </a:p>
          <a:p>
            <a:pPr marL="457200" indent="-457200" eaLnBrk="1" hangingPunct="1">
              <a:spcBef>
                <a:spcPts val="600"/>
              </a:spcBef>
              <a:buFont typeface="+mj-lt"/>
              <a:buAutoNum type="arabicPeriod"/>
            </a:pPr>
            <a:r>
              <a:rPr lang="ru-RU" altLang="ru-RU" sz="2000" b="1" dirty="0"/>
              <a:t>Новые модели данных (</a:t>
            </a:r>
            <a:r>
              <a:rPr lang="en-US" altLang="ru-RU" sz="2000" b="1" dirty="0"/>
              <a:t>NoSQL</a:t>
            </a:r>
            <a:r>
              <a:rPr lang="ru-RU" altLang="ru-RU" sz="2000" b="1" dirty="0"/>
              <a:t>).</a:t>
            </a:r>
            <a:endParaRPr lang="ru-RU" altLang="ru-RU" sz="2000" dirty="0"/>
          </a:p>
          <a:p>
            <a:pPr marL="457200" indent="-457200" eaLnBrk="1" hangingPunct="1">
              <a:spcBef>
                <a:spcPts val="600"/>
              </a:spcBef>
              <a:buFont typeface="+mj-lt"/>
              <a:buAutoNum type="arabicPeriod"/>
            </a:pPr>
            <a:r>
              <a:rPr lang="ru-RU" altLang="ru-RU" sz="2000" b="1" dirty="0" smtClean="0"/>
              <a:t>Хранилища данных и </a:t>
            </a:r>
            <a:r>
              <a:rPr lang="en-US" altLang="ru-RU" sz="2000" b="1" dirty="0" smtClean="0"/>
              <a:t>OLAP</a:t>
            </a:r>
            <a:r>
              <a:rPr lang="ru-RU" altLang="ru-RU" sz="2000" b="1" dirty="0" smtClean="0"/>
              <a:t>-обработка</a:t>
            </a:r>
            <a:r>
              <a:rPr lang="ru-RU" altLang="ru-RU" sz="2000" dirty="0" smtClean="0"/>
              <a:t>. </a:t>
            </a:r>
            <a:endParaRPr lang="ru-RU" altLang="ru-RU" sz="2000" dirty="0" smtClean="0">
              <a:solidFill>
                <a:srgbClr val="0D0D11"/>
              </a:solidFill>
            </a:endParaRPr>
          </a:p>
          <a:p>
            <a:pPr marL="457200" indent="-457200" eaLnBrk="1" hangingPunct="1">
              <a:spcBef>
                <a:spcPts val="600"/>
              </a:spcBef>
              <a:buFont typeface="+mj-lt"/>
              <a:buAutoNum type="arabicPeriod"/>
            </a:pPr>
            <a:r>
              <a:rPr lang="ru-RU" altLang="ru-RU" sz="2000" b="1" dirty="0" smtClean="0"/>
              <a:t>Работа с неточными и неполными данными</a:t>
            </a:r>
            <a:r>
              <a:rPr lang="ru-RU" altLang="ru-RU" sz="2000" dirty="0" smtClean="0"/>
              <a:t>.</a:t>
            </a:r>
          </a:p>
          <a:p>
            <a:pPr marL="457200" indent="-457200" eaLnBrk="1" hangingPunct="1">
              <a:spcBef>
                <a:spcPts val="600"/>
              </a:spcBef>
              <a:buFont typeface="+mj-lt"/>
              <a:buAutoNum type="arabicPeriod"/>
            </a:pPr>
            <a:r>
              <a:rPr lang="ru-RU" altLang="ru-RU" sz="2000" b="1" dirty="0" smtClean="0"/>
              <a:t>Интеграция разнородных и слабо формализованных данных.</a:t>
            </a:r>
          </a:p>
          <a:p>
            <a:pPr marL="457200" indent="-457200" eaLnBrk="1" hangingPunct="1">
              <a:spcBef>
                <a:spcPts val="600"/>
              </a:spcBef>
              <a:buFont typeface="+mj-lt"/>
              <a:buAutoNum type="arabicPeriod"/>
            </a:pPr>
            <a:r>
              <a:rPr lang="ru-RU" altLang="ru-RU" sz="2000" b="1" dirty="0" smtClean="0"/>
              <a:t>"Большие данные" </a:t>
            </a:r>
            <a:r>
              <a:rPr lang="en-US" altLang="ru-RU" sz="2000" b="1" dirty="0" smtClean="0"/>
              <a:t>(Big Data)</a:t>
            </a:r>
            <a:r>
              <a:rPr lang="ru-RU" altLang="ru-RU" sz="2000" b="1" dirty="0" smtClean="0"/>
              <a:t>.</a:t>
            </a:r>
          </a:p>
          <a:p>
            <a:pPr marL="457200" indent="-457200" eaLnBrk="1" hangingPunct="1">
              <a:spcBef>
                <a:spcPts val="600"/>
              </a:spcBef>
              <a:buFont typeface="+mj-lt"/>
              <a:buAutoNum type="arabicPeriod"/>
            </a:pPr>
            <a:r>
              <a:rPr lang="ru-RU" altLang="ru-RU" sz="2000" b="1" dirty="0" smtClean="0"/>
              <a:t>Обработка </a:t>
            </a:r>
            <a:r>
              <a:rPr lang="ru-RU" altLang="ru-RU" sz="2000" b="1" dirty="0"/>
              <a:t>потоковых данных.</a:t>
            </a:r>
          </a:p>
          <a:p>
            <a:pPr marL="457200" indent="-457200" eaLnBrk="1" hangingPunct="1">
              <a:spcBef>
                <a:spcPts val="600"/>
              </a:spcBef>
              <a:buFont typeface="+mj-lt"/>
              <a:buAutoNum type="arabicPeriod"/>
            </a:pPr>
            <a:r>
              <a:rPr lang="ru-RU" altLang="ru-RU" sz="2000" b="1" dirty="0"/>
              <a:t>Обработка научных данных.</a:t>
            </a:r>
            <a:endParaRPr lang="ru-RU" altLang="ru-RU" sz="2000" dirty="0"/>
          </a:p>
          <a:p>
            <a:pPr marL="457200" indent="-457200" eaLnBrk="1" hangingPunct="1">
              <a:spcBef>
                <a:spcPts val="600"/>
              </a:spcBef>
              <a:buFont typeface="+mj-lt"/>
              <a:buAutoNum type="arabicPeriod"/>
            </a:pPr>
            <a:r>
              <a:rPr lang="ru-RU" altLang="ru-RU" sz="2000" b="1" dirty="0" err="1" smtClean="0"/>
              <a:t>Мультимодельные</a:t>
            </a:r>
            <a:r>
              <a:rPr lang="ru-RU" altLang="ru-RU" sz="2000" b="1" dirty="0" smtClean="0"/>
              <a:t> СУБД.</a:t>
            </a:r>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2</a:t>
            </a:fld>
            <a:endParaRPr lang="ru-RU" alt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124744"/>
            <a:ext cx="8075240" cy="1659639"/>
          </a:xfrm>
        </p:spPr>
        <p:txBody>
          <a:bodyPr>
            <a:normAutofit fontScale="62500" lnSpcReduction="20000"/>
          </a:bodyPr>
          <a:lstStyle/>
          <a:p>
            <a:r>
              <a:rPr lang="ru-RU" dirty="0">
                <a:latin typeface="Times New Roman" panose="02020603050405020304" pitchFamily="18" charset="0"/>
                <a:cs typeface="Times New Roman" panose="02020603050405020304" pitchFamily="18" charset="0"/>
              </a:rPr>
              <a:t>Основным преимуществом </a:t>
            </a:r>
            <a:r>
              <a:rPr lang="ru-RU" dirty="0" err="1">
                <a:latin typeface="Times New Roman" panose="02020603050405020304" pitchFamily="18" charset="0"/>
                <a:cs typeface="Times New Roman" panose="02020603050405020304" pitchFamily="18" charset="0"/>
              </a:rPr>
              <a:t>графовых</a:t>
            </a:r>
            <a:r>
              <a:rPr lang="ru-RU" dirty="0">
                <a:latin typeface="Times New Roman" panose="02020603050405020304" pitchFamily="18" charset="0"/>
                <a:cs typeface="Times New Roman" panose="02020603050405020304" pitchFamily="18" charset="0"/>
              </a:rPr>
              <a:t> баз данных </a:t>
            </a:r>
            <a:r>
              <a:rPr lang="ru-RU" dirty="0" smtClean="0">
                <a:latin typeface="Times New Roman" panose="02020603050405020304" pitchFamily="18" charset="0"/>
                <a:cs typeface="Times New Roman" panose="02020603050405020304" pitchFamily="18" charset="0"/>
              </a:rPr>
              <a:t>является наличие в них специальных механизмов поиска по графам.</a:t>
            </a:r>
          </a:p>
          <a:p>
            <a:r>
              <a:rPr lang="ru-RU" dirty="0" smtClean="0">
                <a:latin typeface="Times New Roman" panose="02020603050405020304" pitchFamily="18" charset="0"/>
                <a:cs typeface="Times New Roman" panose="02020603050405020304" pitchFamily="18" charset="0"/>
              </a:rPr>
              <a:t>Кроме того, в </a:t>
            </a:r>
            <a:r>
              <a:rPr lang="ru-RU" dirty="0">
                <a:latin typeface="Times New Roman" panose="02020603050405020304" pitchFamily="18" charset="0"/>
                <a:cs typeface="Times New Roman" panose="02020603050405020304" pitchFamily="18" charset="0"/>
              </a:rPr>
              <a:t>них можно хранить и реляционные, </a:t>
            </a:r>
            <a:r>
              <a:rPr lang="ru-RU" dirty="0" smtClean="0">
                <a:latin typeface="Times New Roman" panose="02020603050405020304" pitchFamily="18" charset="0"/>
                <a:cs typeface="Times New Roman" panose="02020603050405020304" pitchFamily="18" charset="0"/>
              </a:rPr>
              <a:t>и </a:t>
            </a:r>
            <a:r>
              <a:rPr lang="ru-RU" dirty="0">
                <a:latin typeface="Times New Roman" panose="02020603050405020304" pitchFamily="18" charset="0"/>
                <a:cs typeface="Times New Roman" panose="02020603050405020304" pitchFamily="18" charset="0"/>
              </a:rPr>
              <a:t>сложные семантические данные, и </a:t>
            </a:r>
            <a:r>
              <a:rPr lang="ru-RU" dirty="0" smtClean="0">
                <a:latin typeface="Times New Roman" panose="02020603050405020304" pitchFamily="18" charset="0"/>
                <a:cs typeface="Times New Roman" panose="02020603050405020304" pitchFamily="18" charset="0"/>
              </a:rPr>
              <a:t>документы. Сама модель </a:t>
            </a:r>
            <a:r>
              <a:rPr lang="ru-RU" dirty="0">
                <a:latin typeface="Times New Roman" panose="02020603050405020304" pitchFamily="18" charset="0"/>
                <a:cs typeface="Times New Roman" panose="02020603050405020304" pitchFamily="18" charset="0"/>
              </a:rPr>
              <a:t>построения БД может меняться и модифицироваться в процессе развития </a:t>
            </a:r>
            <a:r>
              <a:rPr lang="ru-RU" dirty="0" smtClean="0">
                <a:latin typeface="Times New Roman" panose="02020603050405020304" pitchFamily="18" charset="0"/>
                <a:cs typeface="Times New Roman" panose="02020603050405020304" pitchFamily="18" charset="0"/>
              </a:rPr>
              <a:t>данных </a:t>
            </a:r>
            <a:r>
              <a:rPr lang="ru-RU" dirty="0">
                <a:latin typeface="Times New Roman" panose="02020603050405020304" pitchFamily="18" charset="0"/>
                <a:cs typeface="Times New Roman" panose="02020603050405020304" pitchFamily="18" charset="0"/>
              </a:rPr>
              <a:t>без изменения архитектуры и исходных запросов. </a:t>
            </a:r>
          </a:p>
        </p:txBody>
      </p:sp>
      <p:pic>
        <p:nvPicPr>
          <p:cNvPr id="4100" name="Picture 4" descr="Analyzing the BuzzFeed TrumpWorld Dataset with Neo4j"/>
          <p:cNvPicPr>
            <a:picLocks noChangeAspect="1" noChangeArrowheads="1"/>
          </p:cNvPicPr>
          <p:nvPr/>
        </p:nvPicPr>
        <p:blipFill rotWithShape="1">
          <a:blip r:embed="rId3">
            <a:extLst>
              <a:ext uri="{28A0092B-C50C-407E-A947-70E740481C1C}">
                <a14:useLocalDpi xmlns:a14="http://schemas.microsoft.com/office/drawing/2010/main" val="0"/>
              </a:ext>
            </a:extLst>
          </a:blip>
          <a:srcRect t="10229" b="2785"/>
          <a:stretch/>
        </p:blipFill>
        <p:spPr bwMode="auto">
          <a:xfrm>
            <a:off x="1835696" y="2924944"/>
            <a:ext cx="5160491" cy="35136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angle 2"/>
          <p:cNvSpPr>
            <a:spLocks noGrp="1" noChangeArrowheads="1"/>
          </p:cNvSpPr>
          <p:nvPr>
            <p:ph type="title"/>
          </p:nvPr>
        </p:nvSpPr>
        <p:spPr>
          <a:xfrm>
            <a:off x="457200" y="332656"/>
            <a:ext cx="8229600" cy="739775"/>
          </a:xfrm>
        </p:spPr>
        <p:txBody>
          <a:bodyPr/>
          <a:lstStyle/>
          <a:p>
            <a:pPr algn="ctr" eaLnBrk="1" hangingPunct="1">
              <a:spcBef>
                <a:spcPts val="600"/>
              </a:spcBef>
            </a:pPr>
            <a:r>
              <a:rPr lang="en-US" altLang="ru-RU" sz="2800" b="1" dirty="0" smtClean="0"/>
              <a:t>4</a:t>
            </a:r>
            <a:r>
              <a:rPr lang="ru-RU" altLang="ru-RU" sz="2800" b="1" dirty="0" smtClean="0"/>
              <a:t>. </a:t>
            </a:r>
            <a:r>
              <a:rPr lang="en-US" altLang="ru-RU" sz="2800" b="1" dirty="0" smtClean="0"/>
              <a:t>NoSQL: </a:t>
            </a:r>
            <a:r>
              <a:rPr lang="ru-RU" altLang="ru-RU" sz="2800" b="1" dirty="0" err="1" smtClean="0"/>
              <a:t>графовые</a:t>
            </a:r>
            <a:r>
              <a:rPr lang="ru-RU" altLang="ru-RU" sz="2800" b="1" dirty="0" smtClean="0"/>
              <a:t> </a:t>
            </a:r>
            <a:r>
              <a:rPr lang="ru-RU" altLang="ru-RU" sz="2800" b="1" dirty="0"/>
              <a:t>базы данных</a:t>
            </a:r>
            <a:endParaRPr lang="ru-RU" altLang="ru-RU" sz="2800" dirty="0" smtClean="0"/>
          </a:p>
        </p:txBody>
      </p:sp>
      <p:sp>
        <p:nvSpPr>
          <p:cNvPr id="5" name="Номер слайда 4"/>
          <p:cNvSpPr>
            <a:spLocks noGrp="1"/>
          </p:cNvSpPr>
          <p:nvPr>
            <p:ph type="sldNum" sz="quarter" idx="11"/>
          </p:nvPr>
        </p:nvSpPr>
        <p:spPr/>
        <p:txBody>
          <a:bodyPr/>
          <a:lstStyle/>
          <a:p>
            <a:pPr>
              <a:defRPr/>
            </a:pPr>
            <a:fld id="{30C1A9B2-D4D8-430A-9B97-CD7626AC306E}" type="slidenum">
              <a:rPr lang="ru-RU" altLang="ru-RU" smtClean="0"/>
              <a:pPr>
                <a:defRPr/>
              </a:pPr>
              <a:t>20</a:t>
            </a:fld>
            <a:endParaRPr lang="ru-RU" altLang="ru-RU"/>
          </a:p>
        </p:txBody>
      </p:sp>
    </p:spTree>
    <p:extLst>
      <p:ext uri="{BB962C8B-B14F-4D97-AF65-F5344CB8AC3E}">
        <p14:creationId xmlns:p14="http://schemas.microsoft.com/office/powerpoint/2010/main" val="32212260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miro.medium.com/max/3864/1*Ut6MhmAErgU3pjqmWHa32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3309508"/>
            <a:ext cx="5688632" cy="35038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457200" y="332656"/>
            <a:ext cx="82296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algn="ctr" eaLnBrk="1" hangingPunct="1">
              <a:spcBef>
                <a:spcPts val="600"/>
              </a:spcBef>
            </a:pPr>
            <a:r>
              <a:rPr lang="en-US" altLang="ru-RU" sz="2800" b="1" kern="0" dirty="0" smtClean="0"/>
              <a:t>4</a:t>
            </a:r>
            <a:r>
              <a:rPr lang="ru-RU" altLang="ru-RU" sz="2800" b="1" kern="0" dirty="0" smtClean="0"/>
              <a:t>. </a:t>
            </a:r>
            <a:r>
              <a:rPr lang="en-US" altLang="ru-RU" sz="2800" b="1" kern="0" dirty="0" smtClean="0"/>
              <a:t>NoSQL: Neo4j</a:t>
            </a:r>
            <a:endParaRPr lang="ru-RU" altLang="ru-RU" sz="2800" kern="0" dirty="0" smtClean="0"/>
          </a:p>
        </p:txBody>
      </p:sp>
      <p:sp>
        <p:nvSpPr>
          <p:cNvPr id="5" name="TextBox 4"/>
          <p:cNvSpPr txBox="1"/>
          <p:nvPr/>
        </p:nvSpPr>
        <p:spPr>
          <a:xfrm>
            <a:off x="395536" y="980728"/>
            <a:ext cx="8352928" cy="2246769"/>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Neo4j -</a:t>
            </a:r>
            <a:r>
              <a:rPr lang="ru-RU" sz="2000" dirty="0" smtClean="0">
                <a:latin typeface="Times New Roman" panose="02020603050405020304" pitchFamily="18" charset="0"/>
                <a:cs typeface="Times New Roman" panose="02020603050405020304" pitchFamily="18" charset="0"/>
              </a:rPr>
              <a:t> первая и самая распространенная </a:t>
            </a:r>
            <a:r>
              <a:rPr lang="ru-RU" sz="2000" dirty="0" err="1" smtClean="0">
                <a:latin typeface="Times New Roman" panose="02020603050405020304" pitchFamily="18" charset="0"/>
                <a:cs typeface="Times New Roman" panose="02020603050405020304" pitchFamily="18" charset="0"/>
              </a:rPr>
              <a:t>графовая</a:t>
            </a:r>
            <a:r>
              <a:rPr lang="ru-RU" sz="2000" dirty="0" smtClean="0">
                <a:latin typeface="Times New Roman" panose="02020603050405020304" pitchFamily="18" charset="0"/>
                <a:cs typeface="Times New Roman" panose="02020603050405020304" pitchFamily="18" charset="0"/>
              </a:rPr>
              <a:t> СУБД.</a:t>
            </a:r>
          </a:p>
          <a:p>
            <a:r>
              <a:rPr lang="ru-RU" sz="2000" dirty="0" smtClean="0">
                <a:latin typeface="Times New Roman" panose="02020603050405020304" pitchFamily="18" charset="0"/>
                <a:cs typeface="Times New Roman" panose="02020603050405020304" pitchFamily="18" charset="0"/>
              </a:rPr>
              <a:t>Пример </a:t>
            </a:r>
            <a:r>
              <a:rPr lang="ru-RU" sz="2000" dirty="0">
                <a:latin typeface="Times New Roman" panose="02020603050405020304" pitchFamily="18" charset="0"/>
                <a:cs typeface="Times New Roman" panose="02020603050405020304" pitchFamily="18" charset="0"/>
              </a:rPr>
              <a:t>БД «</a:t>
            </a:r>
            <a:r>
              <a:rPr lang="en-US" sz="2000" dirty="0">
                <a:latin typeface="Times New Roman" panose="02020603050405020304" pitchFamily="18" charset="0"/>
                <a:cs typeface="Times New Roman" panose="02020603050405020304" pitchFamily="18" charset="0"/>
              </a:rPr>
              <a:t>Movie</a:t>
            </a:r>
            <a:r>
              <a:rPr lang="ru-RU" sz="2000" dirty="0" smtClean="0">
                <a:latin typeface="Times New Roman" panose="02020603050405020304" pitchFamily="18" charset="0"/>
                <a:cs typeface="Times New Roman" panose="02020603050405020304" pitchFamily="18" charset="0"/>
              </a:rPr>
              <a:t>» (Фильмы):</a:t>
            </a:r>
          </a:p>
          <a:p>
            <a:r>
              <a:rPr lang="ru-RU" sz="2000" dirty="0">
                <a:latin typeface="Times New Roman" panose="02020603050405020304" pitchFamily="18" charset="0"/>
                <a:cs typeface="Times New Roman" panose="02020603050405020304" pitchFamily="18" charset="0"/>
              </a:rPr>
              <a:t>Вершины графа в </a:t>
            </a:r>
            <a:r>
              <a:rPr lang="en-US" sz="2000" dirty="0">
                <a:latin typeface="Times New Roman" panose="02020603050405020304" pitchFamily="18" charset="0"/>
                <a:cs typeface="Times New Roman" panose="02020603050405020304" pitchFamily="18" charset="0"/>
              </a:rPr>
              <a:t>Neo4j </a:t>
            </a:r>
            <a:r>
              <a:rPr lang="ru-RU" sz="2000" dirty="0">
                <a:latin typeface="Times New Roman" panose="02020603050405020304" pitchFamily="18" charset="0"/>
                <a:cs typeface="Times New Roman" panose="02020603050405020304" pitchFamily="18" charset="0"/>
              </a:rPr>
              <a:t>имеют свой тип, в БД </a:t>
            </a:r>
            <a:r>
              <a:rPr lang="en-US" sz="2000" b="1" dirty="0">
                <a:latin typeface="Times New Roman" panose="02020603050405020304" pitchFamily="18" charset="0"/>
                <a:cs typeface="Times New Roman" panose="02020603050405020304" pitchFamily="18" charset="0"/>
              </a:rPr>
              <a:t>Movie </a:t>
            </a:r>
            <a:r>
              <a:rPr lang="ru-RU" sz="2000" dirty="0">
                <a:latin typeface="Times New Roman" panose="02020603050405020304" pitchFamily="18" charset="0"/>
                <a:cs typeface="Times New Roman" panose="02020603050405020304" pitchFamily="18" charset="0"/>
              </a:rPr>
              <a:t>у нас 2 типа вершин:</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Person</a:t>
            </a:r>
            <a:r>
              <a:rPr lang="en-US" sz="2000" dirty="0">
                <a:latin typeface="Times New Roman" panose="02020603050405020304" pitchFamily="18" charset="0"/>
                <a:cs typeface="Times New Roman" panose="02020603050405020304" pitchFamily="18" charset="0"/>
              </a:rPr>
              <a:t> (name — </a:t>
            </a:r>
            <a:r>
              <a:rPr lang="ru-RU" sz="2000" dirty="0">
                <a:latin typeface="Times New Roman" panose="02020603050405020304" pitchFamily="18" charset="0"/>
                <a:cs typeface="Times New Roman" panose="02020603050405020304" pitchFamily="18" charset="0"/>
              </a:rPr>
              <a:t>имя актера, </a:t>
            </a:r>
            <a:r>
              <a:rPr lang="en-US" sz="2000" dirty="0">
                <a:latin typeface="Times New Roman" panose="02020603050405020304" pitchFamily="18" charset="0"/>
                <a:cs typeface="Times New Roman" panose="02020603050405020304" pitchFamily="18" charset="0"/>
              </a:rPr>
              <a:t>born — </a:t>
            </a:r>
            <a:r>
              <a:rPr lang="ru-RU" sz="2000" dirty="0">
                <a:latin typeface="Times New Roman" panose="02020603050405020304" pitchFamily="18" charset="0"/>
                <a:cs typeface="Times New Roman" panose="02020603050405020304" pitchFamily="18" charset="0"/>
              </a:rPr>
              <a:t>год рождения</a:t>
            </a:r>
            <a:r>
              <a:rPr lang="ru-RU" sz="2000" dirty="0" smtClean="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Movie</a:t>
            </a:r>
            <a:r>
              <a:rPr lang="en-US" sz="2000" dirty="0">
                <a:latin typeface="Times New Roman" panose="02020603050405020304" pitchFamily="18" charset="0"/>
                <a:cs typeface="Times New Roman" panose="02020603050405020304" pitchFamily="18" charset="0"/>
              </a:rPr>
              <a:t> (title — </a:t>
            </a:r>
            <a:r>
              <a:rPr lang="ru-RU" sz="2000" dirty="0">
                <a:latin typeface="Times New Roman" panose="02020603050405020304" pitchFamily="18" charset="0"/>
                <a:cs typeface="Times New Roman" panose="02020603050405020304" pitchFamily="18" charset="0"/>
              </a:rPr>
              <a:t>наименование фильма, </a:t>
            </a:r>
            <a:r>
              <a:rPr lang="en-US" sz="2000" dirty="0">
                <a:latin typeface="Times New Roman" panose="02020603050405020304" pitchFamily="18" charset="0"/>
                <a:cs typeface="Times New Roman" panose="02020603050405020304" pitchFamily="18" charset="0"/>
              </a:rPr>
              <a:t>released — </a:t>
            </a:r>
            <a:r>
              <a:rPr lang="ru-RU" sz="2000" dirty="0">
                <a:latin typeface="Times New Roman" panose="02020603050405020304" pitchFamily="18" charset="0"/>
                <a:cs typeface="Times New Roman" panose="02020603050405020304" pitchFamily="18" charset="0"/>
              </a:rPr>
              <a:t>год выхода</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Для работы с БД используется язык запросов </a:t>
            </a:r>
            <a:r>
              <a:rPr lang="ru-RU" sz="2000" b="1" dirty="0" err="1">
                <a:latin typeface="Times New Roman" panose="02020603050405020304" pitchFamily="18" charset="0"/>
                <a:cs typeface="Times New Roman" panose="02020603050405020304" pitchFamily="18" charset="0"/>
              </a:rPr>
              <a:t>Cypher</a:t>
            </a:r>
            <a:r>
              <a:rPr lang="ru-RU" sz="2000" b="1" dirty="0">
                <a:latin typeface="Times New Roman" panose="02020603050405020304" pitchFamily="18" charset="0"/>
                <a:cs typeface="Times New Roman" panose="02020603050405020304" pitchFamily="18" charset="0"/>
              </a:rPr>
              <a:t>. </a:t>
            </a:r>
            <a:br>
              <a:rPr lang="ru-RU" sz="2000" b="1" dirty="0">
                <a:latin typeface="Times New Roman" panose="02020603050405020304" pitchFamily="18" charset="0"/>
                <a:cs typeface="Times New Roman" panose="02020603050405020304" pitchFamily="18" charset="0"/>
              </a:rPr>
            </a:br>
            <a:r>
              <a:rPr lang="ru-RU" sz="2000" dirty="0" err="1">
                <a:latin typeface="Times New Roman" panose="02020603050405020304" pitchFamily="18" charset="0"/>
                <a:cs typeface="Times New Roman" panose="02020603050405020304" pitchFamily="18" charset="0"/>
              </a:rPr>
              <a:t>Cypher</a:t>
            </a:r>
            <a:r>
              <a:rPr lang="ru-RU" sz="2000" dirty="0">
                <a:latin typeface="Times New Roman" panose="02020603050405020304" pitchFamily="18" charset="0"/>
                <a:cs typeface="Times New Roman" panose="02020603050405020304" pitchFamily="18" charset="0"/>
              </a:rPr>
              <a:t> — декларативный язык запросов в виде </a:t>
            </a:r>
            <a:r>
              <a:rPr lang="ru-RU" sz="2000" dirty="0" smtClean="0">
                <a:latin typeface="Times New Roman" panose="02020603050405020304" pitchFamily="18" charset="0"/>
                <a:cs typeface="Times New Roman" panose="02020603050405020304" pitchFamily="18" charset="0"/>
              </a:rPr>
              <a:t>графа.</a:t>
            </a:r>
            <a:endParaRPr lang="ru-RU" sz="2000" dirty="0">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11"/>
          </p:nvPr>
        </p:nvSpPr>
        <p:spPr/>
        <p:txBody>
          <a:bodyPr/>
          <a:lstStyle/>
          <a:p>
            <a:pPr>
              <a:defRPr/>
            </a:pPr>
            <a:fld id="{30C1A9B2-D4D8-430A-9B97-CD7626AC306E}" type="slidenum">
              <a:rPr lang="ru-RU" altLang="ru-RU" smtClean="0"/>
              <a:pPr>
                <a:defRPr/>
              </a:pPr>
              <a:t>21</a:t>
            </a:fld>
            <a:endParaRPr lang="ru-RU" altLang="ru-RU"/>
          </a:p>
        </p:txBody>
      </p:sp>
    </p:spTree>
    <p:extLst>
      <p:ext uri="{BB962C8B-B14F-4D97-AF65-F5344CB8AC3E}">
        <p14:creationId xmlns:p14="http://schemas.microsoft.com/office/powerpoint/2010/main" val="40264851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miro.medium.com/max/3900/1*We_M2_NWqxcfu1rjqHoOcA.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45414"/>
          <a:stretch/>
        </p:blipFill>
        <p:spPr bwMode="auto">
          <a:xfrm>
            <a:off x="1608584" y="1712330"/>
            <a:ext cx="6131768" cy="852574"/>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22</a:t>
            </a:fld>
            <a:endParaRPr lang="ru-RU" altLang="ru-RU"/>
          </a:p>
        </p:txBody>
      </p:sp>
      <p:sp>
        <p:nvSpPr>
          <p:cNvPr id="6" name="Rectangle 2"/>
          <p:cNvSpPr txBox="1">
            <a:spLocks noChangeArrowheads="1"/>
          </p:cNvSpPr>
          <p:nvPr/>
        </p:nvSpPr>
        <p:spPr bwMode="auto">
          <a:xfrm>
            <a:off x="457200" y="332656"/>
            <a:ext cx="82296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algn="ctr" eaLnBrk="1" hangingPunct="1">
              <a:spcBef>
                <a:spcPts val="600"/>
              </a:spcBef>
            </a:pPr>
            <a:r>
              <a:rPr lang="en-US" altLang="ru-RU" sz="2800" b="1" kern="0" dirty="0" smtClean="0"/>
              <a:t>4</a:t>
            </a:r>
            <a:r>
              <a:rPr lang="ru-RU" altLang="ru-RU" sz="2800" b="1" kern="0" dirty="0" smtClean="0"/>
              <a:t>. </a:t>
            </a:r>
            <a:r>
              <a:rPr lang="en-US" altLang="ru-RU" sz="2800" b="1" kern="0" dirty="0" smtClean="0"/>
              <a:t>NoSQL: Neo4j</a:t>
            </a:r>
            <a:endParaRPr lang="ru-RU" altLang="ru-RU" sz="2800" kern="0" dirty="0" smtClean="0"/>
          </a:p>
        </p:txBody>
      </p:sp>
      <p:sp>
        <p:nvSpPr>
          <p:cNvPr id="4" name="TextBox 3"/>
          <p:cNvSpPr txBox="1"/>
          <p:nvPr/>
        </p:nvSpPr>
        <p:spPr>
          <a:xfrm>
            <a:off x="1608584" y="1196752"/>
            <a:ext cx="7078216" cy="400110"/>
          </a:xfrm>
          <a:prstGeom prst="rect">
            <a:avLst/>
          </a:prstGeom>
          <a:noFill/>
        </p:spPr>
        <p:txBody>
          <a:bodyPr wrap="square" rtlCol="0">
            <a:spAutoFit/>
          </a:bodyPr>
          <a:lstStyle/>
          <a:p>
            <a:r>
              <a:rPr lang="ru-RU" sz="2000" dirty="0">
                <a:latin typeface="Times New Roman" panose="02020603050405020304" pitchFamily="18" charset="0"/>
                <a:cs typeface="Times New Roman" panose="02020603050405020304" pitchFamily="18" charset="0"/>
              </a:rPr>
              <a:t>Поиск актёра с </a:t>
            </a:r>
            <a:r>
              <a:rPr lang="ru-RU" sz="2000" dirty="0" smtClean="0">
                <a:latin typeface="Times New Roman" panose="02020603050405020304" pitchFamily="18" charset="0"/>
                <a:cs typeface="Times New Roman" panose="02020603050405020304" pitchFamily="18" charset="0"/>
              </a:rPr>
              <a:t>именем «</a:t>
            </a:r>
            <a:r>
              <a:rPr lang="ru-RU" sz="2000" dirty="0">
                <a:latin typeface="Times New Roman" panose="02020603050405020304" pitchFamily="18" charset="0"/>
                <a:cs typeface="Times New Roman" panose="02020603050405020304" pitchFamily="18" charset="0"/>
              </a:rPr>
              <a:t>Том </a:t>
            </a:r>
            <a:r>
              <a:rPr lang="ru-RU" sz="2000" dirty="0" err="1">
                <a:latin typeface="Times New Roman" panose="02020603050405020304" pitchFamily="18" charset="0"/>
                <a:cs typeface="Times New Roman" panose="02020603050405020304" pitchFamily="18" charset="0"/>
              </a:rPr>
              <a:t>Хэнкс</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pic>
        <p:nvPicPr>
          <p:cNvPr id="532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498" y="2869555"/>
            <a:ext cx="6347870" cy="3439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775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fade">
                                      <p:cBhvr>
                                        <p:cTn id="7" dur="5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miro.medium.com/max/4320/1*yAE6wBOKe5DlZHypE82Upw.png"/>
          <p:cNvPicPr>
            <a:picLocks noChangeAspect="1" noChangeArrowheads="1"/>
          </p:cNvPicPr>
          <p:nvPr/>
        </p:nvPicPr>
        <p:blipFill rotWithShape="1">
          <a:blip r:embed="rId3">
            <a:extLst>
              <a:ext uri="{28A0092B-C50C-407E-A947-70E740481C1C}">
                <a14:useLocalDpi xmlns:a14="http://schemas.microsoft.com/office/drawing/2010/main" val="0"/>
              </a:ext>
            </a:extLst>
          </a:blip>
          <a:srcRect r="41985"/>
          <a:stretch/>
        </p:blipFill>
        <p:spPr bwMode="auto">
          <a:xfrm>
            <a:off x="1105160" y="1543052"/>
            <a:ext cx="7139224" cy="109386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miro.medium.com/max/3828/1*6y013hTbwgp7VDIH2X6v9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0393" y="2908969"/>
            <a:ext cx="7094015" cy="3832399"/>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23</a:t>
            </a:fld>
            <a:endParaRPr lang="ru-RU" altLang="ru-RU"/>
          </a:p>
        </p:txBody>
      </p:sp>
      <p:sp>
        <p:nvSpPr>
          <p:cNvPr id="6" name="Rectangle 2"/>
          <p:cNvSpPr txBox="1">
            <a:spLocks noChangeArrowheads="1"/>
          </p:cNvSpPr>
          <p:nvPr/>
        </p:nvSpPr>
        <p:spPr bwMode="auto">
          <a:xfrm>
            <a:off x="457200" y="332656"/>
            <a:ext cx="82296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algn="ctr" eaLnBrk="1" hangingPunct="1">
              <a:spcBef>
                <a:spcPts val="600"/>
              </a:spcBef>
            </a:pPr>
            <a:r>
              <a:rPr lang="en-US" altLang="ru-RU" sz="2800" b="1" kern="0" dirty="0" smtClean="0"/>
              <a:t>4</a:t>
            </a:r>
            <a:r>
              <a:rPr lang="ru-RU" altLang="ru-RU" sz="2800" b="1" kern="0" dirty="0" smtClean="0"/>
              <a:t>. </a:t>
            </a:r>
            <a:r>
              <a:rPr lang="en-US" altLang="ru-RU" sz="2800" b="1" kern="0" dirty="0" smtClean="0"/>
              <a:t>NoSQL: Neo4j</a:t>
            </a:r>
            <a:endParaRPr lang="ru-RU" altLang="ru-RU" sz="2800" kern="0" dirty="0" smtClean="0"/>
          </a:p>
        </p:txBody>
      </p:sp>
      <p:sp>
        <p:nvSpPr>
          <p:cNvPr id="5" name="TextBox 4"/>
          <p:cNvSpPr txBox="1"/>
          <p:nvPr/>
        </p:nvSpPr>
        <p:spPr>
          <a:xfrm>
            <a:off x="1105160" y="1052736"/>
            <a:ext cx="7787320" cy="400110"/>
          </a:xfrm>
          <a:prstGeom prst="rect">
            <a:avLst/>
          </a:prstGeom>
          <a:noFill/>
        </p:spPr>
        <p:txBody>
          <a:bodyPr wrap="square" rtlCol="0">
            <a:spAutoFit/>
          </a:bodyPr>
          <a:lstStyle/>
          <a:p>
            <a:r>
              <a:rPr lang="ru-RU" sz="2000" dirty="0">
                <a:latin typeface="Times New Roman" panose="02020603050405020304" pitchFamily="18" charset="0"/>
                <a:cs typeface="Times New Roman" panose="02020603050405020304" pitchFamily="18" charset="0"/>
              </a:rPr>
              <a:t>Поиск фильмов, в которых снимался Том </a:t>
            </a:r>
            <a:r>
              <a:rPr lang="ru-RU" sz="2000" dirty="0" err="1" smtClean="0">
                <a:latin typeface="Times New Roman" panose="02020603050405020304" pitchFamily="18" charset="0"/>
                <a:cs typeface="Times New Roman" panose="02020603050405020304" pitchFamily="18" charset="0"/>
              </a:rPr>
              <a:t>Хэнкс</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157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ppt_x"/>
                                          </p:val>
                                        </p:tav>
                                        <p:tav tm="100000">
                                          <p:val>
                                            <p:strVal val="#ppt_x"/>
                                          </p:val>
                                        </p:tav>
                                      </p:tavLst>
                                    </p:anim>
                                    <p:anim calcmode="lin" valueType="num">
                                      <p:cBhvr additive="base">
                                        <p:cTn id="8"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s://miro.medium.com/max/2620/1*KyPPVmwB0JuYQZMh4gEm2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45" y="1340768"/>
            <a:ext cx="8692602" cy="2362264"/>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24</a:t>
            </a:fld>
            <a:endParaRPr lang="ru-RU" altLang="ru-RU"/>
          </a:p>
        </p:txBody>
      </p:sp>
      <p:sp>
        <p:nvSpPr>
          <p:cNvPr id="5" name="Rectangle 2"/>
          <p:cNvSpPr txBox="1">
            <a:spLocks noChangeArrowheads="1"/>
          </p:cNvSpPr>
          <p:nvPr/>
        </p:nvSpPr>
        <p:spPr bwMode="auto">
          <a:xfrm>
            <a:off x="457200" y="332656"/>
            <a:ext cx="82296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algn="ctr" eaLnBrk="1" hangingPunct="1">
              <a:spcBef>
                <a:spcPts val="600"/>
              </a:spcBef>
            </a:pPr>
            <a:r>
              <a:rPr lang="en-US" altLang="ru-RU" sz="2800" b="1" kern="0" dirty="0" smtClean="0"/>
              <a:t>4</a:t>
            </a:r>
            <a:r>
              <a:rPr lang="ru-RU" altLang="ru-RU" sz="2800" b="1" kern="0" dirty="0" smtClean="0"/>
              <a:t>. </a:t>
            </a:r>
            <a:r>
              <a:rPr lang="en-US" altLang="ru-RU" sz="2800" b="1" kern="0" dirty="0" smtClean="0"/>
              <a:t>NoSQL: Neo4j</a:t>
            </a:r>
            <a:endParaRPr lang="ru-RU" altLang="ru-RU" sz="2800" kern="0" dirty="0" smtClean="0"/>
          </a:p>
        </p:txBody>
      </p:sp>
      <p:sp>
        <p:nvSpPr>
          <p:cNvPr id="4" name="TextBox 3"/>
          <p:cNvSpPr txBox="1"/>
          <p:nvPr/>
        </p:nvSpPr>
        <p:spPr>
          <a:xfrm>
            <a:off x="395536" y="980728"/>
            <a:ext cx="8291264" cy="400110"/>
          </a:xfrm>
          <a:prstGeom prst="rect">
            <a:avLst/>
          </a:prstGeom>
          <a:noFill/>
        </p:spPr>
        <p:txBody>
          <a:bodyPr wrap="square" rtlCol="0">
            <a:spAutoFit/>
          </a:bodyPr>
          <a:lstStyle/>
          <a:p>
            <a:r>
              <a:rPr lang="ru-RU" sz="2000" dirty="0">
                <a:latin typeface="Times New Roman" panose="02020603050405020304" pitchFamily="18" charset="0"/>
                <a:cs typeface="Times New Roman" panose="02020603050405020304" pitchFamily="18" charset="0"/>
              </a:rPr>
              <a:t>Найдём актёров, которые снимались вместе с Томом </a:t>
            </a:r>
            <a:r>
              <a:rPr lang="ru-RU" sz="2000" dirty="0" err="1" smtClean="0">
                <a:latin typeface="Times New Roman" panose="02020603050405020304" pitchFamily="18" charset="0"/>
                <a:cs typeface="Times New Roman" panose="02020603050405020304" pitchFamily="18" charset="0"/>
              </a:rPr>
              <a:t>Хэнксом</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pic>
        <p:nvPicPr>
          <p:cNvPr id="7" name="Picture 6" descr="https://miro.medium.com/max/4328/1*fbZp0MD1weTPqgrcNTwrH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8800" y="2265992"/>
            <a:ext cx="6624736" cy="4592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52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980728"/>
            <a:ext cx="8435280" cy="5688632"/>
          </a:xfrm>
        </p:spPr>
        <p:txBody>
          <a:bodyPr/>
          <a:lstStyle/>
          <a:p>
            <a:pPr marL="0" indent="0">
              <a:spcBef>
                <a:spcPts val="0"/>
              </a:spcBef>
              <a:buNone/>
            </a:pPr>
            <a:r>
              <a:rPr lang="ru-RU" sz="2000" b="1" dirty="0" smtClean="0">
                <a:latin typeface="Times New Roman" panose="02020603050405020304" pitchFamily="18" charset="0"/>
                <a:cs typeface="Times New Roman" panose="02020603050405020304" pitchFamily="18" charset="0"/>
              </a:rPr>
              <a:t>Применение </a:t>
            </a:r>
            <a:r>
              <a:rPr lang="ru-RU" sz="2000" b="1" dirty="0" err="1" smtClean="0">
                <a:latin typeface="Times New Roman" panose="02020603050405020304" pitchFamily="18" charset="0"/>
                <a:cs typeface="Times New Roman" panose="02020603050405020304" pitchFamily="18" charset="0"/>
              </a:rPr>
              <a:t>графовых</a:t>
            </a:r>
            <a:r>
              <a:rPr lang="ru-RU" sz="2000" b="1" dirty="0" smtClean="0">
                <a:latin typeface="Times New Roman" panose="02020603050405020304" pitchFamily="18" charset="0"/>
                <a:cs typeface="Times New Roman" panose="02020603050405020304" pitchFamily="18" charset="0"/>
              </a:rPr>
              <a:t> баз данных:</a:t>
            </a:r>
            <a:endParaRPr lang="ru-RU" sz="2000" b="1" dirty="0">
              <a:latin typeface="Times New Roman" panose="02020603050405020304" pitchFamily="18" charset="0"/>
              <a:cs typeface="Times New Roman" panose="02020603050405020304" pitchFamily="18" charset="0"/>
            </a:endParaRPr>
          </a:p>
          <a:p>
            <a:pPr>
              <a:spcBef>
                <a:spcPts val="0"/>
              </a:spcBef>
            </a:pPr>
            <a:r>
              <a:rPr lang="ru-RU" sz="1800" dirty="0" smtClean="0">
                <a:latin typeface="Times New Roman" panose="02020603050405020304" pitchFamily="18" charset="0"/>
                <a:cs typeface="Times New Roman" panose="02020603050405020304" pitchFamily="18" charset="0"/>
              </a:rPr>
              <a:t>Социальные сети.</a:t>
            </a:r>
            <a:endParaRPr lang="ru-RU" sz="1800" dirty="0">
              <a:latin typeface="Times New Roman" panose="02020603050405020304" pitchFamily="18" charset="0"/>
              <a:cs typeface="Times New Roman" panose="02020603050405020304" pitchFamily="18" charset="0"/>
            </a:endParaRPr>
          </a:p>
          <a:p>
            <a:pPr>
              <a:spcBef>
                <a:spcPts val="0"/>
              </a:spcBef>
            </a:pPr>
            <a:r>
              <a:rPr lang="ru-RU" sz="1800" dirty="0" smtClean="0">
                <a:latin typeface="Times New Roman" panose="02020603050405020304" pitchFamily="18" charset="0"/>
                <a:cs typeface="Times New Roman" panose="02020603050405020304" pitchFamily="18" charset="0"/>
              </a:rPr>
              <a:t>Системы рекомендаций ("с </a:t>
            </a:r>
            <a:r>
              <a:rPr lang="ru-RU" sz="1800" dirty="0">
                <a:latin typeface="Times New Roman" panose="02020603050405020304" pitchFamily="18" charset="0"/>
                <a:cs typeface="Times New Roman" panose="02020603050405020304" pitchFamily="18" charset="0"/>
              </a:rPr>
              <a:t>этим товаром часто покупают</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a:p>
            <a:pPr>
              <a:spcBef>
                <a:spcPts val="0"/>
              </a:spcBef>
            </a:pPr>
            <a:r>
              <a:rPr lang="ru-RU" sz="1800" dirty="0">
                <a:latin typeface="Times New Roman" panose="02020603050405020304" pitchFamily="18" charset="0"/>
                <a:cs typeface="Times New Roman" panose="02020603050405020304" pitchFamily="18" charset="0"/>
              </a:rPr>
              <a:t>Обработка пользовательских данных, корреляция данных из разных источников (информационный след в сети</a:t>
            </a:r>
            <a:r>
              <a:rPr lang="ru-RU" sz="1800" dirty="0" smtClean="0">
                <a:latin typeface="Times New Roman" panose="02020603050405020304" pitchFamily="18" charset="0"/>
                <a:cs typeface="Times New Roman" panose="02020603050405020304" pitchFamily="18" charset="0"/>
              </a:rPr>
              <a:t>).</a:t>
            </a:r>
          </a:p>
          <a:p>
            <a:pPr marL="0" indent="0">
              <a:spcBef>
                <a:spcPts val="600"/>
              </a:spcBef>
              <a:buNone/>
            </a:pPr>
            <a:r>
              <a:rPr lang="ru-RU" sz="2000" b="1" dirty="0" smtClean="0">
                <a:latin typeface="Times New Roman" panose="02020603050405020304" pitchFamily="18" charset="0"/>
                <a:cs typeface="Times New Roman" panose="02020603050405020304" pitchFamily="18" charset="0"/>
              </a:rPr>
              <a:t>Достоинства:</a:t>
            </a:r>
            <a:endParaRPr lang="ru-RU" sz="2000" b="1" dirty="0">
              <a:latin typeface="Times New Roman" panose="02020603050405020304" pitchFamily="18" charset="0"/>
              <a:cs typeface="Times New Roman" panose="02020603050405020304" pitchFamily="18" charset="0"/>
            </a:endParaRPr>
          </a:p>
          <a:p>
            <a:pPr>
              <a:spcBef>
                <a:spcPts val="0"/>
              </a:spcBef>
            </a:pPr>
            <a:r>
              <a:rPr lang="ru-RU" sz="1800" dirty="0">
                <a:latin typeface="Times New Roman" panose="02020603050405020304" pitchFamily="18" charset="0"/>
                <a:cs typeface="Times New Roman" panose="02020603050405020304" pitchFamily="18" charset="0"/>
              </a:rPr>
              <a:t>Графы понятны на интуитивном уровне и являются частью школьной </a:t>
            </a:r>
            <a:r>
              <a:rPr lang="ru-RU" sz="1800" dirty="0" smtClean="0">
                <a:latin typeface="Times New Roman" panose="02020603050405020304" pitchFamily="18" charset="0"/>
                <a:cs typeface="Times New Roman" panose="02020603050405020304" pitchFamily="18" charset="0"/>
              </a:rPr>
              <a:t>программы, поэтому их можно использовать при обсуждении задач с клиентом.</a:t>
            </a:r>
            <a:endParaRPr lang="ru-RU" sz="1800" dirty="0">
              <a:latin typeface="Times New Roman" panose="02020603050405020304" pitchFamily="18" charset="0"/>
              <a:cs typeface="Times New Roman" panose="02020603050405020304" pitchFamily="18" charset="0"/>
            </a:endParaRPr>
          </a:p>
          <a:p>
            <a:pPr>
              <a:spcBef>
                <a:spcPts val="0"/>
              </a:spcBef>
            </a:pPr>
            <a:r>
              <a:rPr lang="ru-RU" sz="1800" dirty="0" smtClean="0">
                <a:latin typeface="Times New Roman" panose="02020603050405020304" pitchFamily="18" charset="0"/>
                <a:cs typeface="Times New Roman" panose="02020603050405020304" pitchFamily="18" charset="0"/>
              </a:rPr>
              <a:t>Достаточно простой </a:t>
            </a:r>
            <a:r>
              <a:rPr lang="ru-RU" sz="1800" dirty="0">
                <a:latin typeface="Times New Roman" panose="02020603050405020304" pitchFamily="18" charset="0"/>
                <a:cs typeface="Times New Roman" panose="02020603050405020304" pitchFamily="18" charset="0"/>
              </a:rPr>
              <a:t>язык запросов и наглядный </a:t>
            </a:r>
            <a:r>
              <a:rPr lang="ru-RU" sz="1800" dirty="0" smtClean="0">
                <a:latin typeface="Times New Roman" panose="02020603050405020304" pitchFamily="18" charset="0"/>
                <a:cs typeface="Times New Roman" panose="02020603050405020304" pitchFamily="18" charset="0"/>
              </a:rPr>
              <a:t>результат.</a:t>
            </a:r>
            <a:endParaRPr lang="ru-RU" sz="1800" dirty="0">
              <a:latin typeface="Times New Roman" panose="02020603050405020304" pitchFamily="18" charset="0"/>
              <a:cs typeface="Times New Roman" panose="02020603050405020304" pitchFamily="18" charset="0"/>
            </a:endParaRPr>
          </a:p>
          <a:p>
            <a:pPr>
              <a:spcBef>
                <a:spcPts val="0"/>
              </a:spcBef>
            </a:pPr>
            <a:r>
              <a:rPr lang="ru-RU" sz="1800" dirty="0">
                <a:latin typeface="Times New Roman" panose="02020603050405020304" pitchFamily="18" charset="0"/>
                <a:cs typeface="Times New Roman" panose="02020603050405020304" pitchFamily="18" charset="0"/>
              </a:rPr>
              <a:t>Гибкая структура данных, проще вносить изменения в случае изменения </a:t>
            </a:r>
            <a:r>
              <a:rPr lang="ru-RU" sz="1800" dirty="0" smtClean="0">
                <a:latin typeface="Times New Roman" panose="02020603050405020304" pitchFamily="18" charset="0"/>
                <a:cs typeface="Times New Roman" panose="02020603050405020304" pitchFamily="18" charset="0"/>
              </a:rPr>
              <a:t>требований.</a:t>
            </a:r>
            <a:endParaRPr lang="ru-RU" sz="1800" dirty="0">
              <a:latin typeface="Times New Roman" panose="02020603050405020304" pitchFamily="18" charset="0"/>
              <a:cs typeface="Times New Roman" panose="02020603050405020304" pitchFamily="18" charset="0"/>
            </a:endParaRPr>
          </a:p>
          <a:p>
            <a:pPr>
              <a:spcBef>
                <a:spcPts val="0"/>
              </a:spcBef>
            </a:pPr>
            <a:r>
              <a:rPr lang="ru-RU" sz="1800" dirty="0">
                <a:latin typeface="Times New Roman" panose="02020603050405020304" pitchFamily="18" charset="0"/>
                <a:cs typeface="Times New Roman" panose="02020603050405020304" pitchFamily="18" charset="0"/>
              </a:rPr>
              <a:t>Возможность создания приближенных к реальной жизни моделей, без низкоуровневых деталей</a:t>
            </a:r>
            <a:r>
              <a:rPr lang="ru-RU" sz="1800" dirty="0" smtClean="0">
                <a:latin typeface="Times New Roman" panose="02020603050405020304" pitchFamily="18" charset="0"/>
                <a:cs typeface="Times New Roman" panose="02020603050405020304" pitchFamily="18" charset="0"/>
              </a:rPr>
              <a:t>.</a:t>
            </a:r>
          </a:p>
          <a:p>
            <a:pPr marL="0" indent="0">
              <a:spcBef>
                <a:spcPts val="600"/>
              </a:spcBef>
              <a:buNone/>
            </a:pPr>
            <a:r>
              <a:rPr lang="ru-RU" sz="2000" b="1" dirty="0" smtClean="0">
                <a:latin typeface="Times New Roman" panose="02020603050405020304" pitchFamily="18" charset="0"/>
                <a:cs typeface="Times New Roman" panose="02020603050405020304" pitchFamily="18" charset="0"/>
              </a:rPr>
              <a:t>Недостатки:</a:t>
            </a:r>
            <a:endParaRPr lang="ru-RU" sz="2000" b="1" dirty="0">
              <a:latin typeface="Times New Roman" panose="02020603050405020304" pitchFamily="18" charset="0"/>
              <a:cs typeface="Times New Roman" panose="02020603050405020304" pitchFamily="18" charset="0"/>
            </a:endParaRPr>
          </a:p>
          <a:p>
            <a:pPr>
              <a:spcBef>
                <a:spcPts val="0"/>
              </a:spcBef>
            </a:pPr>
            <a:r>
              <a:rPr lang="ru-RU" sz="1800" dirty="0" smtClean="0">
                <a:latin typeface="Times New Roman" panose="02020603050405020304" pitchFamily="18" charset="0"/>
                <a:cs typeface="Times New Roman" panose="02020603050405020304" pitchFamily="18" charset="0"/>
              </a:rPr>
              <a:t>БД </a:t>
            </a:r>
            <a:r>
              <a:rPr lang="ru-RU" sz="1800" dirty="0">
                <a:latin typeface="Times New Roman" panose="02020603050405020304" pitchFamily="18" charset="0"/>
                <a:cs typeface="Times New Roman" panose="02020603050405020304" pitchFamily="18" charset="0"/>
              </a:rPr>
              <a:t>занимает заметно больше места на диске, по отношению к реляционным </a:t>
            </a:r>
            <a:r>
              <a:rPr lang="ru-RU" sz="1800" dirty="0" smtClean="0">
                <a:latin typeface="Times New Roman" panose="02020603050405020304" pitchFamily="18" charset="0"/>
                <a:cs typeface="Times New Roman" panose="02020603050405020304" pitchFamily="18" charset="0"/>
              </a:rPr>
              <a:t>СУБД.</a:t>
            </a:r>
            <a:endParaRPr lang="ru-RU" sz="1800" dirty="0">
              <a:latin typeface="Times New Roman" panose="02020603050405020304" pitchFamily="18" charset="0"/>
              <a:cs typeface="Times New Roman" panose="02020603050405020304" pitchFamily="18" charset="0"/>
            </a:endParaRPr>
          </a:p>
          <a:p>
            <a:pPr>
              <a:spcBef>
                <a:spcPts val="0"/>
              </a:spcBef>
            </a:pPr>
            <a:r>
              <a:rPr lang="ru-RU" sz="1800" dirty="0">
                <a:latin typeface="Times New Roman" panose="02020603050405020304" pitchFamily="18" charset="0"/>
                <a:cs typeface="Times New Roman" panose="02020603050405020304" pitchFamily="18" charset="0"/>
              </a:rPr>
              <a:t>На простых запросах производительность ниже, чем в реляционных </a:t>
            </a:r>
            <a:r>
              <a:rPr lang="ru-RU" sz="1800" dirty="0" smtClean="0">
                <a:latin typeface="Times New Roman" panose="02020603050405020304" pitchFamily="18" charset="0"/>
                <a:cs typeface="Times New Roman" panose="02020603050405020304" pitchFamily="18" charset="0"/>
              </a:rPr>
              <a:t>базах.</a:t>
            </a:r>
            <a:endParaRPr lang="ru-RU" sz="1800" dirty="0">
              <a:latin typeface="Times New Roman" panose="02020603050405020304" pitchFamily="18" charset="0"/>
              <a:cs typeface="Times New Roman" panose="02020603050405020304" pitchFamily="18" charset="0"/>
            </a:endParaRPr>
          </a:p>
          <a:p>
            <a:pPr>
              <a:spcBef>
                <a:spcPts val="0"/>
              </a:spcBef>
            </a:pPr>
            <a:r>
              <a:rPr lang="ru-RU" sz="1800" dirty="0">
                <a:latin typeface="Times New Roman" panose="02020603050405020304" pitchFamily="18" charset="0"/>
                <a:cs typeface="Times New Roman" panose="02020603050405020304" pitchFamily="18" charset="0"/>
              </a:rPr>
              <a:t>Необходимо обучать разработчиков.</a:t>
            </a:r>
          </a:p>
          <a:p>
            <a:pPr marL="0" indent="0">
              <a:spcBef>
                <a:spcPts val="0"/>
              </a:spcBef>
              <a:buNone/>
            </a:pPr>
            <a:endParaRPr lang="ru-RU" sz="2000" dirty="0">
              <a:latin typeface="Times New Roman" panose="02020603050405020304" pitchFamily="18" charset="0"/>
              <a:cs typeface="Times New Roman" panose="02020603050405020304" pitchFamily="18" charset="0"/>
            </a:endParaRPr>
          </a:p>
          <a:p>
            <a:pPr>
              <a:spcBef>
                <a:spcPts val="0"/>
              </a:spcBef>
            </a:pPr>
            <a:endParaRPr lang="ru-RU" sz="20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25</a:t>
            </a:fld>
            <a:endParaRPr lang="ru-RU" altLang="ru-RU" dirty="0"/>
          </a:p>
        </p:txBody>
      </p:sp>
      <p:sp>
        <p:nvSpPr>
          <p:cNvPr id="5" name="Rectangle 2"/>
          <p:cNvSpPr txBox="1">
            <a:spLocks noChangeArrowheads="1"/>
          </p:cNvSpPr>
          <p:nvPr/>
        </p:nvSpPr>
        <p:spPr bwMode="auto">
          <a:xfrm>
            <a:off x="457200" y="332656"/>
            <a:ext cx="82296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algn="ctr" eaLnBrk="1" hangingPunct="1">
              <a:spcBef>
                <a:spcPts val="600"/>
              </a:spcBef>
            </a:pPr>
            <a:r>
              <a:rPr lang="en-US" altLang="ru-RU" sz="2800" b="1" kern="0" dirty="0" smtClean="0"/>
              <a:t>4</a:t>
            </a:r>
            <a:r>
              <a:rPr lang="ru-RU" altLang="ru-RU" sz="2800" b="1" kern="0" dirty="0" smtClean="0"/>
              <a:t>. </a:t>
            </a:r>
            <a:r>
              <a:rPr lang="en-US" altLang="ru-RU" sz="2800" b="1" kern="0" dirty="0" smtClean="0"/>
              <a:t>NoSQL: </a:t>
            </a:r>
            <a:r>
              <a:rPr lang="ru-RU" altLang="ru-RU" sz="2800" b="1" kern="0" dirty="0" err="1" smtClean="0"/>
              <a:t>графовые</a:t>
            </a:r>
            <a:r>
              <a:rPr lang="ru-RU" altLang="ru-RU" sz="2800" b="1" kern="0" dirty="0" smtClean="0"/>
              <a:t> базы данных</a:t>
            </a:r>
            <a:endParaRPr lang="ru-RU" altLang="ru-RU" sz="2800" kern="0" dirty="0" smtClean="0"/>
          </a:p>
        </p:txBody>
      </p:sp>
    </p:spTree>
    <p:extLst>
      <p:ext uri="{BB962C8B-B14F-4D97-AF65-F5344CB8AC3E}">
        <p14:creationId xmlns:p14="http://schemas.microsoft.com/office/powerpoint/2010/main" val="2424430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32656"/>
            <a:ext cx="8229600" cy="739775"/>
          </a:xfrm>
        </p:spPr>
        <p:txBody>
          <a:bodyPr/>
          <a:lstStyle/>
          <a:p>
            <a:pPr algn="ctr" eaLnBrk="1" hangingPunct="1">
              <a:spcBef>
                <a:spcPts val="600"/>
              </a:spcBef>
            </a:pPr>
            <a:r>
              <a:rPr lang="en-US" altLang="ru-RU" sz="2800" b="1" dirty="0" smtClean="0"/>
              <a:t>4</a:t>
            </a:r>
            <a:r>
              <a:rPr lang="ru-RU" altLang="ru-RU" sz="2800" b="1" dirty="0" smtClean="0"/>
              <a:t>. </a:t>
            </a:r>
            <a:r>
              <a:rPr lang="en-US" altLang="ru-RU" sz="2800" b="1" dirty="0" smtClean="0"/>
              <a:t>NoSQL</a:t>
            </a:r>
            <a:r>
              <a:rPr lang="ru-RU" altLang="ru-RU" sz="2800" b="1" dirty="0" smtClean="0"/>
              <a:t>: колоночные хранилища</a:t>
            </a:r>
            <a:endParaRPr lang="ru-RU" altLang="ru-RU" sz="2800" dirty="0" smtClean="0"/>
          </a:p>
        </p:txBody>
      </p:sp>
      <p:sp>
        <p:nvSpPr>
          <p:cNvPr id="3" name="TextBox 2"/>
          <p:cNvSpPr txBox="1"/>
          <p:nvPr/>
        </p:nvSpPr>
        <p:spPr>
          <a:xfrm>
            <a:off x="395536" y="980728"/>
            <a:ext cx="8280920" cy="923330"/>
          </a:xfrm>
          <a:prstGeom prst="rect">
            <a:avLst/>
          </a:prstGeom>
          <a:noFill/>
        </p:spPr>
        <p:txBody>
          <a:bodyPr wrap="square" rtlCol="0">
            <a:spAutoFit/>
          </a:bodyPr>
          <a:lstStyle/>
          <a:p>
            <a:pPr>
              <a:spcBef>
                <a:spcPts val="600"/>
              </a:spcBef>
            </a:pPr>
            <a:r>
              <a:rPr lang="en-US" dirty="0">
                <a:latin typeface="Times New Roman" panose="02020603050405020304" pitchFamily="18" charset="0"/>
                <a:cs typeface="Times New Roman" panose="02020603050405020304" pitchFamily="18" charset="0"/>
              </a:rPr>
              <a:t>Fay Chang, Jeffrey Dean, Sanjay </a:t>
            </a:r>
            <a:r>
              <a:rPr lang="en-US" dirty="0" err="1">
                <a:latin typeface="Times New Roman" panose="02020603050405020304" pitchFamily="18" charset="0"/>
                <a:cs typeface="Times New Roman" panose="02020603050405020304" pitchFamily="18" charset="0"/>
              </a:rPr>
              <a:t>Ghemawat</a:t>
            </a:r>
            <a:r>
              <a:rPr lang="en-US" dirty="0">
                <a:latin typeface="Times New Roman" panose="02020603050405020304" pitchFamily="18" charset="0"/>
                <a:cs typeface="Times New Roman" panose="02020603050405020304" pitchFamily="18" charset="0"/>
              </a:rPr>
              <a:t>, Wilson C. Hsieh, Deborah A. Wallach Mike Burrows, </a:t>
            </a:r>
            <a:r>
              <a:rPr lang="en-US" dirty="0" err="1">
                <a:latin typeface="Times New Roman" panose="02020603050405020304" pitchFamily="18" charset="0"/>
                <a:cs typeface="Times New Roman" panose="02020603050405020304" pitchFamily="18" charset="0"/>
              </a:rPr>
              <a:t>Tushar</a:t>
            </a:r>
            <a:r>
              <a:rPr lang="en-US" dirty="0">
                <a:latin typeface="Times New Roman" panose="02020603050405020304" pitchFamily="18" charset="0"/>
                <a:cs typeface="Times New Roman" panose="02020603050405020304" pitchFamily="18" charset="0"/>
              </a:rPr>
              <a:t> Chandra, Andrew </a:t>
            </a:r>
            <a:r>
              <a:rPr lang="en-US" dirty="0" err="1">
                <a:latin typeface="Times New Roman" panose="02020603050405020304" pitchFamily="18" charset="0"/>
                <a:cs typeface="Times New Roman" panose="02020603050405020304" pitchFamily="18" charset="0"/>
              </a:rPr>
              <a:t>Fikes</a:t>
            </a:r>
            <a:r>
              <a:rPr lang="en-US" dirty="0">
                <a:latin typeface="Times New Roman" panose="02020603050405020304" pitchFamily="18" charset="0"/>
                <a:cs typeface="Times New Roman" panose="02020603050405020304" pitchFamily="18" charset="0"/>
              </a:rPr>
              <a:t>, Robert E. </a:t>
            </a:r>
            <a:r>
              <a:rPr lang="en-US" dirty="0" smtClean="0">
                <a:latin typeface="Times New Roman" panose="02020603050405020304" pitchFamily="18" charset="0"/>
                <a:cs typeface="Times New Roman" panose="02020603050405020304" pitchFamily="18" charset="0"/>
              </a:rPr>
              <a:t>Gruber</a:t>
            </a:r>
            <a:r>
              <a:rPr lang="ru-R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Bigtable</a:t>
            </a:r>
            <a:r>
              <a:rPr lang="en-US" b="1" i="1" dirty="0">
                <a:latin typeface="Times New Roman" panose="02020603050405020304" pitchFamily="18" charset="0"/>
                <a:cs typeface="Times New Roman" panose="02020603050405020304" pitchFamily="18" charset="0"/>
              </a:rPr>
              <a:t>: A Distributed Storage System for Structured Data </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Google</a:t>
            </a:r>
            <a:r>
              <a:rPr lang="en-US" dirty="0">
                <a:latin typeface="Times New Roman" panose="02020603050405020304" pitchFamily="18" charset="0"/>
                <a:cs typeface="Times New Roman" panose="02020603050405020304" pitchFamily="18" charset="0"/>
              </a:rPr>
              <a:t>, Inc</a:t>
            </a:r>
            <a:r>
              <a:rPr lang="en-US"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2006</a:t>
            </a:r>
          </a:p>
        </p:txBody>
      </p:sp>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26</a:t>
            </a:fld>
            <a:endParaRPr lang="ru-RU" altLang="ru-RU"/>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088" y="2376835"/>
            <a:ext cx="6472237" cy="3500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30384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32656"/>
            <a:ext cx="8229600" cy="739775"/>
          </a:xfrm>
        </p:spPr>
        <p:txBody>
          <a:bodyPr/>
          <a:lstStyle/>
          <a:p>
            <a:pPr algn="ctr" eaLnBrk="1" hangingPunct="1">
              <a:spcBef>
                <a:spcPts val="600"/>
              </a:spcBef>
            </a:pPr>
            <a:r>
              <a:rPr lang="en-US" altLang="ru-RU" sz="2800" b="1" dirty="0" smtClean="0"/>
              <a:t>4</a:t>
            </a:r>
            <a:r>
              <a:rPr lang="ru-RU" altLang="ru-RU" sz="2800" b="1" dirty="0" smtClean="0"/>
              <a:t>. </a:t>
            </a:r>
            <a:r>
              <a:rPr lang="en-US" altLang="ru-RU" sz="2800" b="1" dirty="0" smtClean="0"/>
              <a:t>NoSQL</a:t>
            </a:r>
            <a:r>
              <a:rPr lang="ru-RU" altLang="ru-RU" sz="2800" b="1" dirty="0" smtClean="0"/>
              <a:t>: </a:t>
            </a:r>
            <a:r>
              <a:rPr lang="ru-RU" sz="2800" b="1" dirty="0" err="1" smtClean="0"/>
              <a:t>Hbase</a:t>
            </a:r>
            <a:r>
              <a:rPr lang="ru-RU" sz="2800" b="1" dirty="0" smtClean="0"/>
              <a:t> </a:t>
            </a:r>
            <a:endParaRPr lang="ru-RU" altLang="ru-RU" sz="2800" b="1" dirty="0" smtClean="0"/>
          </a:p>
        </p:txBody>
      </p:sp>
      <p:sp>
        <p:nvSpPr>
          <p:cNvPr id="3" name="TextBox 2"/>
          <p:cNvSpPr txBox="1"/>
          <p:nvPr/>
        </p:nvSpPr>
        <p:spPr>
          <a:xfrm>
            <a:off x="395536" y="980728"/>
            <a:ext cx="8424936" cy="5262979"/>
          </a:xfrm>
          <a:prstGeom prst="rect">
            <a:avLst/>
          </a:prstGeom>
          <a:noFill/>
        </p:spPr>
        <p:txBody>
          <a:bodyPr wrap="square" rtlCol="0">
            <a:spAutoFit/>
          </a:bodyPr>
          <a:lstStyle/>
          <a:p>
            <a:pPr>
              <a:spcBef>
                <a:spcPts val="600"/>
              </a:spcBef>
            </a:pPr>
            <a:r>
              <a:rPr lang="ru-RU" dirty="0" err="1">
                <a:latin typeface="Times New Roman" panose="02020603050405020304" pitchFamily="18" charset="0"/>
                <a:cs typeface="Times New Roman" panose="02020603050405020304" pitchFamily="18" charset="0"/>
              </a:rPr>
              <a:t>Hbase</a:t>
            </a:r>
            <a:r>
              <a:rPr lang="ru-RU" dirty="0">
                <a:latin typeface="Times New Roman" panose="02020603050405020304" pitchFamily="18" charset="0"/>
                <a:cs typeface="Times New Roman" panose="02020603050405020304" pitchFamily="18" charset="0"/>
              </a:rPr>
              <a:t> — это распределенная, </a:t>
            </a:r>
            <a:r>
              <a:rPr lang="ru-RU" dirty="0" err="1">
                <a:latin typeface="Times New Roman" panose="02020603050405020304" pitchFamily="18" charset="0"/>
                <a:cs typeface="Times New Roman" panose="02020603050405020304" pitchFamily="18" charset="0"/>
              </a:rPr>
              <a:t>колоночно</a:t>
            </a:r>
            <a:r>
              <a:rPr lang="ru-RU" dirty="0">
                <a:latin typeface="Times New Roman" panose="02020603050405020304" pitchFamily="18" charset="0"/>
                <a:cs typeface="Times New Roman" panose="02020603050405020304" pitchFamily="18" charset="0"/>
              </a:rPr>
              <a:t>-ориентированная, </a:t>
            </a:r>
            <a:r>
              <a:rPr lang="ru-RU" dirty="0" err="1">
                <a:latin typeface="Times New Roman" panose="02020603050405020304" pitchFamily="18" charset="0"/>
                <a:cs typeface="Times New Roman" panose="02020603050405020304" pitchFamily="18" charset="0"/>
              </a:rPr>
              <a:t>мультиверсионная</a:t>
            </a:r>
            <a:r>
              <a:rPr lang="ru-RU" dirty="0">
                <a:latin typeface="Times New Roman" panose="02020603050405020304" pitchFamily="18" charset="0"/>
                <a:cs typeface="Times New Roman" panose="02020603050405020304" pitchFamily="18" charset="0"/>
              </a:rPr>
              <a:t> база типа «ключ-значение».</a:t>
            </a:r>
          </a:p>
          <a:p>
            <a:pPr>
              <a:spcBef>
                <a:spcPts val="600"/>
              </a:spcBef>
            </a:pPr>
            <a:r>
              <a:rPr lang="ru-RU" dirty="0">
                <a:latin typeface="Times New Roman" panose="02020603050405020304" pitchFamily="18" charset="0"/>
                <a:cs typeface="Times New Roman" panose="02020603050405020304" pitchFamily="18" charset="0"/>
              </a:rPr>
              <a:t>Данные организованы в таблицы, проиндексированные первичным ключом, который в </a:t>
            </a:r>
            <a:r>
              <a:rPr lang="ru-RU" dirty="0" err="1">
                <a:latin typeface="Times New Roman" panose="02020603050405020304" pitchFamily="18" charset="0"/>
                <a:cs typeface="Times New Roman" panose="02020603050405020304" pitchFamily="18" charset="0"/>
              </a:rPr>
              <a:t>Hbase</a:t>
            </a:r>
            <a:r>
              <a:rPr lang="ru-RU" dirty="0">
                <a:latin typeface="Times New Roman" panose="02020603050405020304" pitchFamily="18" charset="0"/>
                <a:cs typeface="Times New Roman" panose="02020603050405020304" pitchFamily="18" charset="0"/>
              </a:rPr>
              <a:t> называется </a:t>
            </a:r>
            <a:r>
              <a:rPr lang="ru-RU" dirty="0" err="1">
                <a:latin typeface="Times New Roman" panose="02020603050405020304" pitchFamily="18" charset="0"/>
                <a:cs typeface="Times New Roman" panose="02020603050405020304" pitchFamily="18" charset="0"/>
              </a:rPr>
              <a:t>RowKey</a:t>
            </a:r>
            <a:r>
              <a:rPr lang="ru-RU" dirty="0">
                <a:latin typeface="Times New Roman" panose="02020603050405020304" pitchFamily="18" charset="0"/>
                <a:cs typeface="Times New Roman" panose="02020603050405020304" pitchFamily="18" charset="0"/>
              </a:rPr>
              <a:t>.</a:t>
            </a:r>
          </a:p>
          <a:p>
            <a:pPr>
              <a:spcBef>
                <a:spcPts val="600"/>
              </a:spcBef>
            </a:pPr>
            <a:r>
              <a:rPr lang="ru-RU" dirty="0">
                <a:latin typeface="Times New Roman" panose="02020603050405020304" pitchFamily="18" charset="0"/>
                <a:cs typeface="Times New Roman" panose="02020603050405020304" pitchFamily="18" charset="0"/>
              </a:rPr>
              <a:t>Для каждого </a:t>
            </a:r>
            <a:r>
              <a:rPr lang="ru-RU" dirty="0" err="1">
                <a:latin typeface="Times New Roman" panose="02020603050405020304" pitchFamily="18" charset="0"/>
                <a:cs typeface="Times New Roman" panose="02020603050405020304" pitchFamily="18" charset="0"/>
              </a:rPr>
              <a:t>RowKey</a:t>
            </a:r>
            <a:r>
              <a:rPr lang="ru-RU" dirty="0">
                <a:latin typeface="Times New Roman" panose="02020603050405020304" pitchFamily="18" charset="0"/>
                <a:cs typeface="Times New Roman" panose="02020603050405020304" pitchFamily="18" charset="0"/>
              </a:rPr>
              <a:t> ключа может храниться неограниченны набор атрибутов (или колонок</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spcBef>
                <a:spcPts val="600"/>
              </a:spcBef>
            </a:pPr>
            <a:r>
              <a:rPr lang="ru-RU" dirty="0">
                <a:latin typeface="Times New Roman" panose="02020603050405020304" pitchFamily="18" charset="0"/>
                <a:cs typeface="Times New Roman" panose="02020603050405020304" pitchFamily="18" charset="0"/>
              </a:rPr>
              <a:t>Колонки организованны в группы колонок, называемые </a:t>
            </a:r>
            <a:r>
              <a:rPr lang="ru-RU" dirty="0" err="1">
                <a:latin typeface="Times New Roman" panose="02020603050405020304" pitchFamily="18" charset="0"/>
                <a:cs typeface="Times New Roman" panose="02020603050405020304" pitchFamily="18" charset="0"/>
              </a:rPr>
              <a:t>Column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Family</a:t>
            </a:r>
            <a:r>
              <a:rPr lang="ru-RU" dirty="0">
                <a:latin typeface="Times New Roman" panose="02020603050405020304" pitchFamily="18" charset="0"/>
                <a:cs typeface="Times New Roman" panose="02020603050405020304" pitchFamily="18" charset="0"/>
              </a:rPr>
              <a:t>. Как правило в одну </a:t>
            </a:r>
            <a:r>
              <a:rPr lang="ru-RU" dirty="0" err="1">
                <a:latin typeface="Times New Roman" panose="02020603050405020304" pitchFamily="18" charset="0"/>
                <a:cs typeface="Times New Roman" panose="02020603050405020304" pitchFamily="18" charset="0"/>
              </a:rPr>
              <a:t>Column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Family</a:t>
            </a:r>
            <a:r>
              <a:rPr lang="ru-RU" dirty="0">
                <a:latin typeface="Times New Roman" panose="02020603050405020304" pitchFamily="18" charset="0"/>
                <a:cs typeface="Times New Roman" panose="02020603050405020304" pitchFamily="18" charset="0"/>
              </a:rPr>
              <a:t> объединяют колонки, для которых одинаковы паттерн использования и хранения</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spcBef>
                <a:spcPts val="600"/>
              </a:spcBef>
            </a:pPr>
            <a:r>
              <a:rPr lang="ru-RU" dirty="0">
                <a:latin typeface="Times New Roman" panose="02020603050405020304" pitchFamily="18" charset="0"/>
                <a:cs typeface="Times New Roman" panose="02020603050405020304" pitchFamily="18" charset="0"/>
              </a:rPr>
              <a:t>Для каждого </a:t>
            </a:r>
            <a:r>
              <a:rPr lang="ru-RU" dirty="0" smtClean="0">
                <a:latin typeface="Times New Roman" panose="02020603050405020304" pitchFamily="18" charset="0"/>
                <a:cs typeface="Times New Roman" panose="02020603050405020304" pitchFamily="18" charset="0"/>
              </a:rPr>
              <a:t>атрибута </a:t>
            </a:r>
            <a:r>
              <a:rPr lang="ru-RU" dirty="0">
                <a:latin typeface="Times New Roman" panose="02020603050405020304" pitchFamily="18" charset="0"/>
                <a:cs typeface="Times New Roman" panose="02020603050405020304" pitchFamily="18" charset="0"/>
              </a:rPr>
              <a:t>может храниться несколько различных версий. Разные версии имеют разный </a:t>
            </a:r>
            <a:r>
              <a:rPr lang="ru-RU" dirty="0" err="1">
                <a:latin typeface="Times New Roman" panose="02020603050405020304" pitchFamily="18" charset="0"/>
                <a:cs typeface="Times New Roman" panose="02020603050405020304" pitchFamily="18" charset="0"/>
              </a:rPr>
              <a:t>timestamp</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spcBef>
                <a:spcPts val="600"/>
              </a:spcBef>
            </a:pPr>
            <a:r>
              <a:rPr lang="ru-RU" dirty="0">
                <a:latin typeface="Times New Roman" panose="02020603050405020304" pitchFamily="18" charset="0"/>
                <a:cs typeface="Times New Roman" panose="02020603050405020304" pitchFamily="18" charset="0"/>
              </a:rPr>
              <a:t>Записи физически хранятся в отсортированном по </a:t>
            </a:r>
            <a:r>
              <a:rPr lang="ru-RU" dirty="0" err="1">
                <a:latin typeface="Times New Roman" panose="02020603050405020304" pitchFamily="18" charset="0"/>
                <a:cs typeface="Times New Roman" panose="02020603050405020304" pitchFamily="18" charset="0"/>
              </a:rPr>
              <a:t>RowKey</a:t>
            </a:r>
            <a:r>
              <a:rPr lang="ru-RU" dirty="0">
                <a:latin typeface="Times New Roman" panose="02020603050405020304" pitchFamily="18" charset="0"/>
                <a:cs typeface="Times New Roman" panose="02020603050405020304" pitchFamily="18" charset="0"/>
              </a:rPr>
              <a:t> порядке. При этом данные соответствующие разным </a:t>
            </a:r>
            <a:r>
              <a:rPr lang="ru-RU" dirty="0" err="1">
                <a:latin typeface="Times New Roman" panose="02020603050405020304" pitchFamily="18" charset="0"/>
                <a:cs typeface="Times New Roman" panose="02020603050405020304" pitchFamily="18" charset="0"/>
              </a:rPr>
              <a:t>Column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Family</a:t>
            </a:r>
            <a:r>
              <a:rPr lang="ru-RU" dirty="0">
                <a:latin typeface="Times New Roman" panose="02020603050405020304" pitchFamily="18" charset="0"/>
                <a:cs typeface="Times New Roman" panose="02020603050405020304" pitchFamily="18" charset="0"/>
              </a:rPr>
              <a:t> хранятся отдельно, что позволяет при необходимости читать данные только из нужного семейства колонок</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spcBef>
                <a:spcPts val="600"/>
              </a:spcBef>
            </a:pPr>
            <a:r>
              <a:rPr lang="ru-RU" dirty="0">
                <a:latin typeface="Times New Roman" panose="02020603050405020304" pitchFamily="18" charset="0"/>
                <a:cs typeface="Times New Roman" panose="02020603050405020304" pitchFamily="18" charset="0"/>
              </a:rPr>
              <a:t>При удалении определённого атрибута физически он сразу не удаляется, а лишь маркируется специальным флажком </a:t>
            </a:r>
            <a:r>
              <a:rPr lang="ru-RU" dirty="0" err="1">
                <a:latin typeface="Times New Roman" panose="02020603050405020304" pitchFamily="18" charset="0"/>
                <a:cs typeface="Times New Roman" panose="02020603050405020304" pitchFamily="18" charset="0"/>
              </a:rPr>
              <a:t>tombstone</a:t>
            </a:r>
            <a:r>
              <a:rPr lang="ru-RU" dirty="0">
                <a:latin typeface="Times New Roman" panose="02020603050405020304" pitchFamily="18" charset="0"/>
                <a:cs typeface="Times New Roman" panose="02020603050405020304" pitchFamily="18" charset="0"/>
              </a:rPr>
              <a:t>. Физическое удаление данных произойдет позже, при выполнении операции </a:t>
            </a:r>
            <a:r>
              <a:rPr lang="ru-RU" dirty="0" err="1">
                <a:latin typeface="Times New Roman" panose="02020603050405020304" pitchFamily="18" charset="0"/>
                <a:cs typeface="Times New Roman" panose="02020603050405020304" pitchFamily="18" charset="0"/>
              </a:rPr>
              <a:t>Major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Compaction</a:t>
            </a:r>
            <a:r>
              <a:rPr lang="ru-RU" dirty="0" smtClean="0">
                <a:latin typeface="Times New Roman" panose="02020603050405020304" pitchFamily="18" charset="0"/>
                <a:cs typeface="Times New Roman" panose="02020603050405020304" pitchFamily="18" charset="0"/>
              </a:rPr>
              <a:t>.</a:t>
            </a:r>
          </a:p>
        </p:txBody>
      </p:sp>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27</a:t>
            </a:fld>
            <a:endParaRPr lang="ru-RU" altLang="ru-RU"/>
          </a:p>
        </p:txBody>
      </p:sp>
    </p:spTree>
    <p:extLst>
      <p:ext uri="{BB962C8B-B14F-4D97-AF65-F5344CB8AC3E}">
        <p14:creationId xmlns:p14="http://schemas.microsoft.com/office/powerpoint/2010/main" val="9830384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32656"/>
            <a:ext cx="8229600" cy="739775"/>
          </a:xfrm>
        </p:spPr>
        <p:txBody>
          <a:bodyPr/>
          <a:lstStyle/>
          <a:p>
            <a:pPr algn="ctr" eaLnBrk="1" hangingPunct="1">
              <a:spcBef>
                <a:spcPts val="600"/>
              </a:spcBef>
            </a:pPr>
            <a:r>
              <a:rPr lang="en-US" altLang="ru-RU" sz="2800" b="1" dirty="0" smtClean="0"/>
              <a:t>4</a:t>
            </a:r>
            <a:r>
              <a:rPr lang="ru-RU" altLang="ru-RU" sz="2800" b="1" dirty="0" smtClean="0"/>
              <a:t>. </a:t>
            </a:r>
            <a:r>
              <a:rPr lang="en-US" altLang="ru-RU" sz="2800" b="1" dirty="0" smtClean="0"/>
              <a:t>NoSQL</a:t>
            </a:r>
            <a:r>
              <a:rPr lang="ru-RU" altLang="ru-RU" sz="2800" b="1" dirty="0" smtClean="0"/>
              <a:t>: </a:t>
            </a:r>
            <a:r>
              <a:rPr lang="ru-RU" sz="2800" b="1" dirty="0" err="1" smtClean="0"/>
              <a:t>Hbase</a:t>
            </a:r>
            <a:r>
              <a:rPr lang="ru-RU" sz="2800" b="1" dirty="0" smtClean="0"/>
              <a:t> </a:t>
            </a:r>
            <a:endParaRPr lang="ru-RU" altLang="ru-RU" sz="2800" b="1" dirty="0" smtClean="0"/>
          </a:p>
        </p:txBody>
      </p:sp>
      <p:sp>
        <p:nvSpPr>
          <p:cNvPr id="3" name="TextBox 2"/>
          <p:cNvSpPr txBox="1"/>
          <p:nvPr/>
        </p:nvSpPr>
        <p:spPr>
          <a:xfrm>
            <a:off x="395536" y="980728"/>
            <a:ext cx="8424936" cy="2385268"/>
          </a:xfrm>
          <a:prstGeom prst="rect">
            <a:avLst/>
          </a:prstGeom>
          <a:noFill/>
        </p:spPr>
        <p:txBody>
          <a:bodyPr wrap="square" rtlCol="0">
            <a:spAutoFit/>
          </a:bodyPr>
          <a:lstStyle/>
          <a:p>
            <a:pPr>
              <a:spcBef>
                <a:spcPts val="600"/>
              </a:spcBef>
            </a:pPr>
            <a:r>
              <a:rPr lang="ru-RU" dirty="0" smtClean="0">
                <a:latin typeface="Times New Roman" panose="02020603050405020304" pitchFamily="18" charset="0"/>
                <a:cs typeface="Times New Roman" panose="02020603050405020304" pitchFamily="18" charset="0"/>
              </a:rPr>
              <a:t>Атрибуты</a:t>
            </a:r>
            <a:r>
              <a:rPr lang="ru-RU" dirty="0">
                <a:latin typeface="Times New Roman" panose="02020603050405020304" pitchFamily="18" charset="0"/>
                <a:cs typeface="Times New Roman" panose="02020603050405020304" pitchFamily="18" charset="0"/>
              </a:rPr>
              <a:t>, принадлежащие одной группе колонок и соответствующие одному ключу физически хранятся как отсортированный список. Любой атрибут может отсутствовать или присутствовать для каждого ключа, при этом если атрибут отсутствует — это не вызывает накладных расходов на хранение пустых значений.</a:t>
            </a:r>
          </a:p>
          <a:p>
            <a:pPr>
              <a:spcBef>
                <a:spcPts val="600"/>
              </a:spcBef>
            </a:pPr>
            <a:r>
              <a:rPr lang="ru-RU" dirty="0" smtClean="0">
                <a:latin typeface="Times New Roman" panose="02020603050405020304" pitchFamily="18" charset="0"/>
                <a:cs typeface="Times New Roman" panose="02020603050405020304" pitchFamily="18" charset="0"/>
              </a:rPr>
              <a:t>Список </a:t>
            </a:r>
            <a:r>
              <a:rPr lang="ru-RU" dirty="0">
                <a:latin typeface="Times New Roman" panose="02020603050405020304" pitchFamily="18" charset="0"/>
                <a:cs typeface="Times New Roman" panose="02020603050405020304" pitchFamily="18" charset="0"/>
              </a:rPr>
              <a:t>и названия групп колонок фиксирован и имеет четкую схему. На уровне группы колонок задаются такие параметры как </a:t>
            </a:r>
            <a:r>
              <a:rPr lang="ru-RU" dirty="0" err="1">
                <a:latin typeface="Times New Roman" panose="02020603050405020304" pitchFamily="18" charset="0"/>
                <a:cs typeface="Times New Roman" panose="02020603050405020304" pitchFamily="18" charset="0"/>
              </a:rPr>
              <a:t>time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to</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live</a:t>
            </a:r>
            <a:r>
              <a:rPr lang="ru-RU" dirty="0">
                <a:latin typeface="Times New Roman" panose="02020603050405020304" pitchFamily="18" charset="0"/>
                <a:cs typeface="Times New Roman" panose="02020603050405020304" pitchFamily="18" charset="0"/>
              </a:rPr>
              <a:t> (TTL) и максимальное количество хранимых версий. Если разница между </a:t>
            </a:r>
            <a:r>
              <a:rPr lang="ru-RU" dirty="0" err="1">
                <a:latin typeface="Times New Roman" panose="02020603050405020304" pitchFamily="18" charset="0"/>
                <a:cs typeface="Times New Roman" panose="02020603050405020304" pitchFamily="18" charset="0"/>
              </a:rPr>
              <a:t>timestamp</a:t>
            </a:r>
            <a:r>
              <a:rPr lang="ru-RU" dirty="0">
                <a:latin typeface="Times New Roman" panose="02020603050405020304" pitchFamily="18" charset="0"/>
                <a:cs typeface="Times New Roman" panose="02020603050405020304" pitchFamily="18" charset="0"/>
              </a:rPr>
              <a:t> для определенно версии и текущим временем больше TTL — запись помечается к удалению. </a:t>
            </a:r>
            <a:endParaRPr lang="ru-RU" dirty="0" smtClean="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28</a:t>
            </a:fld>
            <a:endParaRPr lang="ru-RU" altLang="ru-RU"/>
          </a:p>
        </p:txBody>
      </p:sp>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3879" y="3356992"/>
            <a:ext cx="5970609" cy="2691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5536" y="3280916"/>
            <a:ext cx="2520280" cy="2308324"/>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Если количество версий для определённого атрибута превысило максимальное количество версий — запись также помечается к удалению</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67544" y="6018093"/>
            <a:ext cx="8208912" cy="723275"/>
          </a:xfrm>
          <a:prstGeom prst="rect">
            <a:avLst/>
          </a:prstGeom>
          <a:noFill/>
        </p:spPr>
        <p:txBody>
          <a:bodyPr wrap="square" rtlCol="0">
            <a:spAutoFit/>
          </a:bodyPr>
          <a:lstStyle/>
          <a:p>
            <a:pPr>
              <a:spcAft>
                <a:spcPts val="600"/>
              </a:spcAft>
            </a:pPr>
            <a:r>
              <a:rPr lang="ru-RU" dirty="0">
                <a:latin typeface="Times New Roman" panose="02020603050405020304" pitchFamily="18" charset="0"/>
                <a:cs typeface="Times New Roman" panose="02020603050405020304" pitchFamily="18" charset="0"/>
              </a:rPr>
              <a:t>Модель данных </a:t>
            </a:r>
            <a:r>
              <a:rPr lang="en-US" dirty="0" err="1">
                <a:latin typeface="Times New Roman" panose="02020603050405020304" pitchFamily="18" charset="0"/>
                <a:cs typeface="Times New Roman" panose="02020603050405020304" pitchFamily="18" charset="0"/>
              </a:rPr>
              <a:t>Hbase</a:t>
            </a: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можно запомнить как соответствие ключ </a:t>
            </a:r>
            <a:r>
              <a:rPr lang="ru-RU" dirty="0" smtClean="0">
                <a:latin typeface="Times New Roman" panose="02020603050405020304" pitchFamily="18" charset="0"/>
                <a:cs typeface="Times New Roman" panose="02020603050405020304" pitchFamily="18" charset="0"/>
              </a:rPr>
              <a:t>- значение</a:t>
            </a:r>
            <a:r>
              <a:rPr lang="ru-RU" dirty="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&lt;</a:t>
            </a:r>
            <a:r>
              <a:rPr lang="en-US" dirty="0">
                <a:latin typeface="Times New Roman" panose="02020603050405020304" pitchFamily="18" charset="0"/>
                <a:cs typeface="Times New Roman" panose="02020603050405020304" pitchFamily="18" charset="0"/>
              </a:rPr>
              <a:t>table, </a:t>
            </a:r>
            <a:r>
              <a:rPr lang="en-US" dirty="0" err="1">
                <a:latin typeface="Times New Roman" panose="02020603050405020304" pitchFamily="18" charset="0"/>
                <a:cs typeface="Times New Roman" panose="02020603050405020304" pitchFamily="18" charset="0"/>
              </a:rPr>
              <a:t>RowKey</a:t>
            </a:r>
            <a:r>
              <a:rPr lang="en-US" dirty="0">
                <a:latin typeface="Times New Roman" panose="02020603050405020304" pitchFamily="18" charset="0"/>
                <a:cs typeface="Times New Roman" panose="02020603050405020304" pitchFamily="18" charset="0"/>
              </a:rPr>
              <a:t>, Column Family, Column, timestamp&gt; -&gt; Value</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51790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32656"/>
            <a:ext cx="8229600" cy="739775"/>
          </a:xfrm>
        </p:spPr>
        <p:txBody>
          <a:bodyPr/>
          <a:lstStyle/>
          <a:p>
            <a:pPr algn="ctr" eaLnBrk="1" hangingPunct="1">
              <a:spcBef>
                <a:spcPts val="600"/>
              </a:spcBef>
            </a:pPr>
            <a:r>
              <a:rPr lang="en-US" altLang="ru-RU" sz="2800" b="1" dirty="0" smtClean="0"/>
              <a:t>4</a:t>
            </a:r>
            <a:r>
              <a:rPr lang="ru-RU" altLang="ru-RU" sz="2800" b="1" dirty="0" smtClean="0"/>
              <a:t>. </a:t>
            </a:r>
            <a:r>
              <a:rPr lang="en-US" altLang="ru-RU" sz="2800" b="1" dirty="0" smtClean="0"/>
              <a:t>NoSQL</a:t>
            </a:r>
            <a:r>
              <a:rPr lang="ru-RU" altLang="ru-RU" sz="2800" b="1" dirty="0" smtClean="0"/>
              <a:t>: </a:t>
            </a:r>
            <a:r>
              <a:rPr lang="ru-RU" sz="2800" b="1" dirty="0" err="1" smtClean="0"/>
              <a:t>Hbase</a:t>
            </a:r>
            <a:r>
              <a:rPr lang="ru-RU" sz="2800" b="1" dirty="0" smtClean="0"/>
              <a:t> </a:t>
            </a:r>
            <a:endParaRPr lang="ru-RU" altLang="ru-RU" sz="2800" b="1" dirty="0" smtClean="0"/>
          </a:p>
        </p:txBody>
      </p:sp>
      <p:sp>
        <p:nvSpPr>
          <p:cNvPr id="3" name="TextBox 2"/>
          <p:cNvSpPr txBox="1"/>
          <p:nvPr/>
        </p:nvSpPr>
        <p:spPr>
          <a:xfrm>
            <a:off x="395536" y="980728"/>
            <a:ext cx="8424936" cy="4001095"/>
          </a:xfrm>
          <a:prstGeom prst="rect">
            <a:avLst/>
          </a:prstGeom>
          <a:noFill/>
        </p:spPr>
        <p:txBody>
          <a:bodyPr wrap="square" rtlCol="0">
            <a:spAutoFit/>
          </a:bodyPr>
          <a:lstStyle/>
          <a:p>
            <a:pPr>
              <a:spcBef>
                <a:spcPts val="600"/>
              </a:spcBef>
            </a:pPr>
            <a:r>
              <a:rPr lang="ru-RU" b="1" dirty="0">
                <a:latin typeface="Times New Roman" panose="02020603050405020304" pitchFamily="18" charset="0"/>
                <a:cs typeface="Times New Roman" panose="02020603050405020304" pitchFamily="18" charset="0"/>
              </a:rPr>
              <a:t>Поддерживаемые операции</a:t>
            </a:r>
          </a:p>
          <a:p>
            <a:pPr marL="285750" indent="-285750">
              <a:spcBef>
                <a:spcPts val="600"/>
              </a:spcBef>
              <a:buFont typeface="Wingdings" panose="05000000000000000000" pitchFamily="2" charset="2"/>
              <a:buChar char="Ø"/>
            </a:pPr>
            <a:r>
              <a:rPr lang="ru-RU" b="1" dirty="0" err="1" smtClean="0">
                <a:latin typeface="Times New Roman" panose="02020603050405020304" pitchFamily="18" charset="0"/>
                <a:cs typeface="Times New Roman" panose="02020603050405020304" pitchFamily="18" charset="0"/>
              </a:rPr>
              <a:t>Put</a:t>
            </a:r>
            <a:r>
              <a:rPr lang="ru-RU" dirty="0">
                <a:latin typeface="Times New Roman" panose="02020603050405020304" pitchFamily="18" charset="0"/>
                <a:cs typeface="Times New Roman" panose="02020603050405020304" pitchFamily="18" charset="0"/>
              </a:rPr>
              <a:t>: добавить новую запись в </a:t>
            </a:r>
            <a:r>
              <a:rPr lang="ru-RU" dirty="0" err="1">
                <a:latin typeface="Times New Roman" panose="02020603050405020304" pitchFamily="18" charset="0"/>
                <a:cs typeface="Times New Roman" panose="02020603050405020304" pitchFamily="18" charset="0"/>
              </a:rPr>
              <a:t>hbase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Timestamp</a:t>
            </a:r>
            <a:r>
              <a:rPr lang="ru-RU" dirty="0">
                <a:latin typeface="Times New Roman" panose="02020603050405020304" pitchFamily="18" charset="0"/>
                <a:cs typeface="Times New Roman" panose="02020603050405020304" pitchFamily="18" charset="0"/>
              </a:rPr>
              <a:t> этой записи может быть задан руками, в противном случае он будет установлен автоматически как текущее время.</a:t>
            </a:r>
          </a:p>
          <a:p>
            <a:pPr marL="285750" indent="-285750">
              <a:spcBef>
                <a:spcPts val="600"/>
              </a:spcBef>
              <a:buFont typeface="Wingdings" panose="05000000000000000000" pitchFamily="2" charset="2"/>
              <a:buChar char="Ø"/>
            </a:pPr>
            <a:r>
              <a:rPr lang="ru-RU" b="1" dirty="0" err="1" smtClean="0">
                <a:latin typeface="Times New Roman" panose="02020603050405020304" pitchFamily="18" charset="0"/>
                <a:cs typeface="Times New Roman" panose="02020603050405020304" pitchFamily="18" charset="0"/>
              </a:rPr>
              <a:t>Get</a:t>
            </a:r>
            <a:r>
              <a:rPr lang="ru-RU" dirty="0">
                <a:latin typeface="Times New Roman" panose="02020603050405020304" pitchFamily="18" charset="0"/>
                <a:cs typeface="Times New Roman" panose="02020603050405020304" pitchFamily="18" charset="0"/>
              </a:rPr>
              <a:t>: получить данные по определенному </a:t>
            </a:r>
            <a:r>
              <a:rPr lang="ru-RU" dirty="0" err="1">
                <a:latin typeface="Times New Roman" panose="02020603050405020304" pitchFamily="18" charset="0"/>
                <a:cs typeface="Times New Roman" panose="02020603050405020304" pitchFamily="18" charset="0"/>
              </a:rPr>
              <a:t>RowKey</a:t>
            </a:r>
            <a:r>
              <a:rPr lang="ru-RU" dirty="0">
                <a:latin typeface="Times New Roman" panose="02020603050405020304" pitchFamily="18" charset="0"/>
                <a:cs typeface="Times New Roman" panose="02020603050405020304" pitchFamily="18" charset="0"/>
              </a:rPr>
              <a:t>. Можно указать </a:t>
            </a:r>
            <a:r>
              <a:rPr lang="ru-RU" dirty="0" err="1">
                <a:latin typeface="Times New Roman" panose="02020603050405020304" pitchFamily="18" charset="0"/>
                <a:cs typeface="Times New Roman" panose="02020603050405020304" pitchFamily="18" charset="0"/>
              </a:rPr>
              <a:t>Column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Family</a:t>
            </a:r>
            <a:r>
              <a:rPr lang="ru-RU" dirty="0">
                <a:latin typeface="Times New Roman" panose="02020603050405020304" pitchFamily="18" charset="0"/>
                <a:cs typeface="Times New Roman" panose="02020603050405020304" pitchFamily="18" charset="0"/>
              </a:rPr>
              <a:t>, из которой будем брать данные и количество версий которые хотим прочитать.</a:t>
            </a:r>
          </a:p>
          <a:p>
            <a:pPr marL="285750" indent="-285750">
              <a:spcBef>
                <a:spcPts val="600"/>
              </a:spcBef>
              <a:buFont typeface="Wingdings" panose="05000000000000000000" pitchFamily="2" charset="2"/>
              <a:buChar char="Ø"/>
            </a:pPr>
            <a:r>
              <a:rPr lang="ru-RU" b="1" dirty="0" err="1" smtClean="0">
                <a:latin typeface="Times New Roman" panose="02020603050405020304" pitchFamily="18" charset="0"/>
                <a:cs typeface="Times New Roman" panose="02020603050405020304" pitchFamily="18" charset="0"/>
              </a:rPr>
              <a:t>Scan</a:t>
            </a:r>
            <a:r>
              <a:rPr lang="ru-RU" dirty="0">
                <a:latin typeface="Times New Roman" panose="02020603050405020304" pitchFamily="18" charset="0"/>
                <a:cs typeface="Times New Roman" panose="02020603050405020304" pitchFamily="18" charset="0"/>
              </a:rPr>
              <a:t>: читать записи по очереди. Можно указать запись с которой начинаем читать, запись до которой читать, количество записей которые необходимо считать, </a:t>
            </a:r>
            <a:r>
              <a:rPr lang="ru-RU" dirty="0" err="1">
                <a:latin typeface="Times New Roman" panose="02020603050405020304" pitchFamily="18" charset="0"/>
                <a:cs typeface="Times New Roman" panose="02020603050405020304" pitchFamily="18" charset="0"/>
              </a:rPr>
              <a:t>Column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Family</a:t>
            </a:r>
            <a:r>
              <a:rPr lang="ru-RU" dirty="0">
                <a:latin typeface="Times New Roman" panose="02020603050405020304" pitchFamily="18" charset="0"/>
                <a:cs typeface="Times New Roman" panose="02020603050405020304" pitchFamily="18" charset="0"/>
              </a:rPr>
              <a:t> из которой будет производиться чтение и максимальное количество версий для каждой записи.</a:t>
            </a:r>
          </a:p>
          <a:p>
            <a:pPr marL="285750" indent="-285750">
              <a:spcBef>
                <a:spcPts val="600"/>
              </a:spcBef>
              <a:buFont typeface="Wingdings" panose="05000000000000000000" pitchFamily="2" charset="2"/>
              <a:buChar char="Ø"/>
            </a:pPr>
            <a:r>
              <a:rPr lang="ru-RU" b="1" dirty="0" err="1" smtClean="0">
                <a:latin typeface="Times New Roman" panose="02020603050405020304" pitchFamily="18" charset="0"/>
                <a:cs typeface="Times New Roman" panose="02020603050405020304" pitchFamily="18" charset="0"/>
              </a:rPr>
              <a:t>Delete</a:t>
            </a:r>
            <a:r>
              <a:rPr lang="ru-RU" dirty="0">
                <a:latin typeface="Times New Roman" panose="02020603050405020304" pitchFamily="18" charset="0"/>
                <a:cs typeface="Times New Roman" panose="02020603050405020304" pitchFamily="18" charset="0"/>
              </a:rPr>
              <a:t>: пометить определенную версию к удалению. Физического удаления при этом не произойдет, оно будет отложено до следующего </a:t>
            </a:r>
            <a:r>
              <a:rPr lang="ru-RU" dirty="0" err="1">
                <a:latin typeface="Times New Roman" panose="02020603050405020304" pitchFamily="18" charset="0"/>
                <a:cs typeface="Times New Roman" panose="02020603050405020304" pitchFamily="18" charset="0"/>
              </a:rPr>
              <a:t>Major</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Compaction</a:t>
            </a:r>
            <a:r>
              <a:rPr lang="ru-RU" dirty="0" smtClean="0">
                <a:latin typeface="Times New Roman" panose="02020603050405020304" pitchFamily="18" charset="0"/>
                <a:cs typeface="Times New Roman" panose="02020603050405020304" pitchFamily="18" charset="0"/>
              </a:rPr>
              <a:t>.</a:t>
            </a:r>
          </a:p>
        </p:txBody>
      </p:sp>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29</a:t>
            </a:fld>
            <a:endParaRPr lang="ru-RU" altLang="ru-RU"/>
          </a:p>
        </p:txBody>
      </p:sp>
    </p:spTree>
    <p:extLst>
      <p:ext uri="{BB962C8B-B14F-4D97-AF65-F5344CB8AC3E}">
        <p14:creationId xmlns:p14="http://schemas.microsoft.com/office/powerpoint/2010/main" val="1665593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71576" y="332656"/>
            <a:ext cx="5032672" cy="739775"/>
          </a:xfrm>
        </p:spPr>
        <p:txBody>
          <a:bodyPr/>
          <a:lstStyle/>
          <a:p>
            <a:pPr algn="ctr" eaLnBrk="1" hangingPunct="1"/>
            <a:r>
              <a:rPr lang="ru-RU" altLang="ru-RU" sz="2800" b="1" dirty="0" smtClean="0"/>
              <a:t>1. Сохранность данных</a:t>
            </a:r>
            <a:endParaRPr lang="ru-RU" altLang="ru-RU" sz="2800" dirty="0" smtClean="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985048"/>
            <a:ext cx="2986708" cy="2371944"/>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4005346"/>
            <a:ext cx="2896096" cy="2592006"/>
          </a:xfrm>
          <a:prstGeom prst="rect">
            <a:avLst/>
          </a:prstGeom>
        </p:spPr>
      </p:pic>
      <p:sp>
        <p:nvSpPr>
          <p:cNvPr id="7" name="AutoShape 2" descr="https://s1.slide-share.ru/s_slide/6615aba827e738370335f2c1bd90575c/02222208-27ea-4efa-bdc8-5b009ec37e4f.jpe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TextBox 7"/>
          <p:cNvSpPr txBox="1"/>
          <p:nvPr/>
        </p:nvSpPr>
        <p:spPr>
          <a:xfrm>
            <a:off x="368300" y="1124744"/>
            <a:ext cx="5139804" cy="369332"/>
          </a:xfrm>
          <a:prstGeom prst="rect">
            <a:avLst/>
          </a:prstGeom>
          <a:noFill/>
        </p:spPr>
        <p:txBody>
          <a:bodyPr wrap="square" rtlCol="0">
            <a:spAutoFit/>
          </a:bodyPr>
          <a:lstStyle/>
          <a:p>
            <a:r>
              <a:rPr lang="ru-RU" dirty="0" smtClean="0"/>
              <a:t>Данные есть. Но как их извлечь?</a:t>
            </a:r>
            <a:endParaRPr lang="ru-RU" dirty="0"/>
          </a:p>
        </p:txBody>
      </p:sp>
      <p:sp>
        <p:nvSpPr>
          <p:cNvPr id="9" name="AutoShape 5" descr="C:\Users\karpo\Downloads\%D0%BC%D0%B0%D0%B3%D0%BD_%D0%B1%D0%B0%D1%80%D0%B0%D0%B1%D0%B0%D0%BD.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48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220" y="1628800"/>
            <a:ext cx="3492252" cy="2186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pic>
      <p:pic>
        <p:nvPicPr>
          <p:cNvPr id="348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2" y="3398120"/>
            <a:ext cx="5489997" cy="3259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pic>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3</a:t>
            </a:fld>
            <a:endParaRPr lang="ru-RU" altLang="ru-RU"/>
          </a:p>
        </p:txBody>
      </p:sp>
    </p:spTree>
    <p:extLst>
      <p:ext uri="{BB962C8B-B14F-4D97-AF65-F5344CB8AC3E}">
        <p14:creationId xmlns:p14="http://schemas.microsoft.com/office/powerpoint/2010/main" val="39810618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s://habrastorage.org/getpro/habr/post_images/c0d/1a9/217/c0d1a9217b4790f891aaa591cec266d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836712"/>
            <a:ext cx="6192688" cy="5159284"/>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title"/>
          </p:nvPr>
        </p:nvSpPr>
        <p:spPr>
          <a:xfrm>
            <a:off x="457200" y="332656"/>
            <a:ext cx="8229600" cy="739775"/>
          </a:xfrm>
        </p:spPr>
        <p:txBody>
          <a:bodyPr/>
          <a:lstStyle/>
          <a:p>
            <a:pPr algn="ctr" eaLnBrk="1" hangingPunct="1">
              <a:spcBef>
                <a:spcPts val="600"/>
              </a:spcBef>
            </a:pPr>
            <a:r>
              <a:rPr lang="en-US" altLang="ru-RU" sz="2800" b="1" dirty="0" smtClean="0"/>
              <a:t>4</a:t>
            </a:r>
            <a:r>
              <a:rPr lang="ru-RU" altLang="ru-RU" sz="2800" b="1" dirty="0" smtClean="0"/>
              <a:t>. </a:t>
            </a:r>
            <a:r>
              <a:rPr lang="en-US" altLang="ru-RU" sz="2800" b="1" dirty="0" smtClean="0"/>
              <a:t>NoSQL</a:t>
            </a:r>
            <a:r>
              <a:rPr lang="ru-RU" altLang="ru-RU" sz="2800" b="1" dirty="0" smtClean="0"/>
              <a:t>: </a:t>
            </a:r>
            <a:r>
              <a:rPr lang="ru-RU" sz="2800" b="1" dirty="0" err="1" smtClean="0"/>
              <a:t>Hbase</a:t>
            </a:r>
            <a:r>
              <a:rPr lang="ru-RU" sz="2800" b="1" dirty="0" smtClean="0"/>
              <a:t> </a:t>
            </a:r>
            <a:endParaRPr lang="ru-RU" altLang="ru-RU" sz="2800" b="1" dirty="0" smtClean="0"/>
          </a:p>
        </p:txBody>
      </p:sp>
      <p:sp>
        <p:nvSpPr>
          <p:cNvPr id="3" name="TextBox 2"/>
          <p:cNvSpPr txBox="1"/>
          <p:nvPr/>
        </p:nvSpPr>
        <p:spPr>
          <a:xfrm>
            <a:off x="395536" y="980728"/>
            <a:ext cx="8424936" cy="369332"/>
          </a:xfrm>
          <a:prstGeom prst="rect">
            <a:avLst/>
          </a:prstGeom>
          <a:noFill/>
        </p:spPr>
        <p:txBody>
          <a:bodyPr wrap="square" rtlCol="0">
            <a:spAutoFit/>
          </a:bodyPr>
          <a:lstStyle/>
          <a:p>
            <a:pPr>
              <a:spcBef>
                <a:spcPts val="600"/>
              </a:spcBef>
            </a:pPr>
            <a:r>
              <a:rPr lang="ru-RU" dirty="0" smtClean="0"/>
              <a:t>.</a:t>
            </a:r>
          </a:p>
        </p:txBody>
      </p:sp>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30</a:t>
            </a:fld>
            <a:endParaRPr lang="ru-RU" altLang="ru-RU"/>
          </a:p>
        </p:txBody>
      </p:sp>
      <p:sp>
        <p:nvSpPr>
          <p:cNvPr id="2" name="TextBox 1"/>
          <p:cNvSpPr txBox="1"/>
          <p:nvPr/>
        </p:nvSpPr>
        <p:spPr>
          <a:xfrm>
            <a:off x="395536" y="980728"/>
            <a:ext cx="2376264" cy="5416868"/>
          </a:xfrm>
          <a:prstGeom prst="rect">
            <a:avLst/>
          </a:prstGeom>
          <a:noFill/>
        </p:spPr>
        <p:txBody>
          <a:bodyPr wrap="square" rtlCol="0">
            <a:spAutoFit/>
          </a:bodyPr>
          <a:lstStyle/>
          <a:p>
            <a:r>
              <a:rPr lang="ru-RU" sz="2000" b="1" dirty="0" smtClean="0">
                <a:latin typeface="Times New Roman" panose="02020603050405020304" pitchFamily="18" charset="0"/>
                <a:cs typeface="Times New Roman" panose="02020603050405020304" pitchFamily="18" charset="0"/>
              </a:rPr>
              <a:t>Архитектура:</a:t>
            </a:r>
          </a:p>
          <a:p>
            <a:endParaRPr lang="ru-RU" sz="2000" b="1" dirty="0">
              <a:latin typeface="Times New Roman" panose="02020603050405020304" pitchFamily="18" charset="0"/>
              <a:cs typeface="Times New Roman" panose="02020603050405020304" pitchFamily="18" charset="0"/>
            </a:endParaRPr>
          </a:p>
          <a:p>
            <a:r>
              <a:rPr lang="ru-RU" b="1" dirty="0" err="1" smtClean="0">
                <a:latin typeface="Times New Roman" panose="02020603050405020304" pitchFamily="18" charset="0"/>
                <a:cs typeface="Times New Roman" panose="02020603050405020304" pitchFamily="18" charset="0"/>
              </a:rPr>
              <a:t>Region</a:t>
            </a:r>
            <a:r>
              <a:rPr lang="ru-RU" b="1"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Server</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обслуживает один или несколько </a:t>
            </a:r>
            <a:r>
              <a:rPr lang="ru-RU" b="1" dirty="0">
                <a:latin typeface="Times New Roman" panose="02020603050405020304" pitchFamily="18" charset="0"/>
                <a:cs typeface="Times New Roman" panose="02020603050405020304" pitchFamily="18" charset="0"/>
              </a:rPr>
              <a:t>регионов. </a:t>
            </a:r>
            <a:r>
              <a:rPr lang="ru-RU" dirty="0">
                <a:latin typeface="Times New Roman" panose="02020603050405020304" pitchFamily="18" charset="0"/>
                <a:cs typeface="Times New Roman" panose="02020603050405020304" pitchFamily="18" charset="0"/>
              </a:rPr>
              <a:t>Регион — это диапазон записей соответствующих определенному диапазону подряд идущих </a:t>
            </a:r>
            <a:r>
              <a:rPr lang="ru-RU" dirty="0" err="1">
                <a:latin typeface="Times New Roman" panose="02020603050405020304" pitchFamily="18" charset="0"/>
                <a:cs typeface="Times New Roman" panose="02020603050405020304" pitchFamily="18" charset="0"/>
              </a:rPr>
              <a:t>RowKey</a:t>
            </a:r>
            <a:r>
              <a:rPr lang="ru-RU" dirty="0" smtClean="0">
                <a:latin typeface="Times New Roman" panose="02020603050405020304" pitchFamily="18" charset="0"/>
                <a:cs typeface="Times New Roman" panose="02020603050405020304" pitchFamily="18" charset="0"/>
              </a:rPr>
              <a:t>.</a:t>
            </a:r>
          </a:p>
          <a:p>
            <a:r>
              <a:rPr lang="ru-RU" b="1" dirty="0" err="1" smtClean="0">
                <a:latin typeface="Times New Roman" panose="02020603050405020304" pitchFamily="18" charset="0"/>
                <a:cs typeface="Times New Roman" panose="02020603050405020304" pitchFamily="18" charset="0"/>
              </a:rPr>
              <a:t>Master</a:t>
            </a:r>
            <a:r>
              <a:rPr lang="ru-RU" b="1"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Server</a:t>
            </a:r>
            <a:r>
              <a:rPr lang="ru-RU" dirty="0">
                <a:latin typeface="Times New Roman" panose="02020603050405020304" pitchFamily="18" charset="0"/>
                <a:cs typeface="Times New Roman" panose="02020603050405020304" pitchFamily="18" charset="0"/>
              </a:rPr>
              <a:t> — главный сервер в кластере </a:t>
            </a:r>
            <a:r>
              <a:rPr lang="ru-RU" dirty="0" err="1">
                <a:latin typeface="Times New Roman" panose="02020603050405020304" pitchFamily="18" charset="0"/>
                <a:cs typeface="Times New Roman" panose="02020603050405020304" pitchFamily="18" charset="0"/>
              </a:rPr>
              <a:t>hbase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Master</a:t>
            </a:r>
            <a:r>
              <a:rPr lang="ru-RU" dirty="0">
                <a:latin typeface="Times New Roman" panose="02020603050405020304" pitchFamily="18" charset="0"/>
                <a:cs typeface="Times New Roman" panose="02020603050405020304" pitchFamily="18" charset="0"/>
              </a:rPr>
              <a:t> управляет распределением регионов по </a:t>
            </a:r>
            <a:r>
              <a:rPr lang="ru-RU" dirty="0" smtClean="0">
                <a:latin typeface="Times New Roman" panose="02020603050405020304" pitchFamily="18" charset="0"/>
                <a:cs typeface="Times New Roman" panose="02020603050405020304" pitchFamily="18" charset="0"/>
              </a:rPr>
              <a:t>серверам, </a:t>
            </a:r>
            <a:r>
              <a:rPr lang="ru-RU" dirty="0">
                <a:latin typeface="Times New Roman" panose="02020603050405020304" pitchFamily="18" charset="0"/>
                <a:cs typeface="Times New Roman" panose="02020603050405020304" pitchFamily="18" charset="0"/>
              </a:rPr>
              <a:t>ведет реестр регионов, </a:t>
            </a:r>
            <a:r>
              <a:rPr lang="ru-RU" dirty="0" smtClean="0">
                <a:latin typeface="Times New Roman" panose="02020603050405020304" pitchFamily="18" charset="0"/>
                <a:cs typeface="Times New Roman" panose="02020603050405020304" pitchFamily="18" charset="0"/>
              </a:rPr>
              <a:t>управляет</a:t>
            </a:r>
          </a:p>
        </p:txBody>
      </p:sp>
      <p:sp>
        <p:nvSpPr>
          <p:cNvPr id="5" name="TextBox 4"/>
          <p:cNvSpPr txBox="1"/>
          <p:nvPr/>
        </p:nvSpPr>
        <p:spPr>
          <a:xfrm>
            <a:off x="2483768" y="5991250"/>
            <a:ext cx="6480720" cy="646331"/>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запусками регулярных задач и делает другую полезную работу.</a:t>
            </a:r>
          </a:p>
          <a:p>
            <a:endParaRPr lang="ru-RU" dirty="0"/>
          </a:p>
        </p:txBody>
      </p:sp>
    </p:spTree>
    <p:extLst>
      <p:ext uri="{BB962C8B-B14F-4D97-AF65-F5344CB8AC3E}">
        <p14:creationId xmlns:p14="http://schemas.microsoft.com/office/powerpoint/2010/main" val="18551790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468313" y="476250"/>
            <a:ext cx="8291512" cy="668338"/>
          </a:xfrm>
        </p:spPr>
        <p:txBody>
          <a:bodyPr/>
          <a:lstStyle/>
          <a:p>
            <a:pPr algn="ctr"/>
            <a:r>
              <a:rPr lang="ru-RU" altLang="ru-RU" sz="3200" dirty="0" smtClean="0"/>
              <a:t>Стек технологий для обработки данных</a:t>
            </a:r>
            <a:endParaRPr lang="ru-RU" altLang="ru-RU" sz="3200" dirty="0"/>
          </a:p>
        </p:txBody>
      </p:sp>
      <p:sp>
        <p:nvSpPr>
          <p:cNvPr id="200707" name="Rectangle 3"/>
          <p:cNvSpPr>
            <a:spLocks noChangeArrowheads="1"/>
          </p:cNvSpPr>
          <p:nvPr/>
        </p:nvSpPr>
        <p:spPr bwMode="auto">
          <a:xfrm>
            <a:off x="0" y="2636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00708" name="Rectangle 4"/>
          <p:cNvSpPr>
            <a:spLocks noChangeArrowheads="1"/>
          </p:cNvSpPr>
          <p:nvPr/>
        </p:nvSpPr>
        <p:spPr bwMode="auto">
          <a:xfrm>
            <a:off x="0" y="2420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00709" name="Rectangle 5"/>
          <p:cNvSpPr>
            <a:spLocks noChangeArrowheads="1"/>
          </p:cNvSpPr>
          <p:nvPr/>
        </p:nvSpPr>
        <p:spPr bwMode="auto">
          <a:xfrm>
            <a:off x="0" y="2247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00710" name="Rectangle 6"/>
          <p:cNvSpPr>
            <a:spLocks noChangeArrowheads="1"/>
          </p:cNvSpPr>
          <p:nvPr/>
        </p:nvSpPr>
        <p:spPr bwMode="auto">
          <a:xfrm>
            <a:off x="0" y="2652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00711" name="Rectangle 7"/>
          <p:cNvSpPr>
            <a:spLocks noChangeArrowheads="1"/>
          </p:cNvSpPr>
          <p:nvPr/>
        </p:nvSpPr>
        <p:spPr bwMode="auto">
          <a:xfrm>
            <a:off x="0" y="2205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00713" name="Text Box 9"/>
          <p:cNvSpPr txBox="1">
            <a:spLocks noChangeArrowheads="1"/>
          </p:cNvSpPr>
          <p:nvPr/>
        </p:nvSpPr>
        <p:spPr bwMode="auto">
          <a:xfrm>
            <a:off x="467544" y="1268760"/>
            <a:ext cx="8208962" cy="5093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2000" dirty="0" smtClean="0">
                <a:latin typeface="Times New Roman" panose="02020603050405020304" pitchFamily="18" charset="0"/>
                <a:cs typeface="Times New Roman" panose="02020603050405020304" pitchFamily="18" charset="0"/>
              </a:rPr>
              <a:t>Для обработки больших и/или неструктурированных данных необходимо применение целого стека технологий:</a:t>
            </a:r>
          </a:p>
          <a:p>
            <a:pPr marL="342900" indent="-342900">
              <a:spcBef>
                <a:spcPct val="50000"/>
              </a:spcBef>
              <a:buFont typeface="Wingdings" panose="05000000000000000000" pitchFamily="2" charset="2"/>
              <a:buChar char="Ø"/>
            </a:pPr>
            <a:r>
              <a:rPr lang="en-US" altLang="ru-RU" sz="2000" b="1" dirty="0" smtClean="0">
                <a:latin typeface="Times New Roman" panose="02020603050405020304" pitchFamily="18" charset="0"/>
                <a:cs typeface="Times New Roman" panose="02020603050405020304" pitchFamily="18" charset="0"/>
              </a:rPr>
              <a:t>NoSQL </a:t>
            </a:r>
            <a:r>
              <a:rPr lang="ru-RU" sz="2000" dirty="0">
                <a:solidFill>
                  <a:schemeClr val="tx2">
                    <a:lumMod val="50000"/>
                  </a:schemeClr>
                </a:solidFill>
                <a:latin typeface="Times New Roman" panose="02020603050405020304" pitchFamily="18" charset="0"/>
                <a:cs typeface="Times New Roman" panose="02020603050405020304" pitchFamily="18" charset="0"/>
              </a:rPr>
              <a:t>— </a:t>
            </a:r>
            <a:r>
              <a:rPr lang="ru-RU" sz="2000" dirty="0" smtClean="0">
                <a:solidFill>
                  <a:schemeClr val="tx2">
                    <a:lumMod val="50000"/>
                  </a:schemeClr>
                </a:solidFill>
                <a:latin typeface="Times New Roman" panose="02020603050405020304" pitchFamily="18" charset="0"/>
                <a:cs typeface="Times New Roman" panose="02020603050405020304" pitchFamily="18" charset="0"/>
              </a:rPr>
              <a:t>набор моделей данных и соответствующего ПО.</a:t>
            </a:r>
            <a:endParaRPr lang="en-US" altLang="ru-RU" sz="2000" b="1" dirty="0" smtClean="0">
              <a:latin typeface="Times New Roman" panose="02020603050405020304" pitchFamily="18" charset="0"/>
              <a:cs typeface="Times New Roman" panose="02020603050405020304" pitchFamily="18" charset="0"/>
            </a:endParaRPr>
          </a:p>
          <a:p>
            <a:pPr marL="342900" indent="-342900">
              <a:spcBef>
                <a:spcPts val="600"/>
              </a:spcBef>
              <a:spcAft>
                <a:spcPts val="0"/>
              </a:spcAft>
              <a:buFont typeface="Wingdings" panose="05000000000000000000" pitchFamily="2" charset="2"/>
              <a:buChar char="Ø"/>
            </a:pPr>
            <a:r>
              <a:rPr lang="ru-RU" sz="2000" b="1" dirty="0" err="1">
                <a:solidFill>
                  <a:schemeClr val="tx2">
                    <a:lumMod val="50000"/>
                  </a:schemeClr>
                </a:solidFill>
                <a:latin typeface="Times New Roman" panose="02020603050405020304" pitchFamily="18" charset="0"/>
                <a:cs typeface="Times New Roman" panose="02020603050405020304" pitchFamily="18" charset="0"/>
              </a:rPr>
              <a:t>MapReduce</a:t>
            </a:r>
            <a:r>
              <a:rPr lang="ru-RU" sz="2000" dirty="0">
                <a:solidFill>
                  <a:schemeClr val="tx2">
                    <a:lumMod val="50000"/>
                  </a:schemeClr>
                </a:solidFill>
                <a:latin typeface="Times New Roman" panose="02020603050405020304" pitchFamily="18" charset="0"/>
                <a:cs typeface="Times New Roman" panose="02020603050405020304" pitchFamily="18" charset="0"/>
              </a:rPr>
              <a:t> — модель распределённых вычислений, представленная компанией </a:t>
            </a:r>
            <a:r>
              <a:rPr lang="ru-RU" sz="2000" dirty="0" err="1">
                <a:solidFill>
                  <a:schemeClr val="tx2">
                    <a:lumMod val="50000"/>
                  </a:schemeClr>
                </a:solidFill>
                <a:latin typeface="Times New Roman" panose="02020603050405020304" pitchFamily="18" charset="0"/>
                <a:cs typeface="Times New Roman" panose="02020603050405020304" pitchFamily="18" charset="0"/>
              </a:rPr>
              <a:t>Google</a:t>
            </a:r>
            <a:r>
              <a:rPr lang="ru-RU" sz="2000" dirty="0">
                <a:solidFill>
                  <a:schemeClr val="tx2">
                    <a:lumMod val="50000"/>
                  </a:schemeClr>
                </a:solidFill>
                <a:latin typeface="Times New Roman" panose="02020603050405020304" pitchFamily="18" charset="0"/>
                <a:cs typeface="Times New Roman" panose="02020603050405020304" pitchFamily="18" charset="0"/>
              </a:rPr>
              <a:t>, используемая для параллельных вычислений над очень </a:t>
            </a:r>
            <a:r>
              <a:rPr lang="ru-RU" sz="2000" dirty="0" smtClean="0">
                <a:solidFill>
                  <a:schemeClr val="tx2">
                    <a:lumMod val="50000"/>
                  </a:schemeClr>
                </a:solidFill>
                <a:latin typeface="Times New Roman" panose="02020603050405020304" pitchFamily="18" charset="0"/>
                <a:cs typeface="Times New Roman" panose="02020603050405020304" pitchFamily="18" charset="0"/>
              </a:rPr>
              <a:t>большими</a:t>
            </a:r>
            <a:r>
              <a:rPr lang="ru-RU" sz="2000" dirty="0">
                <a:solidFill>
                  <a:schemeClr val="tx2">
                    <a:lumMod val="50000"/>
                  </a:schemeClr>
                </a:solidFill>
                <a:latin typeface="Times New Roman" panose="02020603050405020304" pitchFamily="18" charset="0"/>
                <a:cs typeface="Times New Roman" panose="02020603050405020304" pitchFamily="18" charset="0"/>
              </a:rPr>
              <a:t> наборами данных в компьютерных кластерах.</a:t>
            </a:r>
          </a:p>
          <a:p>
            <a:pPr marL="342900" indent="-342900">
              <a:spcBef>
                <a:spcPts val="600"/>
              </a:spcBef>
              <a:spcAft>
                <a:spcPts val="0"/>
              </a:spcAft>
              <a:buFont typeface="Wingdings" panose="05000000000000000000" pitchFamily="2" charset="2"/>
              <a:buChar char="Ø"/>
            </a:pPr>
            <a:r>
              <a:rPr lang="ru-RU" altLang="ru-RU" sz="2000" b="1" dirty="0" err="1" smtClean="0">
                <a:latin typeface="Times New Roman" panose="02020603050405020304" pitchFamily="18" charset="0"/>
                <a:cs typeface="Times New Roman" panose="02020603050405020304" pitchFamily="18" charset="0"/>
              </a:rPr>
              <a:t>Hadoop</a:t>
            </a:r>
            <a:r>
              <a:rPr lang="ru-RU" altLang="ru-RU" sz="2000" dirty="0" smtClean="0">
                <a:latin typeface="Times New Roman" panose="02020603050405020304" pitchFamily="18" charset="0"/>
                <a:cs typeface="Times New Roman" panose="02020603050405020304" pitchFamily="18" charset="0"/>
              </a:rPr>
              <a:t> </a:t>
            </a:r>
            <a:r>
              <a:rPr lang="ru-RU" altLang="ru-RU" sz="2000" dirty="0">
                <a:latin typeface="Times New Roman" panose="02020603050405020304" pitchFamily="18" charset="0"/>
                <a:cs typeface="Times New Roman" panose="02020603050405020304" pitchFamily="18" charset="0"/>
              </a:rPr>
              <a:t>— проект фонда </a:t>
            </a:r>
            <a:r>
              <a:rPr lang="ru-RU" altLang="ru-RU" sz="2000" dirty="0" err="1">
                <a:latin typeface="Times New Roman" panose="02020603050405020304" pitchFamily="18" charset="0"/>
                <a:cs typeface="Times New Roman" panose="02020603050405020304" pitchFamily="18" charset="0"/>
              </a:rPr>
              <a:t>Apache</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Software</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Foundation</a:t>
            </a:r>
            <a:r>
              <a:rPr lang="ru-RU" altLang="ru-RU" sz="2000" dirty="0">
                <a:latin typeface="Times New Roman" panose="02020603050405020304" pitchFamily="18" charset="0"/>
                <a:cs typeface="Times New Roman" panose="02020603050405020304" pitchFamily="18" charset="0"/>
              </a:rPr>
              <a:t>, свободно распространяемый набор утилит, библиотек и программный каркас для разработки и выполнения распределённых программ, работающих на кластерах из сотен и тысяч узлов. </a:t>
            </a:r>
            <a:r>
              <a:rPr lang="ru-RU" altLang="ru-RU" sz="2000" dirty="0" smtClean="0">
                <a:latin typeface="Times New Roman" panose="02020603050405020304" pitchFamily="18" charset="0"/>
                <a:cs typeface="Times New Roman" panose="02020603050405020304" pitchFamily="18" charset="0"/>
              </a:rPr>
              <a:t>Используется </a:t>
            </a:r>
            <a:r>
              <a:rPr lang="ru-RU" altLang="ru-RU" sz="2000" dirty="0">
                <a:latin typeface="Times New Roman" panose="02020603050405020304" pitchFamily="18" charset="0"/>
                <a:cs typeface="Times New Roman" panose="02020603050405020304" pitchFamily="18" charset="0"/>
              </a:rPr>
              <a:t>для реализации поисковых и контекстных механизмов многих высоконагруженных веб-сайтов, в том числе, для </a:t>
            </a:r>
            <a:r>
              <a:rPr lang="ru-RU" altLang="ru-RU" sz="2000" dirty="0" err="1">
                <a:latin typeface="Times New Roman" panose="02020603050405020304" pitchFamily="18" charset="0"/>
                <a:cs typeface="Times New Roman" panose="02020603050405020304" pitchFamily="18" charset="0"/>
              </a:rPr>
              <a:t>Yahoo</a:t>
            </a:r>
            <a:r>
              <a:rPr lang="ru-RU" altLang="ru-RU" sz="2000" dirty="0">
                <a:latin typeface="Times New Roman" panose="02020603050405020304" pitchFamily="18" charset="0"/>
                <a:cs typeface="Times New Roman" panose="02020603050405020304" pitchFamily="18" charset="0"/>
              </a:rPr>
              <a:t>! и </a:t>
            </a:r>
            <a:r>
              <a:rPr lang="ru-RU" altLang="ru-RU" sz="2000" dirty="0" err="1">
                <a:latin typeface="Times New Roman" panose="02020603050405020304" pitchFamily="18" charset="0"/>
                <a:cs typeface="Times New Roman" panose="02020603050405020304" pitchFamily="18" charset="0"/>
              </a:rPr>
              <a:t>Facebook</a:t>
            </a:r>
            <a:r>
              <a:rPr lang="ru-RU" altLang="ru-RU" sz="2000" dirty="0">
                <a:latin typeface="Times New Roman" panose="02020603050405020304" pitchFamily="18" charset="0"/>
                <a:cs typeface="Times New Roman" panose="02020603050405020304" pitchFamily="18" charset="0"/>
              </a:rPr>
              <a:t>. </a:t>
            </a:r>
            <a:endParaRPr lang="ru-RU" altLang="ru-RU" sz="2000" dirty="0" smtClean="0">
              <a:latin typeface="Times New Roman" panose="02020603050405020304" pitchFamily="18" charset="0"/>
              <a:cs typeface="Times New Roman" panose="02020603050405020304" pitchFamily="18" charset="0"/>
            </a:endParaRPr>
          </a:p>
          <a:p>
            <a:pPr marL="342900" indent="-342900">
              <a:spcBef>
                <a:spcPts val="600"/>
              </a:spcBef>
              <a:spcAft>
                <a:spcPts val="0"/>
              </a:spcAft>
              <a:buFont typeface="Wingdings" panose="05000000000000000000" pitchFamily="2" charset="2"/>
              <a:buChar char="Ø"/>
            </a:pPr>
            <a:r>
              <a:rPr lang="ru-RU" sz="2000" b="1" dirty="0">
                <a:solidFill>
                  <a:srgbClr val="252525"/>
                </a:solidFill>
                <a:latin typeface="Times New Roman" panose="02020603050405020304" pitchFamily="18" charset="0"/>
                <a:cs typeface="Times New Roman" panose="02020603050405020304" pitchFamily="18" charset="0"/>
              </a:rPr>
              <a:t>R</a:t>
            </a:r>
            <a:r>
              <a:rPr lang="ru-RU" sz="2000" dirty="0">
                <a:solidFill>
                  <a:srgbClr val="252525"/>
                </a:solidFill>
                <a:latin typeface="Times New Roman" panose="02020603050405020304" pitchFamily="18" charset="0"/>
                <a:cs typeface="Times New Roman" panose="02020603050405020304" pitchFamily="18" charset="0"/>
              </a:rPr>
              <a:t> — </a:t>
            </a:r>
            <a:r>
              <a:rPr lang="ru-RU" sz="2000" dirty="0">
                <a:latin typeface="Times New Roman" panose="02020603050405020304" pitchFamily="18" charset="0"/>
                <a:cs typeface="Times New Roman" panose="02020603050405020304" pitchFamily="18" charset="0"/>
              </a:rPr>
              <a:t>язык программирования для статистической обработки данных и работы с графикой, а также свободная программная среда вычислений с открытым исходным кодом</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31</a:t>
            </a:fld>
            <a:endParaRPr lang="ru-RU" altLang="ru-RU"/>
          </a:p>
        </p:txBody>
      </p:sp>
    </p:spTree>
    <p:extLst>
      <p:ext uri="{BB962C8B-B14F-4D97-AF65-F5344CB8AC3E}">
        <p14:creationId xmlns:p14="http://schemas.microsoft.com/office/powerpoint/2010/main" val="15910657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468313" y="476250"/>
            <a:ext cx="8291512" cy="668338"/>
          </a:xfrm>
        </p:spPr>
        <p:txBody>
          <a:bodyPr/>
          <a:lstStyle/>
          <a:p>
            <a:pPr algn="ctr"/>
            <a:r>
              <a:rPr lang="en-US" altLang="ru-RU" sz="3600" dirty="0" smtClean="0"/>
              <a:t>Hadoop</a:t>
            </a:r>
            <a:endParaRPr lang="ru-RU" altLang="ru-RU" sz="3600" dirty="0"/>
          </a:p>
        </p:txBody>
      </p:sp>
      <p:sp>
        <p:nvSpPr>
          <p:cNvPr id="202755" name="Rectangle 3"/>
          <p:cNvSpPr>
            <a:spLocks noChangeArrowheads="1"/>
          </p:cNvSpPr>
          <p:nvPr/>
        </p:nvSpPr>
        <p:spPr bwMode="auto">
          <a:xfrm>
            <a:off x="0" y="2636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02756" name="Rectangle 4"/>
          <p:cNvSpPr>
            <a:spLocks noChangeArrowheads="1"/>
          </p:cNvSpPr>
          <p:nvPr/>
        </p:nvSpPr>
        <p:spPr bwMode="auto">
          <a:xfrm>
            <a:off x="0" y="2420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02757" name="Rectangle 5"/>
          <p:cNvSpPr>
            <a:spLocks noChangeArrowheads="1"/>
          </p:cNvSpPr>
          <p:nvPr/>
        </p:nvSpPr>
        <p:spPr bwMode="auto">
          <a:xfrm>
            <a:off x="0" y="2247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02759" name="Rectangle 7"/>
          <p:cNvSpPr>
            <a:spLocks noChangeArrowheads="1"/>
          </p:cNvSpPr>
          <p:nvPr/>
        </p:nvSpPr>
        <p:spPr bwMode="auto">
          <a:xfrm>
            <a:off x="0" y="2205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32</a:t>
            </a:fld>
            <a:endParaRPr lang="ru-RU" altLang="ru-RU"/>
          </a:p>
        </p:txBody>
      </p:sp>
      <p:sp>
        <p:nvSpPr>
          <p:cNvPr id="3" name="TextBox 2"/>
          <p:cNvSpPr txBox="1"/>
          <p:nvPr/>
        </p:nvSpPr>
        <p:spPr>
          <a:xfrm>
            <a:off x="504031" y="1196752"/>
            <a:ext cx="8172425" cy="5247590"/>
          </a:xfrm>
          <a:prstGeom prst="rect">
            <a:avLst/>
          </a:prstGeom>
          <a:noFill/>
        </p:spPr>
        <p:txBody>
          <a:bodyPr wrap="square" rtlCol="0">
            <a:spAutoFit/>
          </a:bodyPr>
          <a:lstStyle/>
          <a:p>
            <a:r>
              <a:rPr lang="ru-RU" sz="2000" dirty="0" smtClean="0">
                <a:latin typeface="Times New Roman" panose="02020603050405020304" pitchFamily="18" charset="0"/>
                <a:cs typeface="Times New Roman" panose="02020603050405020304" pitchFamily="18" charset="0"/>
              </a:rPr>
              <a:t>За хранение и организацию данных в </a:t>
            </a:r>
            <a:r>
              <a:rPr lang="en-US" sz="2000" dirty="0" smtClean="0">
                <a:latin typeface="Times New Roman" panose="02020603050405020304" pitchFamily="18" charset="0"/>
                <a:cs typeface="Times New Roman" panose="02020603050405020304" pitchFamily="18" charset="0"/>
              </a:rPr>
              <a:t>Hadoop</a:t>
            </a:r>
            <a:r>
              <a:rPr lang="ru-RU" sz="2000" dirty="0" smtClean="0">
                <a:latin typeface="Times New Roman" panose="02020603050405020304" pitchFamily="18" charset="0"/>
                <a:cs typeface="Times New Roman" panose="02020603050405020304" pitchFamily="18" charset="0"/>
              </a:rPr>
              <a:t> кластере отвечает распределенная файловая система</a:t>
            </a:r>
            <a:r>
              <a:rPr lang="en-US" sz="2000" dirty="0" smtClean="0">
                <a:latin typeface="Times New Roman" panose="02020603050405020304" pitchFamily="18" charset="0"/>
                <a:cs typeface="Times New Roman" panose="02020603050405020304" pitchFamily="18" charset="0"/>
              </a:rPr>
              <a:t> HDFS</a:t>
            </a:r>
            <a:r>
              <a:rPr lang="ru-RU" sz="2000" dirty="0" smtClean="0">
                <a:latin typeface="Times New Roman" panose="02020603050405020304" pitchFamily="18" charset="0"/>
                <a:cs typeface="Times New Roman" panose="02020603050405020304" pitchFamily="18" charset="0"/>
              </a:rPr>
              <a:t>, при проектировании которой применялись следующий принципы:</a:t>
            </a:r>
          </a:p>
          <a:p>
            <a:pPr marL="285750" indent="-285750">
              <a:spcBef>
                <a:spcPts val="600"/>
              </a:spcBef>
              <a:buFont typeface="Arial" panose="020B0604020202020204" pitchFamily="34" charset="0"/>
              <a:buChar char="•"/>
            </a:pPr>
            <a:r>
              <a:rPr lang="ru-RU" sz="2000" dirty="0" smtClean="0">
                <a:latin typeface="Times New Roman" panose="02020603050405020304" pitchFamily="18" charset="0"/>
                <a:cs typeface="Times New Roman" panose="02020603050405020304" pitchFamily="18" charset="0"/>
              </a:rPr>
              <a:t>Аппаратные сбои неизбежны. Поэтому </a:t>
            </a:r>
            <a:r>
              <a:rPr lang="en-US" sz="2000" dirty="0" smtClean="0">
                <a:latin typeface="Times New Roman" panose="02020603050405020304" pitchFamily="18" charset="0"/>
                <a:cs typeface="Times New Roman" panose="02020603050405020304" pitchFamily="18" charset="0"/>
              </a:rPr>
              <a:t>HDFS</a:t>
            </a:r>
            <a:r>
              <a:rPr lang="ru-RU" sz="2000" dirty="0" smtClean="0">
                <a:latin typeface="Times New Roman" panose="02020603050405020304" pitchFamily="18" charset="0"/>
                <a:cs typeface="Times New Roman" panose="02020603050405020304" pitchFamily="18" charset="0"/>
              </a:rPr>
              <a:t> реализует надежные алгоритмы репликации данных, а для метаданных файловой системы поддерживается журнал, позволяющий восстановить согласованное состояние данных.</a:t>
            </a:r>
          </a:p>
          <a:p>
            <a:pPr marL="285750" indent="-285750">
              <a:spcBef>
                <a:spcPts val="600"/>
              </a:spcBef>
              <a:buFont typeface="Arial" panose="020B0604020202020204" pitchFamily="34" charset="0"/>
              <a:buChar char="•"/>
            </a:pPr>
            <a:r>
              <a:rPr lang="ru-RU" sz="2000" dirty="0" smtClean="0">
                <a:latin typeface="Times New Roman" panose="02020603050405020304" pitchFamily="18" charset="0"/>
                <a:cs typeface="Times New Roman" panose="02020603050405020304" pitchFamily="18" charset="0"/>
              </a:rPr>
              <a:t>Поточная обработка и большие объемы данных. </a:t>
            </a:r>
            <a:r>
              <a:rPr lang="en-US" sz="2000" dirty="0" smtClean="0">
                <a:latin typeface="Times New Roman" panose="02020603050405020304" pitchFamily="18" charset="0"/>
                <a:cs typeface="Times New Roman" panose="02020603050405020304" pitchFamily="18" charset="0"/>
              </a:rPr>
              <a:t>HDFS</a:t>
            </a:r>
            <a:r>
              <a:rPr lang="ru-RU" sz="2000" dirty="0" smtClean="0">
                <a:latin typeface="Times New Roman" panose="02020603050405020304" pitchFamily="18" charset="0"/>
                <a:cs typeface="Times New Roman" panose="02020603050405020304" pitchFamily="18" charset="0"/>
              </a:rPr>
              <a:t> устроена таким образом, чтобы обеспечить максимальную производительность поточного доступа к данным. Структуры файловой системы оптимизированы для обработки больших файлов.</a:t>
            </a:r>
          </a:p>
          <a:p>
            <a:pPr marL="285750" indent="-285750">
              <a:spcBef>
                <a:spcPts val="600"/>
              </a:spcBef>
              <a:buFont typeface="Arial" panose="020B0604020202020204" pitchFamily="34" charset="0"/>
              <a:buChar char="•"/>
            </a:pPr>
            <a:r>
              <a:rPr lang="ru-RU" sz="2000" dirty="0" smtClean="0">
                <a:latin typeface="Times New Roman" panose="02020603050405020304" pitchFamily="18" charset="0"/>
                <a:cs typeface="Times New Roman" panose="02020603050405020304" pitchFamily="18" charset="0"/>
              </a:rPr>
              <a:t>Локальность данных. Намного эффективнее выполнять вычисления там, где лежат сами данные. </a:t>
            </a:r>
            <a:r>
              <a:rPr lang="en-US" sz="2000" dirty="0" smtClean="0">
                <a:latin typeface="Times New Roman" panose="02020603050405020304" pitchFamily="18" charset="0"/>
                <a:cs typeface="Times New Roman" panose="02020603050405020304" pitchFamily="18" charset="0"/>
              </a:rPr>
              <a:t>HDFS</a:t>
            </a:r>
            <a:r>
              <a:rPr lang="ru-RU" sz="2000" dirty="0" smtClean="0">
                <a:latin typeface="Times New Roman" panose="02020603050405020304" pitchFamily="18" charset="0"/>
                <a:cs typeface="Times New Roman" panose="02020603050405020304" pitchFamily="18" charset="0"/>
              </a:rPr>
              <a:t> предоставляет приложениям программный интерфейс, который позволяет выполнять вычисления ближе к необходимым данным, сокращая пересылки между узлами кластера.</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83406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468313" y="476250"/>
            <a:ext cx="8291512" cy="668338"/>
          </a:xfrm>
        </p:spPr>
        <p:txBody>
          <a:bodyPr/>
          <a:lstStyle/>
          <a:p>
            <a:pPr algn="ctr"/>
            <a:r>
              <a:rPr lang="ru-RU" altLang="ru-RU" sz="3200" b="1" dirty="0" smtClean="0"/>
              <a:t>Схема </a:t>
            </a:r>
            <a:r>
              <a:rPr lang="en-US" altLang="ru-RU" sz="3200" b="1" dirty="0"/>
              <a:t>MapReduce</a:t>
            </a:r>
            <a:endParaRPr lang="ru-RU" altLang="ru-RU" sz="3200" b="1" dirty="0"/>
          </a:p>
        </p:txBody>
      </p:sp>
      <p:sp>
        <p:nvSpPr>
          <p:cNvPr id="204803" name="Rectangle 3"/>
          <p:cNvSpPr>
            <a:spLocks noChangeArrowheads="1"/>
          </p:cNvSpPr>
          <p:nvPr/>
        </p:nvSpPr>
        <p:spPr bwMode="auto">
          <a:xfrm>
            <a:off x="0" y="2636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04804" name="Rectangle 4"/>
          <p:cNvSpPr>
            <a:spLocks noChangeArrowheads="1"/>
          </p:cNvSpPr>
          <p:nvPr/>
        </p:nvSpPr>
        <p:spPr bwMode="auto">
          <a:xfrm>
            <a:off x="0" y="2420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04805" name="Rectangle 5"/>
          <p:cNvSpPr>
            <a:spLocks noChangeArrowheads="1"/>
          </p:cNvSpPr>
          <p:nvPr/>
        </p:nvSpPr>
        <p:spPr bwMode="auto">
          <a:xfrm>
            <a:off x="0" y="2247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04806" name="Rectangle 6"/>
          <p:cNvSpPr>
            <a:spLocks noChangeArrowheads="1"/>
          </p:cNvSpPr>
          <p:nvPr/>
        </p:nvSpPr>
        <p:spPr bwMode="auto">
          <a:xfrm>
            <a:off x="0" y="2205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pic>
        <p:nvPicPr>
          <p:cNvPr id="20480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529" y="1124744"/>
            <a:ext cx="4391967" cy="29596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5536" y="1124744"/>
            <a:ext cx="4176464" cy="3139321"/>
          </a:xfrm>
          <a:prstGeom prst="rect">
            <a:avLst/>
          </a:prstGeom>
          <a:noFill/>
        </p:spPr>
        <p:txBody>
          <a:bodyPr wrap="square" rtlCol="0">
            <a:spAutoFit/>
          </a:bodyPr>
          <a:lstStyle/>
          <a:p>
            <a:r>
              <a:rPr lang="ru-RU" b="1" dirty="0" err="1" smtClean="0">
                <a:latin typeface="Times New Roman" panose="02020603050405020304" pitchFamily="18" charset="0"/>
                <a:cs typeface="Times New Roman" panose="02020603050405020304" pitchFamily="18" charset="0"/>
              </a:rPr>
              <a:t>Map</a:t>
            </a:r>
            <a:r>
              <a:rPr lang="ru-RU" dirty="0">
                <a:latin typeface="Times New Roman" panose="02020603050405020304" pitchFamily="18" charset="0"/>
                <a:cs typeface="Times New Roman" panose="02020603050405020304" pitchFamily="18" charset="0"/>
              </a:rPr>
              <a:t>: входные данные решаемой задачи представляют большой список значений, и на шаге </a:t>
            </a:r>
            <a:r>
              <a:rPr lang="ru-RU" dirty="0" err="1">
                <a:latin typeface="Times New Roman" panose="02020603050405020304" pitchFamily="18" charset="0"/>
                <a:cs typeface="Times New Roman" panose="02020603050405020304" pitchFamily="18" charset="0"/>
              </a:rPr>
              <a:t>Map</a:t>
            </a:r>
            <a:r>
              <a:rPr lang="ru-RU" dirty="0">
                <a:latin typeface="Times New Roman" panose="02020603050405020304" pitchFamily="18" charset="0"/>
                <a:cs typeface="Times New Roman" panose="02020603050405020304" pitchFamily="18" charset="0"/>
              </a:rPr>
              <a:t> происходит его предварительная обработка. Для этого главный узел кластера (</a:t>
            </a:r>
            <a:r>
              <a:rPr lang="ru-RU" dirty="0" err="1">
                <a:latin typeface="Times New Roman" panose="02020603050405020304" pitchFamily="18" charset="0"/>
                <a:cs typeface="Times New Roman" panose="02020603050405020304" pitchFamily="18" charset="0"/>
              </a:rPr>
              <a:t>master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node</a:t>
            </a:r>
            <a:r>
              <a:rPr lang="ru-RU" dirty="0">
                <a:latin typeface="Times New Roman" panose="02020603050405020304" pitchFamily="18" charset="0"/>
                <a:cs typeface="Times New Roman" panose="02020603050405020304" pitchFamily="18" charset="0"/>
              </a:rPr>
              <a:t>) получает этот список, делит его на части и передает рабочим узлам (</a:t>
            </a:r>
            <a:r>
              <a:rPr lang="ru-RU" dirty="0" err="1">
                <a:latin typeface="Times New Roman" panose="02020603050405020304" pitchFamily="18" charset="0"/>
                <a:cs typeface="Times New Roman" panose="02020603050405020304" pitchFamily="18" charset="0"/>
              </a:rPr>
              <a:t>worker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node</a:t>
            </a:r>
            <a:r>
              <a:rPr lang="ru-RU" dirty="0">
                <a:latin typeface="Times New Roman" panose="02020603050405020304" pitchFamily="18" charset="0"/>
                <a:cs typeface="Times New Roman" panose="02020603050405020304" pitchFamily="18" charset="0"/>
              </a:rPr>
              <a:t>). Каждый рабочий узел применяет функцию </a:t>
            </a:r>
            <a:r>
              <a:rPr lang="ru-RU" dirty="0" err="1">
                <a:latin typeface="Times New Roman" panose="02020603050405020304" pitchFamily="18" charset="0"/>
                <a:cs typeface="Times New Roman" panose="02020603050405020304" pitchFamily="18" charset="0"/>
              </a:rPr>
              <a:t>Map</a:t>
            </a:r>
            <a:r>
              <a:rPr lang="ru-RU" dirty="0">
                <a:latin typeface="Times New Roman" panose="02020603050405020304" pitchFamily="18" charset="0"/>
                <a:cs typeface="Times New Roman" panose="02020603050405020304" pitchFamily="18" charset="0"/>
              </a:rPr>
              <a:t> к локальным данным и записывает результат в формате «ключ-значение» во временное хранилище</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95536" y="4264065"/>
            <a:ext cx="8352928" cy="2385268"/>
          </a:xfrm>
          <a:prstGeom prst="rect">
            <a:avLst/>
          </a:prstGeom>
          <a:noFill/>
        </p:spPr>
        <p:txBody>
          <a:bodyPr wrap="square" rtlCol="0">
            <a:spAutoFit/>
          </a:bodyPr>
          <a:lstStyle/>
          <a:p>
            <a:r>
              <a:rPr lang="ru-RU" b="1" dirty="0" err="1">
                <a:latin typeface="Times New Roman" panose="02020603050405020304" pitchFamily="18" charset="0"/>
                <a:cs typeface="Times New Roman" panose="02020603050405020304" pitchFamily="18" charset="0"/>
              </a:rPr>
              <a:t>Shuffle</a:t>
            </a:r>
            <a:r>
              <a:rPr lang="ru-RU" dirty="0">
                <a:latin typeface="Times New Roman" panose="02020603050405020304" pitchFamily="18" charset="0"/>
                <a:cs typeface="Times New Roman" panose="02020603050405020304" pitchFamily="18" charset="0"/>
              </a:rPr>
              <a:t>: рабочие узлы перераспределяют данные на основе ключей (созданных функцией </a:t>
            </a:r>
            <a:r>
              <a:rPr lang="ru-RU" dirty="0" err="1">
                <a:latin typeface="Times New Roman" panose="02020603050405020304" pitchFamily="18" charset="0"/>
                <a:cs typeface="Times New Roman" panose="02020603050405020304" pitchFamily="18" charset="0"/>
              </a:rPr>
              <a:t>Map</a:t>
            </a:r>
            <a:r>
              <a:rPr lang="ru-RU" dirty="0">
                <a:latin typeface="Times New Roman" panose="02020603050405020304" pitchFamily="18" charset="0"/>
                <a:cs typeface="Times New Roman" panose="02020603050405020304" pitchFamily="18" charset="0"/>
              </a:rPr>
              <a:t>) так, что все данные принадлежащие одному ключу лежат на одном рабочем узле.</a:t>
            </a:r>
          </a:p>
          <a:p>
            <a:pPr>
              <a:spcBef>
                <a:spcPts val="600"/>
              </a:spcBef>
            </a:pPr>
            <a:r>
              <a:rPr lang="ru-RU" b="1" dirty="0" err="1">
                <a:latin typeface="Times New Roman" panose="02020603050405020304" pitchFamily="18" charset="0"/>
                <a:cs typeface="Times New Roman" panose="02020603050405020304" pitchFamily="18" charset="0"/>
              </a:rPr>
              <a:t>Reduce</a:t>
            </a:r>
            <a:r>
              <a:rPr lang="ru-RU" dirty="0">
                <a:latin typeface="Times New Roman" panose="02020603050405020304" pitchFamily="18" charset="0"/>
                <a:cs typeface="Times New Roman" panose="02020603050405020304" pitchFamily="18" charset="0"/>
              </a:rPr>
              <a:t>: рабочие узлы обрабатывают каждую группу результатов по порядку следования ключей. Главный узел получает промежуточные ответы от рабочих узлов и передаёт их на свободные узлы для выполнения следующего шага. Получившийся после прохождения всех необходимых шагов результат – это решение задачи, которая изначально формулировалась</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33</a:t>
            </a:fld>
            <a:endParaRPr lang="ru-RU" altLang="ru-RU"/>
          </a:p>
        </p:txBody>
      </p:sp>
    </p:spTree>
    <p:extLst>
      <p:ext uri="{BB962C8B-B14F-4D97-AF65-F5344CB8AC3E}">
        <p14:creationId xmlns:p14="http://schemas.microsoft.com/office/powerpoint/2010/main" val="12326976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xmlns="" id="{1026BFCE-A212-49F6-B3E3-11CE72F151E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44804" y="1252770"/>
            <a:ext cx="5751532" cy="5014155"/>
          </a:xfrm>
        </p:spPr>
      </p:pic>
      <p:sp>
        <p:nvSpPr>
          <p:cNvPr id="2" name="Заголовок 1">
            <a:extLst>
              <a:ext uri="{FF2B5EF4-FFF2-40B4-BE49-F238E27FC236}">
                <a16:creationId xmlns:a16="http://schemas.microsoft.com/office/drawing/2014/main" xmlns="" id="{28EB966F-6DBC-4490-A56D-5D89E327345B}"/>
              </a:ext>
            </a:extLst>
          </p:cNvPr>
          <p:cNvSpPr>
            <a:spLocks noGrp="1"/>
          </p:cNvSpPr>
          <p:nvPr>
            <p:ph type="title"/>
          </p:nvPr>
        </p:nvSpPr>
        <p:spPr>
          <a:xfrm>
            <a:off x="1009106" y="357715"/>
            <a:ext cx="7543800" cy="911045"/>
          </a:xfrm>
        </p:spPr>
        <p:txBody>
          <a:bodyPr/>
          <a:lstStyle/>
          <a:p>
            <a:pPr algn="ctr"/>
            <a:r>
              <a:rPr lang="en-US" sz="3200" b="1" dirty="0" smtClean="0"/>
              <a:t>MapReduce: </a:t>
            </a:r>
            <a:r>
              <a:rPr lang="ru-RU" sz="3200" b="1" dirty="0" smtClean="0"/>
              <a:t>пример</a:t>
            </a:r>
            <a:endParaRPr lang="ru-RU" sz="3200" b="1" dirty="0"/>
          </a:p>
        </p:txBody>
      </p:sp>
      <p:sp>
        <p:nvSpPr>
          <p:cNvPr id="3" name="Номер слайда 2"/>
          <p:cNvSpPr>
            <a:spLocks noGrp="1"/>
          </p:cNvSpPr>
          <p:nvPr>
            <p:ph type="sldNum" sz="quarter" idx="11"/>
          </p:nvPr>
        </p:nvSpPr>
        <p:spPr/>
        <p:txBody>
          <a:bodyPr/>
          <a:lstStyle/>
          <a:p>
            <a:pPr>
              <a:defRPr/>
            </a:pPr>
            <a:fld id="{30C1A9B2-D4D8-430A-9B97-CD7626AC306E}" type="slidenum">
              <a:rPr lang="ru-RU" altLang="ru-RU" smtClean="0"/>
              <a:pPr>
                <a:defRPr/>
              </a:pPr>
              <a:t>34</a:t>
            </a:fld>
            <a:endParaRPr lang="ru-RU" altLang="ru-RU"/>
          </a:p>
        </p:txBody>
      </p:sp>
    </p:spTree>
    <p:extLst>
      <p:ext uri="{BB962C8B-B14F-4D97-AF65-F5344CB8AC3E}">
        <p14:creationId xmlns:p14="http://schemas.microsoft.com/office/powerpoint/2010/main" val="39762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Объект 8">
            <a:extLst>
              <a:ext uri="{FF2B5EF4-FFF2-40B4-BE49-F238E27FC236}">
                <a16:creationId xmlns:a16="http://schemas.microsoft.com/office/drawing/2014/main" xmlns="" id="{6007A750-DBDD-41DA-9DC9-3BEDC271C5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2554" y="698079"/>
            <a:ext cx="7524206" cy="6043289"/>
          </a:xfrm>
        </p:spPr>
      </p:pic>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35</a:t>
            </a:fld>
            <a:endParaRPr lang="ru-RU" altLang="ru-RU"/>
          </a:p>
        </p:txBody>
      </p:sp>
    </p:spTree>
    <p:extLst>
      <p:ext uri="{BB962C8B-B14F-4D97-AF65-F5344CB8AC3E}">
        <p14:creationId xmlns:p14="http://schemas.microsoft.com/office/powerpoint/2010/main" val="16775587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384969"/>
            <a:ext cx="8229600" cy="739775"/>
          </a:xfrm>
        </p:spPr>
        <p:txBody>
          <a:bodyPr/>
          <a:lstStyle/>
          <a:p>
            <a:pPr algn="ctr" eaLnBrk="1" hangingPunct="1"/>
            <a:r>
              <a:rPr lang="ru-RU" altLang="ru-RU" sz="2800" b="1" dirty="0" smtClean="0"/>
              <a:t>5. Хранилища данных и </a:t>
            </a:r>
            <a:r>
              <a:rPr lang="en-US" altLang="ru-RU" sz="2800" b="1" dirty="0" smtClean="0"/>
              <a:t>OLAP</a:t>
            </a:r>
            <a:r>
              <a:rPr lang="ru-RU" altLang="ru-RU" sz="2800" b="1" dirty="0" smtClean="0"/>
              <a:t>-обработка</a:t>
            </a:r>
          </a:p>
        </p:txBody>
      </p:sp>
      <p:sp>
        <p:nvSpPr>
          <p:cNvPr id="7171" name="Rectangle 3"/>
          <p:cNvSpPr>
            <a:spLocks noGrp="1" noChangeArrowheads="1"/>
          </p:cNvSpPr>
          <p:nvPr>
            <p:ph type="body" idx="1"/>
          </p:nvPr>
        </p:nvSpPr>
        <p:spPr>
          <a:xfrm>
            <a:off x="323850" y="1125539"/>
            <a:ext cx="8640763" cy="1007318"/>
          </a:xfrm>
        </p:spPr>
        <p:txBody>
          <a:bodyPr/>
          <a:lstStyle/>
          <a:p>
            <a:pPr marL="0" indent="0" eaLnBrk="1" hangingPunct="1">
              <a:buFont typeface="Wingdings" pitchFamily="2" charset="2"/>
              <a:buNone/>
              <a:defRPr/>
            </a:pPr>
            <a:r>
              <a:rPr lang="ru-RU" altLang="ru-RU" sz="2000" b="1" dirty="0" smtClean="0">
                <a:solidFill>
                  <a:srgbClr val="0D0D11"/>
                </a:solidFill>
                <a:latin typeface="Times New Roman" panose="02020603050405020304" pitchFamily="18" charset="0"/>
                <a:cs typeface="Times New Roman" panose="02020603050405020304" pitchFamily="18" charset="0"/>
              </a:rPr>
              <a:t>Хранилище данных (ХД</a:t>
            </a:r>
            <a:r>
              <a:rPr lang="en-US" altLang="ru-RU" sz="2000" b="1" dirty="0" smtClean="0">
                <a:solidFill>
                  <a:srgbClr val="0D0D11"/>
                </a:solidFill>
                <a:latin typeface="Times New Roman" panose="02020603050405020304" pitchFamily="18" charset="0"/>
                <a:cs typeface="Times New Roman" panose="02020603050405020304" pitchFamily="18" charset="0"/>
              </a:rPr>
              <a:t>, data warehouse</a:t>
            </a:r>
            <a:r>
              <a:rPr lang="ru-RU" altLang="ru-RU" sz="2000" b="1" dirty="0" smtClean="0">
                <a:solidFill>
                  <a:srgbClr val="0D0D11"/>
                </a:solidFill>
                <a:latin typeface="Times New Roman" panose="02020603050405020304" pitchFamily="18" charset="0"/>
                <a:cs typeface="Times New Roman" panose="02020603050405020304" pitchFamily="18" charset="0"/>
              </a:rPr>
              <a:t>) </a:t>
            </a:r>
            <a:r>
              <a:rPr lang="ru-RU" altLang="ru-RU" sz="2000" dirty="0" smtClean="0">
                <a:solidFill>
                  <a:srgbClr val="0D0D11"/>
                </a:solidFill>
                <a:latin typeface="Times New Roman" panose="02020603050405020304" pitchFamily="18" charset="0"/>
                <a:cs typeface="Times New Roman" panose="02020603050405020304" pitchFamily="18" charset="0"/>
              </a:rPr>
              <a:t>– предметно-ориентированный, интегрированный, привязанный </a:t>
            </a:r>
            <a:r>
              <a:rPr lang="ru-RU" altLang="ru-RU" sz="2000" b="1" dirty="0" smtClean="0">
                <a:solidFill>
                  <a:srgbClr val="0D0D11"/>
                </a:solidFill>
                <a:latin typeface="Times New Roman" panose="02020603050405020304" pitchFamily="18" charset="0"/>
                <a:cs typeface="Times New Roman" panose="02020603050405020304" pitchFamily="18" charset="0"/>
              </a:rPr>
              <a:t>ко времени </a:t>
            </a:r>
            <a:r>
              <a:rPr lang="ru-RU" altLang="ru-RU" sz="2000" dirty="0" smtClean="0">
                <a:solidFill>
                  <a:srgbClr val="0D0D11"/>
                </a:solidFill>
                <a:latin typeface="Times New Roman" panose="02020603050405020304" pitchFamily="18" charset="0"/>
                <a:cs typeface="Times New Roman" panose="02020603050405020304" pitchFamily="18" charset="0"/>
              </a:rPr>
              <a:t>и неизменяемый набор данных, предназначенный для поддержки принятия решений.</a:t>
            </a:r>
          </a:p>
        </p:txBody>
      </p:sp>
      <p:sp>
        <p:nvSpPr>
          <p:cNvPr id="5" name="Text Box 8"/>
          <p:cNvSpPr txBox="1">
            <a:spLocks noChangeArrowheads="1"/>
          </p:cNvSpPr>
          <p:nvPr/>
        </p:nvSpPr>
        <p:spPr bwMode="auto">
          <a:xfrm>
            <a:off x="323528" y="2204864"/>
            <a:ext cx="8496944" cy="4362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hangingPunct="1">
              <a:spcBef>
                <a:spcPct val="25000"/>
              </a:spcBef>
              <a:buFont typeface="Wingdings" pitchFamily="2" charset="2"/>
              <a:buChar char="ü"/>
            </a:pPr>
            <a:r>
              <a:rPr lang="ru-RU" altLang="ru-RU" sz="2000" b="1" dirty="0" smtClean="0">
                <a:solidFill>
                  <a:srgbClr val="0D0D11"/>
                </a:solidFill>
              </a:rPr>
              <a:t> Предметная </a:t>
            </a:r>
            <a:r>
              <a:rPr lang="ru-RU" altLang="ru-RU" sz="2000" b="1" dirty="0">
                <a:solidFill>
                  <a:srgbClr val="0D0D11"/>
                </a:solidFill>
              </a:rPr>
              <a:t>ориентированность</a:t>
            </a:r>
            <a:r>
              <a:rPr lang="ru-RU" altLang="ru-RU" sz="2000" dirty="0">
                <a:solidFill>
                  <a:srgbClr val="0D0D11"/>
                </a:solidFill>
              </a:rPr>
              <a:t>: хранилище данных ориентировано на сущности предметной области, а не на процессы обработки данных.</a:t>
            </a:r>
          </a:p>
          <a:p>
            <a:pPr eaLnBrk="1" hangingPunct="1">
              <a:spcBef>
                <a:spcPct val="25000"/>
              </a:spcBef>
              <a:buFont typeface="Wingdings" pitchFamily="2" charset="2"/>
              <a:buChar char="ü"/>
            </a:pPr>
            <a:r>
              <a:rPr lang="ru-RU" altLang="ru-RU" sz="2000" b="1" dirty="0" smtClean="0">
                <a:solidFill>
                  <a:srgbClr val="0D0D11"/>
                </a:solidFill>
              </a:rPr>
              <a:t> Интегрированность</a:t>
            </a:r>
            <a:r>
              <a:rPr lang="ru-RU" altLang="ru-RU" sz="2000" dirty="0">
                <a:solidFill>
                  <a:srgbClr val="0D0D11"/>
                </a:solidFill>
              </a:rPr>
              <a:t>: данные в систему поступают из разных источников, которые часто имеют несогласованное представление одних и тех же данных. Поэтому необходимо обеспечить согласованность хранимых данных</a:t>
            </a:r>
            <a:r>
              <a:rPr lang="ru-RU" altLang="ru-RU" sz="2000" dirty="0" smtClean="0">
                <a:solidFill>
                  <a:srgbClr val="0D0D11"/>
                </a:solidFill>
              </a:rPr>
              <a:t>. </a:t>
            </a:r>
            <a:endParaRPr lang="ru-RU" altLang="ru-RU" sz="2000" dirty="0">
              <a:solidFill>
                <a:srgbClr val="0D0D11"/>
              </a:solidFill>
            </a:endParaRPr>
          </a:p>
          <a:p>
            <a:pPr eaLnBrk="1" hangingPunct="1">
              <a:spcBef>
                <a:spcPct val="25000"/>
              </a:spcBef>
              <a:buFont typeface="Wingdings" pitchFamily="2" charset="2"/>
              <a:buChar char="ü"/>
            </a:pPr>
            <a:r>
              <a:rPr lang="ru-RU" altLang="ru-RU" sz="2000" b="1" dirty="0" smtClean="0">
                <a:solidFill>
                  <a:srgbClr val="0D0D11"/>
                </a:solidFill>
              </a:rPr>
              <a:t> Привязка </a:t>
            </a:r>
            <a:r>
              <a:rPr lang="ru-RU" altLang="ru-RU" sz="2000" b="1" dirty="0">
                <a:solidFill>
                  <a:srgbClr val="0D0D11"/>
                </a:solidFill>
              </a:rPr>
              <a:t>ко времени</a:t>
            </a:r>
            <a:r>
              <a:rPr lang="ru-RU" altLang="ru-RU" sz="2000" dirty="0">
                <a:solidFill>
                  <a:srgbClr val="0D0D11"/>
                </a:solidFill>
              </a:rPr>
              <a:t>: данные в хранилище должны быть привязаны к некоторому моменту или промежутку времени, т.к. хранилище данных является собранием "моментальных снимков" ранее наблюдавшихся текущих состояний предметной области.</a:t>
            </a:r>
          </a:p>
          <a:p>
            <a:pPr eaLnBrk="1" hangingPunct="1">
              <a:spcBef>
                <a:spcPct val="25000"/>
              </a:spcBef>
              <a:buFont typeface="Wingdings" pitchFamily="2" charset="2"/>
              <a:buChar char="ü"/>
            </a:pPr>
            <a:r>
              <a:rPr lang="ru-RU" altLang="ru-RU" sz="2000" b="1" dirty="0" smtClean="0">
                <a:solidFill>
                  <a:srgbClr val="0D0D11"/>
                </a:solidFill>
              </a:rPr>
              <a:t> Неизменяемость</a:t>
            </a:r>
            <a:r>
              <a:rPr lang="ru-RU" altLang="ru-RU" sz="2000" dirty="0">
                <a:solidFill>
                  <a:srgbClr val="0D0D11"/>
                </a:solidFill>
              </a:rPr>
              <a:t>: данные в хранилище только накапливаются и не изменяются, т.к. отражают свершившиеся факты</a:t>
            </a:r>
            <a:r>
              <a:rPr lang="ru-RU" altLang="ru-RU" sz="2000" dirty="0" smtClean="0">
                <a:solidFill>
                  <a:srgbClr val="0D0D11"/>
                </a:solidFill>
              </a:rPr>
              <a:t>.</a:t>
            </a:r>
          </a:p>
          <a:p>
            <a:pPr eaLnBrk="1" hangingPunct="1">
              <a:spcBef>
                <a:spcPct val="25000"/>
              </a:spcBef>
            </a:pPr>
            <a:r>
              <a:rPr lang="ru-RU" altLang="ru-RU" sz="2000" dirty="0" smtClean="0">
                <a:solidFill>
                  <a:srgbClr val="0D0D11"/>
                </a:solidFill>
              </a:rPr>
              <a:t>"Отец-основатель" хранилищ данных – Билл </a:t>
            </a:r>
            <a:r>
              <a:rPr lang="ru-RU" altLang="ru-RU" sz="2000" dirty="0" err="1" smtClean="0">
                <a:solidFill>
                  <a:srgbClr val="0D0D11"/>
                </a:solidFill>
              </a:rPr>
              <a:t>Инмон</a:t>
            </a:r>
            <a:r>
              <a:rPr lang="ru-RU" altLang="ru-RU" sz="2000" dirty="0" smtClean="0">
                <a:solidFill>
                  <a:srgbClr val="0D0D11"/>
                </a:solidFill>
              </a:rPr>
              <a:t> (</a:t>
            </a:r>
            <a:r>
              <a:rPr lang="ru-RU" altLang="ru-RU" sz="2000" dirty="0" err="1" smtClean="0">
                <a:solidFill>
                  <a:srgbClr val="0D0D11"/>
                </a:solidFill>
              </a:rPr>
              <a:t>Bill</a:t>
            </a:r>
            <a:r>
              <a:rPr lang="ru-RU" altLang="ru-RU" sz="2000" dirty="0" smtClean="0">
                <a:solidFill>
                  <a:srgbClr val="0D0D11"/>
                </a:solidFill>
              </a:rPr>
              <a:t> </a:t>
            </a:r>
            <a:r>
              <a:rPr lang="ru-RU" altLang="ru-RU" sz="2000" dirty="0" err="1" smtClean="0">
                <a:solidFill>
                  <a:srgbClr val="0D0D11"/>
                </a:solidFill>
              </a:rPr>
              <a:t>Inmon</a:t>
            </a:r>
            <a:r>
              <a:rPr lang="ru-RU" altLang="ru-RU" sz="2000" dirty="0" smtClean="0">
                <a:solidFill>
                  <a:srgbClr val="0D0D11"/>
                </a:solidFill>
              </a:rPr>
              <a:t>).</a:t>
            </a:r>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36</a:t>
            </a:fld>
            <a:endParaRPr lang="ru-RU" altLang="ru-RU"/>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384969"/>
            <a:ext cx="8229600" cy="739775"/>
          </a:xfrm>
        </p:spPr>
        <p:txBody>
          <a:bodyPr/>
          <a:lstStyle/>
          <a:p>
            <a:pPr algn="ctr" eaLnBrk="1" hangingPunct="1"/>
            <a:r>
              <a:rPr lang="ru-RU" altLang="ru-RU" sz="2800" b="1" dirty="0"/>
              <a:t>5</a:t>
            </a:r>
            <a:r>
              <a:rPr lang="ru-RU" altLang="ru-RU" sz="2800" b="1" dirty="0" smtClean="0"/>
              <a:t>. Хранилища данных и </a:t>
            </a:r>
            <a:r>
              <a:rPr lang="en-US" altLang="ru-RU" sz="2800" b="1" dirty="0" smtClean="0"/>
              <a:t>OLAP</a:t>
            </a:r>
            <a:r>
              <a:rPr lang="ru-RU" altLang="ru-RU" sz="2800" b="1" dirty="0" smtClean="0"/>
              <a:t>-обработка</a:t>
            </a:r>
          </a:p>
        </p:txBody>
      </p:sp>
      <p:sp>
        <p:nvSpPr>
          <p:cNvPr id="7171" name="Rectangle 3"/>
          <p:cNvSpPr>
            <a:spLocks noGrp="1" noChangeArrowheads="1"/>
          </p:cNvSpPr>
          <p:nvPr>
            <p:ph type="body" idx="1"/>
          </p:nvPr>
        </p:nvSpPr>
        <p:spPr>
          <a:xfrm>
            <a:off x="323850" y="1125538"/>
            <a:ext cx="8640638" cy="5399087"/>
          </a:xfrm>
        </p:spPr>
        <p:txBody>
          <a:bodyPr/>
          <a:lstStyle/>
          <a:p>
            <a:pPr marL="0" indent="0">
              <a:spcBef>
                <a:spcPct val="50000"/>
              </a:spcBef>
              <a:buFont typeface="Wingdings" pitchFamily="2" charset="2"/>
              <a:buNone/>
              <a:defRPr/>
            </a:pPr>
            <a:r>
              <a:rPr lang="ru-RU" altLang="ru-RU" sz="1800" b="1" dirty="0" smtClean="0">
                <a:solidFill>
                  <a:srgbClr val="0D0D11"/>
                </a:solidFill>
                <a:latin typeface="Times New Roman" panose="02020603050405020304" pitchFamily="18" charset="0"/>
                <a:cs typeface="Times New Roman" panose="02020603050405020304" pitchFamily="18" charset="0"/>
              </a:rPr>
              <a:t>Преимущества:</a:t>
            </a:r>
          </a:p>
          <a:p>
            <a:pPr>
              <a:spcBef>
                <a:spcPts val="0"/>
              </a:spcBef>
              <a:defRPr/>
            </a:pPr>
            <a:r>
              <a:rPr lang="ru-RU" altLang="ru-RU" sz="1800" dirty="0" smtClean="0">
                <a:solidFill>
                  <a:srgbClr val="0D0D11"/>
                </a:solidFill>
                <a:latin typeface="Times New Roman" panose="02020603050405020304" pitchFamily="18" charset="0"/>
                <a:cs typeface="Times New Roman" panose="02020603050405020304" pitchFamily="18" charset="0"/>
              </a:rPr>
              <a:t>Потенциально высокая отдача от </a:t>
            </a:r>
          </a:p>
          <a:p>
            <a:pPr marL="0" indent="0">
              <a:spcBef>
                <a:spcPts val="0"/>
              </a:spcBef>
              <a:buNone/>
              <a:defRPr/>
            </a:pPr>
            <a:r>
              <a:rPr lang="ru-RU" altLang="ru-RU" sz="1800" dirty="0">
                <a:solidFill>
                  <a:srgbClr val="0D0D11"/>
                </a:solidFill>
                <a:latin typeface="Times New Roman" panose="02020603050405020304" pitchFamily="18" charset="0"/>
                <a:cs typeface="Times New Roman" panose="02020603050405020304" pitchFamily="18" charset="0"/>
              </a:rPr>
              <a:t> </a:t>
            </a:r>
            <a:r>
              <a:rPr lang="ru-RU" altLang="ru-RU" sz="1800" dirty="0" smtClean="0">
                <a:solidFill>
                  <a:srgbClr val="0D0D11"/>
                </a:solidFill>
                <a:latin typeface="Times New Roman" panose="02020603050405020304" pitchFamily="18" charset="0"/>
                <a:cs typeface="Times New Roman" panose="02020603050405020304" pitchFamily="18" charset="0"/>
              </a:rPr>
              <a:t>    инвестиций:</a:t>
            </a:r>
          </a:p>
          <a:p>
            <a:pPr>
              <a:spcBef>
                <a:spcPts val="0"/>
              </a:spcBef>
              <a:defRPr/>
            </a:pPr>
            <a:endParaRPr lang="ru-RU" altLang="ru-RU" sz="1800" dirty="0" smtClean="0">
              <a:solidFill>
                <a:srgbClr val="0D0D11"/>
              </a:solidFill>
              <a:latin typeface="Times New Roman" panose="02020603050405020304" pitchFamily="18" charset="0"/>
              <a:cs typeface="Times New Roman" panose="02020603050405020304" pitchFamily="18" charset="0"/>
            </a:endParaRPr>
          </a:p>
          <a:p>
            <a:pPr>
              <a:spcBef>
                <a:spcPts val="0"/>
              </a:spcBef>
              <a:defRPr/>
            </a:pPr>
            <a:endParaRPr lang="ru-RU" altLang="ru-RU" sz="1800" dirty="0">
              <a:solidFill>
                <a:srgbClr val="0D0D11"/>
              </a:solidFill>
              <a:latin typeface="Times New Roman" panose="02020603050405020304" pitchFamily="18" charset="0"/>
              <a:cs typeface="Times New Roman" panose="02020603050405020304" pitchFamily="18" charset="0"/>
            </a:endParaRPr>
          </a:p>
          <a:p>
            <a:pPr>
              <a:spcBef>
                <a:spcPts val="0"/>
              </a:spcBef>
              <a:defRPr/>
            </a:pPr>
            <a:endParaRPr lang="ru-RU" altLang="ru-RU" sz="1800" dirty="0" smtClean="0">
              <a:solidFill>
                <a:srgbClr val="0D0D11"/>
              </a:solidFill>
              <a:latin typeface="Times New Roman" panose="02020603050405020304" pitchFamily="18" charset="0"/>
              <a:cs typeface="Times New Roman" panose="02020603050405020304" pitchFamily="18" charset="0"/>
            </a:endParaRPr>
          </a:p>
          <a:p>
            <a:pPr>
              <a:spcBef>
                <a:spcPts val="0"/>
              </a:spcBef>
              <a:defRPr/>
            </a:pPr>
            <a:r>
              <a:rPr lang="ru-RU" altLang="ru-RU" sz="1800" dirty="0" smtClean="0">
                <a:solidFill>
                  <a:srgbClr val="0D0D11"/>
                </a:solidFill>
                <a:latin typeface="Times New Roman" panose="02020603050405020304" pitchFamily="18" charset="0"/>
                <a:cs typeface="Times New Roman" panose="02020603050405020304" pitchFamily="18" charset="0"/>
              </a:rPr>
              <a:t>Повышение конкурентоспособности.</a:t>
            </a:r>
          </a:p>
          <a:p>
            <a:pPr>
              <a:spcBef>
                <a:spcPts val="0"/>
              </a:spcBef>
              <a:defRPr/>
            </a:pPr>
            <a:r>
              <a:rPr lang="ru-RU" altLang="ru-RU" sz="1800" dirty="0" smtClean="0">
                <a:solidFill>
                  <a:srgbClr val="0D0D11"/>
                </a:solidFill>
                <a:latin typeface="Times New Roman" panose="02020603050405020304" pitchFamily="18" charset="0"/>
                <a:cs typeface="Times New Roman" panose="02020603050405020304" pitchFamily="18" charset="0"/>
              </a:rPr>
              <a:t>Повышение эффективности труда лиц, отвечающих за принятие решений.</a:t>
            </a:r>
          </a:p>
          <a:p>
            <a:pPr marL="0" indent="0">
              <a:spcBef>
                <a:spcPts val="600"/>
              </a:spcBef>
              <a:spcAft>
                <a:spcPts val="600"/>
              </a:spcAft>
              <a:buFont typeface="Wingdings" pitchFamily="2" charset="2"/>
              <a:buNone/>
              <a:defRPr/>
            </a:pPr>
            <a:r>
              <a:rPr lang="ru-RU" altLang="ru-RU" sz="1800" b="1" dirty="0" smtClean="0">
                <a:solidFill>
                  <a:srgbClr val="0D0D11"/>
                </a:solidFill>
                <a:latin typeface="Times New Roman" panose="02020603050405020304" pitchFamily="18" charset="0"/>
                <a:cs typeface="Times New Roman" panose="02020603050405020304" pitchFamily="18" charset="0"/>
              </a:rPr>
              <a:t>Проблемы:</a:t>
            </a:r>
          </a:p>
          <a:p>
            <a:pPr>
              <a:spcBef>
                <a:spcPts val="0"/>
              </a:spcBef>
              <a:buFont typeface="Wingdings" pitchFamily="2" charset="2"/>
              <a:buChar char="ü"/>
              <a:defRPr/>
            </a:pPr>
            <a:r>
              <a:rPr lang="ru-RU" altLang="ru-RU" sz="1800" dirty="0" smtClean="0">
                <a:solidFill>
                  <a:srgbClr val="0D0D11"/>
                </a:solidFill>
                <a:latin typeface="Times New Roman" panose="02020603050405020304" pitchFamily="18" charset="0"/>
                <a:cs typeface="Times New Roman" panose="02020603050405020304" pitchFamily="18" charset="0"/>
              </a:rPr>
              <a:t>Недооценка временных ресурсов, необходимых для загрузки данных.</a:t>
            </a:r>
          </a:p>
          <a:p>
            <a:pPr>
              <a:spcBef>
                <a:spcPts val="0"/>
              </a:spcBef>
              <a:buFont typeface="Wingdings" pitchFamily="2" charset="2"/>
              <a:buChar char="ü"/>
              <a:defRPr/>
            </a:pPr>
            <a:r>
              <a:rPr lang="ru-RU" altLang="ru-RU" sz="1800" dirty="0" smtClean="0">
                <a:solidFill>
                  <a:srgbClr val="0D0D11"/>
                </a:solidFill>
                <a:latin typeface="Times New Roman" panose="02020603050405020304" pitchFamily="18" charset="0"/>
                <a:cs typeface="Times New Roman" panose="02020603050405020304" pitchFamily="18" charset="0"/>
              </a:rPr>
              <a:t>Скрытые проблемы источников</a:t>
            </a:r>
            <a:r>
              <a:rPr lang="ru-RU" altLang="ru-RU" sz="2000" dirty="0" smtClean="0">
                <a:solidFill>
                  <a:srgbClr val="0D0D11"/>
                </a:solidFill>
                <a:latin typeface="Times New Roman" panose="02020603050405020304" pitchFamily="18" charset="0"/>
                <a:cs typeface="Times New Roman" panose="02020603050405020304" pitchFamily="18" charset="0"/>
              </a:rPr>
              <a:t> </a:t>
            </a:r>
            <a:r>
              <a:rPr lang="ru-RU" altLang="ru-RU" sz="1800" dirty="0" smtClean="0">
                <a:solidFill>
                  <a:srgbClr val="0D0D11"/>
                </a:solidFill>
                <a:latin typeface="Times New Roman" panose="02020603050405020304" pitchFamily="18" charset="0"/>
                <a:cs typeface="Times New Roman" panose="02020603050405020304" pitchFamily="18" charset="0"/>
              </a:rPr>
              <a:t>данных </a:t>
            </a:r>
            <a:r>
              <a:rPr lang="ru-RU" altLang="ru-RU" sz="1600" dirty="0" smtClean="0">
                <a:solidFill>
                  <a:srgbClr val="0D0D11"/>
                </a:solidFill>
                <a:latin typeface="Times New Roman" panose="02020603050405020304" pitchFamily="18" charset="0"/>
                <a:cs typeface="Times New Roman" panose="02020603050405020304" pitchFamily="18" charset="0"/>
              </a:rPr>
              <a:t>(неточность, неполнота данных и др.).</a:t>
            </a:r>
          </a:p>
          <a:p>
            <a:pPr>
              <a:spcBef>
                <a:spcPts val="0"/>
              </a:spcBef>
              <a:buFont typeface="Wingdings" pitchFamily="2" charset="2"/>
              <a:buChar char="ü"/>
              <a:defRPr/>
            </a:pPr>
            <a:r>
              <a:rPr lang="ru-RU" altLang="ru-RU" sz="1800" dirty="0" smtClean="0">
                <a:solidFill>
                  <a:srgbClr val="0D0D11"/>
                </a:solidFill>
                <a:latin typeface="Times New Roman" panose="02020603050405020304" pitchFamily="18" charset="0"/>
                <a:cs typeface="Times New Roman" panose="02020603050405020304" pitchFamily="18" charset="0"/>
              </a:rPr>
              <a:t>Отсутствие требуемых данных в имеющихся архивах.</a:t>
            </a:r>
          </a:p>
          <a:p>
            <a:pPr>
              <a:spcBef>
                <a:spcPts val="0"/>
              </a:spcBef>
              <a:buFont typeface="Wingdings" pitchFamily="2" charset="2"/>
              <a:buChar char="ü"/>
              <a:defRPr/>
            </a:pPr>
            <a:r>
              <a:rPr lang="ru-RU" altLang="ru-RU" sz="1800" dirty="0" smtClean="0">
                <a:solidFill>
                  <a:srgbClr val="0D0D11"/>
                </a:solidFill>
                <a:latin typeface="Times New Roman" panose="02020603050405020304" pitchFamily="18" charset="0"/>
                <a:cs typeface="Times New Roman" panose="02020603050405020304" pitchFamily="18" charset="0"/>
              </a:rPr>
              <a:t>Повышение требований конечных пользователей.</a:t>
            </a:r>
          </a:p>
          <a:p>
            <a:pPr>
              <a:spcBef>
                <a:spcPts val="0"/>
              </a:spcBef>
              <a:buFont typeface="Wingdings" pitchFamily="2" charset="2"/>
              <a:buChar char="ü"/>
              <a:defRPr/>
            </a:pPr>
            <a:r>
              <a:rPr lang="ru-RU" altLang="ru-RU" sz="1800" dirty="0" smtClean="0">
                <a:solidFill>
                  <a:srgbClr val="0D0D11"/>
                </a:solidFill>
                <a:latin typeface="Times New Roman" panose="02020603050405020304" pitchFamily="18" charset="0"/>
                <a:cs typeface="Times New Roman" panose="02020603050405020304" pitchFamily="18" charset="0"/>
              </a:rPr>
              <a:t>Унификация (гомогенизация) данных.</a:t>
            </a:r>
          </a:p>
          <a:p>
            <a:pPr>
              <a:spcBef>
                <a:spcPts val="0"/>
              </a:spcBef>
              <a:buFont typeface="Wingdings" pitchFamily="2" charset="2"/>
              <a:buChar char="ü"/>
              <a:defRPr/>
            </a:pPr>
            <a:r>
              <a:rPr lang="ru-RU" altLang="ru-RU" sz="1800" dirty="0" smtClean="0">
                <a:solidFill>
                  <a:srgbClr val="0D0D11"/>
                </a:solidFill>
                <a:latin typeface="Times New Roman" panose="02020603050405020304" pitchFamily="18" charset="0"/>
                <a:cs typeface="Times New Roman" panose="02020603050405020304" pitchFamily="18" charset="0"/>
              </a:rPr>
              <a:t>Высокие требования к аппаратным ресурсам.</a:t>
            </a:r>
          </a:p>
          <a:p>
            <a:pPr>
              <a:spcBef>
                <a:spcPts val="0"/>
              </a:spcBef>
              <a:buFont typeface="Wingdings" pitchFamily="2" charset="2"/>
              <a:buChar char="ü"/>
              <a:defRPr/>
            </a:pPr>
            <a:r>
              <a:rPr lang="ru-RU" altLang="ru-RU" sz="1800" dirty="0" smtClean="0">
                <a:solidFill>
                  <a:srgbClr val="0D0D11"/>
                </a:solidFill>
                <a:latin typeface="Times New Roman" panose="02020603050405020304" pitchFamily="18" charset="0"/>
                <a:cs typeface="Times New Roman" panose="02020603050405020304" pitchFamily="18" charset="0"/>
              </a:rPr>
              <a:t>Владение данными (изменение прав доступа).</a:t>
            </a:r>
          </a:p>
          <a:p>
            <a:pPr>
              <a:spcBef>
                <a:spcPts val="0"/>
              </a:spcBef>
              <a:buFont typeface="Wingdings" pitchFamily="2" charset="2"/>
              <a:buChar char="ü"/>
              <a:defRPr/>
            </a:pPr>
            <a:r>
              <a:rPr lang="ru-RU" altLang="ru-RU" sz="1800" dirty="0" smtClean="0">
                <a:solidFill>
                  <a:srgbClr val="0D0D11"/>
                </a:solidFill>
                <a:latin typeface="Times New Roman" panose="02020603050405020304" pitchFamily="18" charset="0"/>
                <a:cs typeface="Times New Roman" panose="02020603050405020304" pitchFamily="18" charset="0"/>
              </a:rPr>
              <a:t>Сложное сопровождение.</a:t>
            </a:r>
          </a:p>
          <a:p>
            <a:pPr>
              <a:spcBef>
                <a:spcPts val="0"/>
              </a:spcBef>
              <a:buFont typeface="Wingdings" pitchFamily="2" charset="2"/>
              <a:buChar char="ü"/>
              <a:defRPr/>
            </a:pPr>
            <a:r>
              <a:rPr lang="ru-RU" altLang="ru-RU" sz="1800" dirty="0" smtClean="0">
                <a:solidFill>
                  <a:srgbClr val="0D0D11"/>
                </a:solidFill>
                <a:latin typeface="Times New Roman" panose="02020603050405020304" pitchFamily="18" charset="0"/>
                <a:cs typeface="Times New Roman" panose="02020603050405020304" pitchFamily="18" charset="0"/>
              </a:rPr>
              <a:t>Долговременный характер проектов.</a:t>
            </a:r>
          </a:p>
          <a:p>
            <a:pPr>
              <a:spcBef>
                <a:spcPts val="0"/>
              </a:spcBef>
              <a:buFont typeface="Wingdings" pitchFamily="2" charset="2"/>
              <a:buChar char="ü"/>
              <a:defRPr/>
            </a:pPr>
            <a:r>
              <a:rPr lang="ru-RU" altLang="ru-RU" sz="1800" dirty="0" smtClean="0">
                <a:solidFill>
                  <a:srgbClr val="0D0D11"/>
                </a:solidFill>
                <a:latin typeface="Times New Roman" panose="02020603050405020304" pitchFamily="18" charset="0"/>
                <a:cs typeface="Times New Roman" panose="02020603050405020304" pitchFamily="18" charset="0"/>
              </a:rPr>
              <a:t>Сложности интеграции инструментов.</a:t>
            </a:r>
          </a:p>
        </p:txBody>
      </p:sp>
      <p:graphicFrame>
        <p:nvGraphicFramePr>
          <p:cNvPr id="4" name="Group 56"/>
          <p:cNvGraphicFramePr>
            <a:graphicFrameLocks noGrp="1"/>
          </p:cNvGraphicFramePr>
          <p:nvPr>
            <p:extLst>
              <p:ext uri="{D42A27DB-BD31-4B8C-83A1-F6EECF244321}">
                <p14:modId xmlns:p14="http://schemas.microsoft.com/office/powerpoint/2010/main" val="3450610631"/>
              </p:ext>
            </p:extLst>
          </p:nvPr>
        </p:nvGraphicFramePr>
        <p:xfrm>
          <a:off x="5041205" y="1124744"/>
          <a:ext cx="3851275" cy="1773238"/>
        </p:xfrm>
        <a:graphic>
          <a:graphicData uri="http://schemas.openxmlformats.org/drawingml/2006/table">
            <a:tbl>
              <a:tblPr/>
              <a:tblGrid>
                <a:gridCol w="1898650"/>
                <a:gridCol w="1952625"/>
              </a:tblGrid>
              <a:tr h="442913">
                <a:tc>
                  <a:txBody>
                    <a:bodyPr/>
                    <a:lstStyle>
                      <a:lvl1pPr eaLnBrk="0" hangingPunct="0">
                        <a:spcBef>
                          <a:spcPct val="20000"/>
                        </a:spcBef>
                        <a:buSzPct val="90000"/>
                        <a:defRPr sz="2800">
                          <a:solidFill>
                            <a:schemeClr val="tx1"/>
                          </a:solidFill>
                          <a:latin typeface="Tahoma" pitchFamily="34" charset="0"/>
                        </a:defRPr>
                      </a:lvl1pPr>
                      <a:lvl2pPr eaLnBrk="0" hangingPunct="0">
                        <a:spcBef>
                          <a:spcPct val="20000"/>
                        </a:spcBef>
                        <a:buSzPct val="80000"/>
                        <a:defRPr sz="2400">
                          <a:solidFill>
                            <a:schemeClr val="tx1"/>
                          </a:solidFill>
                          <a:latin typeface="Tahoma" pitchFamily="34" charset="0"/>
                        </a:defRPr>
                      </a:lvl2pPr>
                      <a:lvl3pPr eaLnBrk="0" hangingPunct="0">
                        <a:spcBef>
                          <a:spcPct val="20000"/>
                        </a:spcBef>
                        <a:buSzPct val="70000"/>
                        <a:defRPr sz="2000">
                          <a:solidFill>
                            <a:schemeClr val="tx1"/>
                          </a:solidFill>
                          <a:latin typeface="Tahoma" pitchFamily="34" charset="0"/>
                        </a:defRPr>
                      </a:lvl3pPr>
                      <a:lvl4pPr eaLnBrk="0" hangingPunct="0">
                        <a:spcBef>
                          <a:spcPct val="20000"/>
                        </a:spcBef>
                        <a:buSzPct val="70000"/>
                        <a:defRPr>
                          <a:solidFill>
                            <a:schemeClr val="tx1"/>
                          </a:solidFill>
                          <a:latin typeface="Tahoma" pitchFamily="34" charset="0"/>
                        </a:defRPr>
                      </a:lvl4pPr>
                      <a:lvl5pPr eaLnBrk="0" hangingPunct="0">
                        <a:spcBef>
                          <a:spcPct val="20000"/>
                        </a:spcBef>
                        <a:buSzPct val="70000"/>
                        <a:defRPr>
                          <a:solidFill>
                            <a:schemeClr val="tx1"/>
                          </a:solidFill>
                          <a:latin typeface="Tahoma" pitchFamily="34" charset="0"/>
                        </a:defRPr>
                      </a:lvl5pPr>
                      <a:lvl6pPr eaLnBrk="0" fontAlgn="base" hangingPunct="0">
                        <a:spcBef>
                          <a:spcPct val="20000"/>
                        </a:spcBef>
                        <a:spcAft>
                          <a:spcPct val="0"/>
                        </a:spcAft>
                        <a:buSzPct val="70000"/>
                        <a:defRPr>
                          <a:solidFill>
                            <a:schemeClr val="tx1"/>
                          </a:solidFill>
                          <a:latin typeface="Tahoma" pitchFamily="34" charset="0"/>
                        </a:defRPr>
                      </a:lvl6pPr>
                      <a:lvl7pPr eaLnBrk="0" fontAlgn="base" hangingPunct="0">
                        <a:spcBef>
                          <a:spcPct val="20000"/>
                        </a:spcBef>
                        <a:spcAft>
                          <a:spcPct val="0"/>
                        </a:spcAft>
                        <a:buSzPct val="70000"/>
                        <a:defRPr>
                          <a:solidFill>
                            <a:schemeClr val="tx1"/>
                          </a:solidFill>
                          <a:latin typeface="Tahoma" pitchFamily="34" charset="0"/>
                        </a:defRPr>
                      </a:lvl7pPr>
                      <a:lvl8pPr eaLnBrk="0" fontAlgn="base" hangingPunct="0">
                        <a:spcBef>
                          <a:spcPct val="20000"/>
                        </a:spcBef>
                        <a:spcAft>
                          <a:spcPct val="0"/>
                        </a:spcAft>
                        <a:buSzPct val="70000"/>
                        <a:defRPr>
                          <a:solidFill>
                            <a:schemeClr val="tx1"/>
                          </a:solidFill>
                          <a:latin typeface="Tahoma" pitchFamily="34" charset="0"/>
                        </a:defRPr>
                      </a:lvl8pPr>
                      <a:lvl9pPr eaLnBrk="0" fontAlgn="base" hangingPunct="0">
                        <a:spcBef>
                          <a:spcPct val="20000"/>
                        </a:spcBef>
                        <a:spcAft>
                          <a:spcPct val="0"/>
                        </a:spcAft>
                        <a:buSzPct val="7000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ru-RU" sz="2000" b="0" i="0" u="none" strike="noStrike" cap="none" normalizeH="0" baseline="0" smtClean="0">
                          <a:ln>
                            <a:noFill/>
                          </a:ln>
                          <a:solidFill>
                            <a:srgbClr val="0D0D11"/>
                          </a:solidFill>
                          <a:effectLst/>
                          <a:latin typeface="Times New Roman" pitchFamily="18" charset="0"/>
                          <a:cs typeface="Times New Roman" pitchFamily="18" charset="0"/>
                        </a:rPr>
                        <a:t>Доля ком</a:t>
                      </a:r>
                      <a:r>
                        <a:rPr kumimoji="1" lang="ru-RU" altLang="ru-RU" sz="2000" b="0" i="0" u="none" strike="noStrike" cap="none" normalizeH="0" baseline="0" smtClean="0">
                          <a:ln>
                            <a:noFill/>
                          </a:ln>
                          <a:solidFill>
                            <a:srgbClr val="0D0D11"/>
                          </a:solidFill>
                          <a:effectLst/>
                          <a:latin typeface="Times New Roman" pitchFamily="18" charset="0"/>
                          <a:cs typeface="Times New Roman" pitchFamily="18" charset="0"/>
                        </a:rPr>
                        <a:t>п</a:t>
                      </a:r>
                      <a:r>
                        <a:rPr kumimoji="1" lang="en-US" altLang="ru-RU" sz="2000" b="0" i="0" u="none" strike="noStrike" cap="none" normalizeH="0" baseline="0" smtClean="0">
                          <a:ln>
                            <a:noFill/>
                          </a:ln>
                          <a:solidFill>
                            <a:srgbClr val="0D0D11"/>
                          </a:solidFill>
                          <a:effectLst/>
                          <a:latin typeface="Times New Roman" pitchFamily="18" charset="0"/>
                          <a:cs typeface="Times New Roman" pitchFamily="18" charset="0"/>
                        </a:rPr>
                        <a:t>аний</a:t>
                      </a:r>
                      <a:endParaRPr kumimoji="1" lang="en-US" altLang="ru-RU" sz="3200" b="0" i="0" u="none" strike="noStrike" cap="none" normalizeH="0" baseline="0" smtClean="0">
                        <a:ln>
                          <a:noFill/>
                        </a:ln>
                        <a:solidFill>
                          <a:srgbClr val="0D0D11"/>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SzPct val="90000"/>
                        <a:defRPr sz="2800">
                          <a:solidFill>
                            <a:schemeClr val="tx1"/>
                          </a:solidFill>
                          <a:latin typeface="Tahoma" pitchFamily="34" charset="0"/>
                        </a:defRPr>
                      </a:lvl1pPr>
                      <a:lvl2pPr eaLnBrk="0" hangingPunct="0">
                        <a:spcBef>
                          <a:spcPct val="20000"/>
                        </a:spcBef>
                        <a:buSzPct val="80000"/>
                        <a:defRPr sz="2400">
                          <a:solidFill>
                            <a:schemeClr val="tx1"/>
                          </a:solidFill>
                          <a:latin typeface="Tahoma" pitchFamily="34" charset="0"/>
                        </a:defRPr>
                      </a:lvl2pPr>
                      <a:lvl3pPr eaLnBrk="0" hangingPunct="0">
                        <a:spcBef>
                          <a:spcPct val="20000"/>
                        </a:spcBef>
                        <a:buSzPct val="70000"/>
                        <a:defRPr sz="2000">
                          <a:solidFill>
                            <a:schemeClr val="tx1"/>
                          </a:solidFill>
                          <a:latin typeface="Tahoma" pitchFamily="34" charset="0"/>
                        </a:defRPr>
                      </a:lvl3pPr>
                      <a:lvl4pPr eaLnBrk="0" hangingPunct="0">
                        <a:spcBef>
                          <a:spcPct val="20000"/>
                        </a:spcBef>
                        <a:buSzPct val="70000"/>
                        <a:defRPr>
                          <a:solidFill>
                            <a:schemeClr val="tx1"/>
                          </a:solidFill>
                          <a:latin typeface="Tahoma" pitchFamily="34" charset="0"/>
                        </a:defRPr>
                      </a:lvl4pPr>
                      <a:lvl5pPr eaLnBrk="0" hangingPunct="0">
                        <a:spcBef>
                          <a:spcPct val="20000"/>
                        </a:spcBef>
                        <a:buSzPct val="70000"/>
                        <a:defRPr>
                          <a:solidFill>
                            <a:schemeClr val="tx1"/>
                          </a:solidFill>
                          <a:latin typeface="Tahoma" pitchFamily="34" charset="0"/>
                        </a:defRPr>
                      </a:lvl5pPr>
                      <a:lvl6pPr eaLnBrk="0" fontAlgn="base" hangingPunct="0">
                        <a:spcBef>
                          <a:spcPct val="20000"/>
                        </a:spcBef>
                        <a:spcAft>
                          <a:spcPct val="0"/>
                        </a:spcAft>
                        <a:buSzPct val="70000"/>
                        <a:defRPr>
                          <a:solidFill>
                            <a:schemeClr val="tx1"/>
                          </a:solidFill>
                          <a:latin typeface="Tahoma" pitchFamily="34" charset="0"/>
                        </a:defRPr>
                      </a:lvl6pPr>
                      <a:lvl7pPr eaLnBrk="0" fontAlgn="base" hangingPunct="0">
                        <a:spcBef>
                          <a:spcPct val="20000"/>
                        </a:spcBef>
                        <a:spcAft>
                          <a:spcPct val="0"/>
                        </a:spcAft>
                        <a:buSzPct val="70000"/>
                        <a:defRPr>
                          <a:solidFill>
                            <a:schemeClr val="tx1"/>
                          </a:solidFill>
                          <a:latin typeface="Tahoma" pitchFamily="34" charset="0"/>
                        </a:defRPr>
                      </a:lvl7pPr>
                      <a:lvl8pPr eaLnBrk="0" fontAlgn="base" hangingPunct="0">
                        <a:spcBef>
                          <a:spcPct val="20000"/>
                        </a:spcBef>
                        <a:spcAft>
                          <a:spcPct val="0"/>
                        </a:spcAft>
                        <a:buSzPct val="70000"/>
                        <a:defRPr>
                          <a:solidFill>
                            <a:schemeClr val="tx1"/>
                          </a:solidFill>
                          <a:latin typeface="Tahoma" pitchFamily="34" charset="0"/>
                        </a:defRPr>
                      </a:lvl8pPr>
                      <a:lvl9pPr eaLnBrk="0" fontAlgn="base" hangingPunct="0">
                        <a:spcBef>
                          <a:spcPct val="20000"/>
                        </a:spcBef>
                        <a:spcAft>
                          <a:spcPct val="0"/>
                        </a:spcAft>
                        <a:buSzPct val="7000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ru-RU" altLang="ru-RU" sz="2000" b="0" i="0" u="none" strike="noStrike" cap="none" normalizeH="0" baseline="0" smtClean="0">
                          <a:ln>
                            <a:noFill/>
                          </a:ln>
                          <a:solidFill>
                            <a:srgbClr val="0D0D11"/>
                          </a:solidFill>
                          <a:effectLst/>
                          <a:latin typeface="Times New Roman" pitchFamily="18" charset="0"/>
                          <a:cs typeface="Times New Roman" pitchFamily="18" charset="0"/>
                        </a:rPr>
                        <a:t>Прибыль</a:t>
                      </a:r>
                      <a:endParaRPr kumimoji="1" lang="ru-RU" altLang="ru-RU" sz="3200" b="0" i="0" u="none" strike="noStrike" cap="none" normalizeH="0" baseline="0" smtClean="0">
                        <a:ln>
                          <a:noFill/>
                        </a:ln>
                        <a:solidFill>
                          <a:srgbClr val="0D0D11"/>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44499">
                <a:tc>
                  <a:txBody>
                    <a:bodyPr/>
                    <a:lstStyle>
                      <a:lvl1pPr eaLnBrk="0" hangingPunct="0">
                        <a:spcBef>
                          <a:spcPct val="20000"/>
                        </a:spcBef>
                        <a:buSzPct val="90000"/>
                        <a:defRPr sz="2800">
                          <a:solidFill>
                            <a:schemeClr val="tx1"/>
                          </a:solidFill>
                          <a:latin typeface="Tahoma" pitchFamily="34" charset="0"/>
                        </a:defRPr>
                      </a:lvl1pPr>
                      <a:lvl2pPr eaLnBrk="0" hangingPunct="0">
                        <a:spcBef>
                          <a:spcPct val="20000"/>
                        </a:spcBef>
                        <a:buSzPct val="80000"/>
                        <a:defRPr sz="2400">
                          <a:solidFill>
                            <a:schemeClr val="tx1"/>
                          </a:solidFill>
                          <a:latin typeface="Tahoma" pitchFamily="34" charset="0"/>
                        </a:defRPr>
                      </a:lvl2pPr>
                      <a:lvl3pPr eaLnBrk="0" hangingPunct="0">
                        <a:spcBef>
                          <a:spcPct val="20000"/>
                        </a:spcBef>
                        <a:buSzPct val="70000"/>
                        <a:defRPr sz="2000">
                          <a:solidFill>
                            <a:schemeClr val="tx1"/>
                          </a:solidFill>
                          <a:latin typeface="Tahoma" pitchFamily="34" charset="0"/>
                        </a:defRPr>
                      </a:lvl3pPr>
                      <a:lvl4pPr eaLnBrk="0" hangingPunct="0">
                        <a:spcBef>
                          <a:spcPct val="20000"/>
                        </a:spcBef>
                        <a:buSzPct val="70000"/>
                        <a:defRPr>
                          <a:solidFill>
                            <a:schemeClr val="tx1"/>
                          </a:solidFill>
                          <a:latin typeface="Tahoma" pitchFamily="34" charset="0"/>
                        </a:defRPr>
                      </a:lvl4pPr>
                      <a:lvl5pPr eaLnBrk="0" hangingPunct="0">
                        <a:spcBef>
                          <a:spcPct val="20000"/>
                        </a:spcBef>
                        <a:buSzPct val="70000"/>
                        <a:defRPr>
                          <a:solidFill>
                            <a:schemeClr val="tx1"/>
                          </a:solidFill>
                          <a:latin typeface="Tahoma" pitchFamily="34" charset="0"/>
                        </a:defRPr>
                      </a:lvl5pPr>
                      <a:lvl6pPr eaLnBrk="0" fontAlgn="base" hangingPunct="0">
                        <a:spcBef>
                          <a:spcPct val="20000"/>
                        </a:spcBef>
                        <a:spcAft>
                          <a:spcPct val="0"/>
                        </a:spcAft>
                        <a:buSzPct val="70000"/>
                        <a:defRPr>
                          <a:solidFill>
                            <a:schemeClr val="tx1"/>
                          </a:solidFill>
                          <a:latin typeface="Tahoma" pitchFamily="34" charset="0"/>
                        </a:defRPr>
                      </a:lvl6pPr>
                      <a:lvl7pPr eaLnBrk="0" fontAlgn="base" hangingPunct="0">
                        <a:spcBef>
                          <a:spcPct val="20000"/>
                        </a:spcBef>
                        <a:spcAft>
                          <a:spcPct val="0"/>
                        </a:spcAft>
                        <a:buSzPct val="70000"/>
                        <a:defRPr>
                          <a:solidFill>
                            <a:schemeClr val="tx1"/>
                          </a:solidFill>
                          <a:latin typeface="Tahoma" pitchFamily="34" charset="0"/>
                        </a:defRPr>
                      </a:lvl7pPr>
                      <a:lvl8pPr eaLnBrk="0" fontAlgn="base" hangingPunct="0">
                        <a:spcBef>
                          <a:spcPct val="20000"/>
                        </a:spcBef>
                        <a:spcAft>
                          <a:spcPct val="0"/>
                        </a:spcAft>
                        <a:buSzPct val="70000"/>
                        <a:defRPr>
                          <a:solidFill>
                            <a:schemeClr val="tx1"/>
                          </a:solidFill>
                          <a:latin typeface="Tahoma" pitchFamily="34" charset="0"/>
                        </a:defRPr>
                      </a:lvl8pPr>
                      <a:lvl9pPr eaLnBrk="0" fontAlgn="base" hangingPunct="0">
                        <a:spcBef>
                          <a:spcPct val="20000"/>
                        </a:spcBef>
                        <a:spcAft>
                          <a:spcPct val="0"/>
                        </a:spcAft>
                        <a:buSzPct val="7000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ru-RU" sz="2000" b="0" i="0" u="none" strike="noStrike" cap="none" normalizeH="0" baseline="0" smtClean="0">
                          <a:ln>
                            <a:noFill/>
                          </a:ln>
                          <a:solidFill>
                            <a:srgbClr val="0D0D11"/>
                          </a:solidFill>
                          <a:effectLst/>
                          <a:latin typeface="Times New Roman" pitchFamily="18" charset="0"/>
                          <a:cs typeface="Times New Roman" pitchFamily="18" charset="0"/>
                        </a:rPr>
                        <a:t>&gt;</a:t>
                      </a:r>
                      <a:r>
                        <a:rPr kumimoji="1" lang="ru-RU" altLang="ru-RU" sz="2000" b="0" i="0" u="none" strike="noStrike" cap="none" normalizeH="0" baseline="0" smtClean="0">
                          <a:ln>
                            <a:noFill/>
                          </a:ln>
                          <a:solidFill>
                            <a:srgbClr val="0D0D11"/>
                          </a:solidFill>
                          <a:effectLst/>
                          <a:latin typeface="Times New Roman" pitchFamily="18" charset="0"/>
                          <a:cs typeface="Times New Roman" pitchFamily="18" charset="0"/>
                        </a:rPr>
                        <a:t> 90</a:t>
                      </a:r>
                      <a:r>
                        <a:rPr kumimoji="1" lang="en-US" altLang="ru-RU" sz="2000" b="0" i="0" u="none" strike="noStrike" cap="none" normalizeH="0" baseline="0" smtClean="0">
                          <a:ln>
                            <a:noFill/>
                          </a:ln>
                          <a:solidFill>
                            <a:srgbClr val="0D0D11"/>
                          </a:solidFill>
                          <a:effectLst/>
                          <a:latin typeface="Times New Roman" pitchFamily="18" charset="0"/>
                          <a:cs typeface="Times New Roman" pitchFamily="18" charset="0"/>
                        </a:rPr>
                        <a:t> %</a:t>
                      </a:r>
                      <a:endParaRPr kumimoji="1" lang="en-US" altLang="ru-RU" sz="3200" b="0" i="0" u="none" strike="noStrike" cap="none" normalizeH="0" baseline="0" smtClean="0">
                        <a:ln>
                          <a:noFill/>
                        </a:ln>
                        <a:solidFill>
                          <a:srgbClr val="0D0D11"/>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SzPct val="90000"/>
                        <a:defRPr sz="2800">
                          <a:solidFill>
                            <a:schemeClr val="tx1"/>
                          </a:solidFill>
                          <a:latin typeface="Tahoma" pitchFamily="34" charset="0"/>
                        </a:defRPr>
                      </a:lvl1pPr>
                      <a:lvl2pPr eaLnBrk="0" hangingPunct="0">
                        <a:spcBef>
                          <a:spcPct val="20000"/>
                        </a:spcBef>
                        <a:buSzPct val="80000"/>
                        <a:defRPr sz="2400">
                          <a:solidFill>
                            <a:schemeClr val="tx1"/>
                          </a:solidFill>
                          <a:latin typeface="Tahoma" pitchFamily="34" charset="0"/>
                        </a:defRPr>
                      </a:lvl2pPr>
                      <a:lvl3pPr eaLnBrk="0" hangingPunct="0">
                        <a:spcBef>
                          <a:spcPct val="20000"/>
                        </a:spcBef>
                        <a:buSzPct val="70000"/>
                        <a:defRPr sz="2000">
                          <a:solidFill>
                            <a:schemeClr val="tx1"/>
                          </a:solidFill>
                          <a:latin typeface="Tahoma" pitchFamily="34" charset="0"/>
                        </a:defRPr>
                      </a:lvl3pPr>
                      <a:lvl4pPr eaLnBrk="0" hangingPunct="0">
                        <a:spcBef>
                          <a:spcPct val="20000"/>
                        </a:spcBef>
                        <a:buSzPct val="70000"/>
                        <a:defRPr>
                          <a:solidFill>
                            <a:schemeClr val="tx1"/>
                          </a:solidFill>
                          <a:latin typeface="Tahoma" pitchFamily="34" charset="0"/>
                        </a:defRPr>
                      </a:lvl4pPr>
                      <a:lvl5pPr eaLnBrk="0" hangingPunct="0">
                        <a:spcBef>
                          <a:spcPct val="20000"/>
                        </a:spcBef>
                        <a:buSzPct val="70000"/>
                        <a:defRPr>
                          <a:solidFill>
                            <a:schemeClr val="tx1"/>
                          </a:solidFill>
                          <a:latin typeface="Tahoma" pitchFamily="34" charset="0"/>
                        </a:defRPr>
                      </a:lvl5pPr>
                      <a:lvl6pPr eaLnBrk="0" fontAlgn="base" hangingPunct="0">
                        <a:spcBef>
                          <a:spcPct val="20000"/>
                        </a:spcBef>
                        <a:spcAft>
                          <a:spcPct val="0"/>
                        </a:spcAft>
                        <a:buSzPct val="70000"/>
                        <a:defRPr>
                          <a:solidFill>
                            <a:schemeClr val="tx1"/>
                          </a:solidFill>
                          <a:latin typeface="Tahoma" pitchFamily="34" charset="0"/>
                        </a:defRPr>
                      </a:lvl6pPr>
                      <a:lvl7pPr eaLnBrk="0" fontAlgn="base" hangingPunct="0">
                        <a:spcBef>
                          <a:spcPct val="20000"/>
                        </a:spcBef>
                        <a:spcAft>
                          <a:spcPct val="0"/>
                        </a:spcAft>
                        <a:buSzPct val="70000"/>
                        <a:defRPr>
                          <a:solidFill>
                            <a:schemeClr val="tx1"/>
                          </a:solidFill>
                          <a:latin typeface="Tahoma" pitchFamily="34" charset="0"/>
                        </a:defRPr>
                      </a:lvl7pPr>
                      <a:lvl8pPr eaLnBrk="0" fontAlgn="base" hangingPunct="0">
                        <a:spcBef>
                          <a:spcPct val="20000"/>
                        </a:spcBef>
                        <a:spcAft>
                          <a:spcPct val="0"/>
                        </a:spcAft>
                        <a:buSzPct val="70000"/>
                        <a:defRPr>
                          <a:solidFill>
                            <a:schemeClr val="tx1"/>
                          </a:solidFill>
                          <a:latin typeface="Tahoma" pitchFamily="34" charset="0"/>
                        </a:defRPr>
                      </a:lvl8pPr>
                      <a:lvl9pPr eaLnBrk="0" fontAlgn="base" hangingPunct="0">
                        <a:spcBef>
                          <a:spcPct val="20000"/>
                        </a:spcBef>
                        <a:spcAft>
                          <a:spcPct val="0"/>
                        </a:spcAft>
                        <a:buSzPct val="7000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ru-RU" sz="2000" b="0" i="0" u="none" strike="noStrike" cap="none" normalizeH="0" baseline="0" smtClean="0">
                          <a:ln>
                            <a:noFill/>
                          </a:ln>
                          <a:solidFill>
                            <a:srgbClr val="0D0D11"/>
                          </a:solidFill>
                          <a:effectLst/>
                          <a:latin typeface="Times New Roman" pitchFamily="18" charset="0"/>
                          <a:cs typeface="Times New Roman" pitchFamily="18" charset="0"/>
                        </a:rPr>
                        <a:t>&gt; 40 %</a:t>
                      </a:r>
                      <a:endParaRPr kumimoji="1" lang="en-US" altLang="ru-RU" sz="3200" b="0" i="0" u="none" strike="noStrike" cap="none" normalizeH="0" baseline="0" smtClean="0">
                        <a:ln>
                          <a:noFill/>
                        </a:ln>
                        <a:solidFill>
                          <a:srgbClr val="0D0D11"/>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42913">
                <a:tc>
                  <a:txBody>
                    <a:bodyPr/>
                    <a:lstStyle>
                      <a:lvl1pPr eaLnBrk="0" hangingPunct="0">
                        <a:spcBef>
                          <a:spcPct val="20000"/>
                        </a:spcBef>
                        <a:buSzPct val="90000"/>
                        <a:defRPr sz="2800">
                          <a:solidFill>
                            <a:schemeClr val="tx1"/>
                          </a:solidFill>
                          <a:latin typeface="Tahoma" pitchFamily="34" charset="0"/>
                        </a:defRPr>
                      </a:lvl1pPr>
                      <a:lvl2pPr eaLnBrk="0" hangingPunct="0">
                        <a:spcBef>
                          <a:spcPct val="20000"/>
                        </a:spcBef>
                        <a:buSzPct val="80000"/>
                        <a:defRPr sz="2400">
                          <a:solidFill>
                            <a:schemeClr val="tx1"/>
                          </a:solidFill>
                          <a:latin typeface="Tahoma" pitchFamily="34" charset="0"/>
                        </a:defRPr>
                      </a:lvl2pPr>
                      <a:lvl3pPr eaLnBrk="0" hangingPunct="0">
                        <a:spcBef>
                          <a:spcPct val="20000"/>
                        </a:spcBef>
                        <a:buSzPct val="70000"/>
                        <a:defRPr sz="2000">
                          <a:solidFill>
                            <a:schemeClr val="tx1"/>
                          </a:solidFill>
                          <a:latin typeface="Tahoma" pitchFamily="34" charset="0"/>
                        </a:defRPr>
                      </a:lvl3pPr>
                      <a:lvl4pPr eaLnBrk="0" hangingPunct="0">
                        <a:spcBef>
                          <a:spcPct val="20000"/>
                        </a:spcBef>
                        <a:buSzPct val="70000"/>
                        <a:defRPr>
                          <a:solidFill>
                            <a:schemeClr val="tx1"/>
                          </a:solidFill>
                          <a:latin typeface="Tahoma" pitchFamily="34" charset="0"/>
                        </a:defRPr>
                      </a:lvl4pPr>
                      <a:lvl5pPr eaLnBrk="0" hangingPunct="0">
                        <a:spcBef>
                          <a:spcPct val="20000"/>
                        </a:spcBef>
                        <a:buSzPct val="70000"/>
                        <a:defRPr>
                          <a:solidFill>
                            <a:schemeClr val="tx1"/>
                          </a:solidFill>
                          <a:latin typeface="Tahoma" pitchFamily="34" charset="0"/>
                        </a:defRPr>
                      </a:lvl5pPr>
                      <a:lvl6pPr eaLnBrk="0" fontAlgn="base" hangingPunct="0">
                        <a:spcBef>
                          <a:spcPct val="20000"/>
                        </a:spcBef>
                        <a:spcAft>
                          <a:spcPct val="0"/>
                        </a:spcAft>
                        <a:buSzPct val="70000"/>
                        <a:defRPr>
                          <a:solidFill>
                            <a:schemeClr val="tx1"/>
                          </a:solidFill>
                          <a:latin typeface="Tahoma" pitchFamily="34" charset="0"/>
                        </a:defRPr>
                      </a:lvl6pPr>
                      <a:lvl7pPr eaLnBrk="0" fontAlgn="base" hangingPunct="0">
                        <a:spcBef>
                          <a:spcPct val="20000"/>
                        </a:spcBef>
                        <a:spcAft>
                          <a:spcPct val="0"/>
                        </a:spcAft>
                        <a:buSzPct val="70000"/>
                        <a:defRPr>
                          <a:solidFill>
                            <a:schemeClr val="tx1"/>
                          </a:solidFill>
                          <a:latin typeface="Tahoma" pitchFamily="34" charset="0"/>
                        </a:defRPr>
                      </a:lvl7pPr>
                      <a:lvl8pPr eaLnBrk="0" fontAlgn="base" hangingPunct="0">
                        <a:spcBef>
                          <a:spcPct val="20000"/>
                        </a:spcBef>
                        <a:spcAft>
                          <a:spcPct val="0"/>
                        </a:spcAft>
                        <a:buSzPct val="70000"/>
                        <a:defRPr>
                          <a:solidFill>
                            <a:schemeClr val="tx1"/>
                          </a:solidFill>
                          <a:latin typeface="Tahoma" pitchFamily="34" charset="0"/>
                        </a:defRPr>
                      </a:lvl8pPr>
                      <a:lvl9pPr eaLnBrk="0" fontAlgn="base" hangingPunct="0">
                        <a:spcBef>
                          <a:spcPct val="20000"/>
                        </a:spcBef>
                        <a:spcAft>
                          <a:spcPct val="0"/>
                        </a:spcAft>
                        <a:buSzPct val="7000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ru-RU" sz="2000" b="0" i="0" u="none" strike="noStrike" cap="none" normalizeH="0" baseline="0" smtClean="0">
                          <a:ln>
                            <a:noFill/>
                          </a:ln>
                          <a:solidFill>
                            <a:srgbClr val="0D0D11"/>
                          </a:solidFill>
                          <a:effectLst/>
                          <a:latin typeface="Times New Roman" pitchFamily="18" charset="0"/>
                          <a:cs typeface="Times New Roman" pitchFamily="18" charset="0"/>
                        </a:rPr>
                        <a:t>&gt; 5</a:t>
                      </a:r>
                      <a:r>
                        <a:rPr kumimoji="1" lang="ru-RU" altLang="ru-RU" sz="2000" b="0" i="0" u="none" strike="noStrike" cap="none" normalizeH="0" baseline="0" smtClean="0">
                          <a:ln>
                            <a:noFill/>
                          </a:ln>
                          <a:solidFill>
                            <a:srgbClr val="0D0D11"/>
                          </a:solidFill>
                          <a:effectLst/>
                          <a:latin typeface="Times New Roman" pitchFamily="18" charset="0"/>
                          <a:cs typeface="Times New Roman" pitchFamily="18" charset="0"/>
                        </a:rPr>
                        <a:t>0</a:t>
                      </a:r>
                      <a:r>
                        <a:rPr kumimoji="1" lang="en-US" altLang="ru-RU" sz="2000" b="0" i="0" u="none" strike="noStrike" cap="none" normalizeH="0" baseline="0" smtClean="0">
                          <a:ln>
                            <a:noFill/>
                          </a:ln>
                          <a:solidFill>
                            <a:srgbClr val="0D0D11"/>
                          </a:solidFill>
                          <a:effectLst/>
                          <a:latin typeface="Times New Roman" pitchFamily="18" charset="0"/>
                          <a:cs typeface="Times New Roman" pitchFamily="18" charset="0"/>
                        </a:rPr>
                        <a:t> %</a:t>
                      </a:r>
                      <a:endParaRPr kumimoji="1" lang="en-US" altLang="ru-RU" sz="3200" b="0" i="0" u="none" strike="noStrike" cap="none" normalizeH="0" baseline="0" smtClean="0">
                        <a:ln>
                          <a:noFill/>
                        </a:ln>
                        <a:solidFill>
                          <a:srgbClr val="0D0D11"/>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SzPct val="90000"/>
                        <a:defRPr sz="2800">
                          <a:solidFill>
                            <a:schemeClr val="tx1"/>
                          </a:solidFill>
                          <a:latin typeface="Tahoma" pitchFamily="34" charset="0"/>
                        </a:defRPr>
                      </a:lvl1pPr>
                      <a:lvl2pPr eaLnBrk="0" hangingPunct="0">
                        <a:spcBef>
                          <a:spcPct val="20000"/>
                        </a:spcBef>
                        <a:buSzPct val="80000"/>
                        <a:defRPr sz="2400">
                          <a:solidFill>
                            <a:schemeClr val="tx1"/>
                          </a:solidFill>
                          <a:latin typeface="Tahoma" pitchFamily="34" charset="0"/>
                        </a:defRPr>
                      </a:lvl2pPr>
                      <a:lvl3pPr eaLnBrk="0" hangingPunct="0">
                        <a:spcBef>
                          <a:spcPct val="20000"/>
                        </a:spcBef>
                        <a:buSzPct val="70000"/>
                        <a:defRPr sz="2000">
                          <a:solidFill>
                            <a:schemeClr val="tx1"/>
                          </a:solidFill>
                          <a:latin typeface="Tahoma" pitchFamily="34" charset="0"/>
                        </a:defRPr>
                      </a:lvl3pPr>
                      <a:lvl4pPr eaLnBrk="0" hangingPunct="0">
                        <a:spcBef>
                          <a:spcPct val="20000"/>
                        </a:spcBef>
                        <a:buSzPct val="70000"/>
                        <a:defRPr>
                          <a:solidFill>
                            <a:schemeClr val="tx1"/>
                          </a:solidFill>
                          <a:latin typeface="Tahoma" pitchFamily="34" charset="0"/>
                        </a:defRPr>
                      </a:lvl4pPr>
                      <a:lvl5pPr eaLnBrk="0" hangingPunct="0">
                        <a:spcBef>
                          <a:spcPct val="20000"/>
                        </a:spcBef>
                        <a:buSzPct val="70000"/>
                        <a:defRPr>
                          <a:solidFill>
                            <a:schemeClr val="tx1"/>
                          </a:solidFill>
                          <a:latin typeface="Tahoma" pitchFamily="34" charset="0"/>
                        </a:defRPr>
                      </a:lvl5pPr>
                      <a:lvl6pPr eaLnBrk="0" fontAlgn="base" hangingPunct="0">
                        <a:spcBef>
                          <a:spcPct val="20000"/>
                        </a:spcBef>
                        <a:spcAft>
                          <a:spcPct val="0"/>
                        </a:spcAft>
                        <a:buSzPct val="70000"/>
                        <a:defRPr>
                          <a:solidFill>
                            <a:schemeClr val="tx1"/>
                          </a:solidFill>
                          <a:latin typeface="Tahoma" pitchFamily="34" charset="0"/>
                        </a:defRPr>
                      </a:lvl6pPr>
                      <a:lvl7pPr eaLnBrk="0" fontAlgn="base" hangingPunct="0">
                        <a:spcBef>
                          <a:spcPct val="20000"/>
                        </a:spcBef>
                        <a:spcAft>
                          <a:spcPct val="0"/>
                        </a:spcAft>
                        <a:buSzPct val="70000"/>
                        <a:defRPr>
                          <a:solidFill>
                            <a:schemeClr val="tx1"/>
                          </a:solidFill>
                          <a:latin typeface="Tahoma" pitchFamily="34" charset="0"/>
                        </a:defRPr>
                      </a:lvl7pPr>
                      <a:lvl8pPr eaLnBrk="0" fontAlgn="base" hangingPunct="0">
                        <a:spcBef>
                          <a:spcPct val="20000"/>
                        </a:spcBef>
                        <a:spcAft>
                          <a:spcPct val="0"/>
                        </a:spcAft>
                        <a:buSzPct val="70000"/>
                        <a:defRPr>
                          <a:solidFill>
                            <a:schemeClr val="tx1"/>
                          </a:solidFill>
                          <a:latin typeface="Tahoma" pitchFamily="34" charset="0"/>
                        </a:defRPr>
                      </a:lvl8pPr>
                      <a:lvl9pPr eaLnBrk="0" fontAlgn="base" hangingPunct="0">
                        <a:spcBef>
                          <a:spcPct val="20000"/>
                        </a:spcBef>
                        <a:spcAft>
                          <a:spcPct val="0"/>
                        </a:spcAft>
                        <a:buSzPct val="7000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ru-RU" sz="2000" b="0" i="0" u="none" strike="noStrike" cap="none" normalizeH="0" baseline="0" smtClean="0">
                          <a:ln>
                            <a:noFill/>
                          </a:ln>
                          <a:solidFill>
                            <a:srgbClr val="0D0D11"/>
                          </a:solidFill>
                          <a:effectLst/>
                          <a:latin typeface="Times New Roman" pitchFamily="18" charset="0"/>
                          <a:cs typeface="Times New Roman" pitchFamily="18" charset="0"/>
                        </a:rPr>
                        <a:t>&gt; 160 %</a:t>
                      </a:r>
                      <a:endParaRPr kumimoji="1" lang="en-US" altLang="ru-RU" sz="3200" b="0" i="0" u="none" strike="noStrike" cap="none" normalizeH="0" baseline="0" smtClean="0">
                        <a:ln>
                          <a:noFill/>
                        </a:ln>
                        <a:solidFill>
                          <a:srgbClr val="0D0D11"/>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42913">
                <a:tc>
                  <a:txBody>
                    <a:bodyPr/>
                    <a:lstStyle>
                      <a:lvl1pPr eaLnBrk="0" hangingPunct="0">
                        <a:spcBef>
                          <a:spcPct val="20000"/>
                        </a:spcBef>
                        <a:buSzPct val="90000"/>
                        <a:defRPr sz="2800">
                          <a:solidFill>
                            <a:schemeClr val="tx1"/>
                          </a:solidFill>
                          <a:latin typeface="Tahoma" pitchFamily="34" charset="0"/>
                        </a:defRPr>
                      </a:lvl1pPr>
                      <a:lvl2pPr eaLnBrk="0" hangingPunct="0">
                        <a:spcBef>
                          <a:spcPct val="20000"/>
                        </a:spcBef>
                        <a:buSzPct val="80000"/>
                        <a:defRPr sz="2400">
                          <a:solidFill>
                            <a:schemeClr val="tx1"/>
                          </a:solidFill>
                          <a:latin typeface="Tahoma" pitchFamily="34" charset="0"/>
                        </a:defRPr>
                      </a:lvl2pPr>
                      <a:lvl3pPr eaLnBrk="0" hangingPunct="0">
                        <a:spcBef>
                          <a:spcPct val="20000"/>
                        </a:spcBef>
                        <a:buSzPct val="70000"/>
                        <a:defRPr sz="2000">
                          <a:solidFill>
                            <a:schemeClr val="tx1"/>
                          </a:solidFill>
                          <a:latin typeface="Tahoma" pitchFamily="34" charset="0"/>
                        </a:defRPr>
                      </a:lvl3pPr>
                      <a:lvl4pPr eaLnBrk="0" hangingPunct="0">
                        <a:spcBef>
                          <a:spcPct val="20000"/>
                        </a:spcBef>
                        <a:buSzPct val="70000"/>
                        <a:defRPr>
                          <a:solidFill>
                            <a:schemeClr val="tx1"/>
                          </a:solidFill>
                          <a:latin typeface="Tahoma" pitchFamily="34" charset="0"/>
                        </a:defRPr>
                      </a:lvl4pPr>
                      <a:lvl5pPr eaLnBrk="0" hangingPunct="0">
                        <a:spcBef>
                          <a:spcPct val="20000"/>
                        </a:spcBef>
                        <a:buSzPct val="70000"/>
                        <a:defRPr>
                          <a:solidFill>
                            <a:schemeClr val="tx1"/>
                          </a:solidFill>
                          <a:latin typeface="Tahoma" pitchFamily="34" charset="0"/>
                        </a:defRPr>
                      </a:lvl5pPr>
                      <a:lvl6pPr eaLnBrk="0" fontAlgn="base" hangingPunct="0">
                        <a:spcBef>
                          <a:spcPct val="20000"/>
                        </a:spcBef>
                        <a:spcAft>
                          <a:spcPct val="0"/>
                        </a:spcAft>
                        <a:buSzPct val="70000"/>
                        <a:defRPr>
                          <a:solidFill>
                            <a:schemeClr val="tx1"/>
                          </a:solidFill>
                          <a:latin typeface="Tahoma" pitchFamily="34" charset="0"/>
                        </a:defRPr>
                      </a:lvl6pPr>
                      <a:lvl7pPr eaLnBrk="0" fontAlgn="base" hangingPunct="0">
                        <a:spcBef>
                          <a:spcPct val="20000"/>
                        </a:spcBef>
                        <a:spcAft>
                          <a:spcPct val="0"/>
                        </a:spcAft>
                        <a:buSzPct val="70000"/>
                        <a:defRPr>
                          <a:solidFill>
                            <a:schemeClr val="tx1"/>
                          </a:solidFill>
                          <a:latin typeface="Tahoma" pitchFamily="34" charset="0"/>
                        </a:defRPr>
                      </a:lvl7pPr>
                      <a:lvl8pPr eaLnBrk="0" fontAlgn="base" hangingPunct="0">
                        <a:spcBef>
                          <a:spcPct val="20000"/>
                        </a:spcBef>
                        <a:spcAft>
                          <a:spcPct val="0"/>
                        </a:spcAft>
                        <a:buSzPct val="70000"/>
                        <a:defRPr>
                          <a:solidFill>
                            <a:schemeClr val="tx1"/>
                          </a:solidFill>
                          <a:latin typeface="Tahoma" pitchFamily="34" charset="0"/>
                        </a:defRPr>
                      </a:lvl8pPr>
                      <a:lvl9pPr eaLnBrk="0" fontAlgn="base" hangingPunct="0">
                        <a:spcBef>
                          <a:spcPct val="20000"/>
                        </a:spcBef>
                        <a:spcAft>
                          <a:spcPct val="0"/>
                        </a:spcAft>
                        <a:buSzPct val="7000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ru-RU" sz="2000" b="0" i="0" u="none" strike="noStrike" cap="none" normalizeH="0" baseline="0" smtClean="0">
                          <a:ln>
                            <a:noFill/>
                          </a:ln>
                          <a:solidFill>
                            <a:srgbClr val="0D0D11"/>
                          </a:solidFill>
                          <a:effectLst/>
                          <a:latin typeface="Times New Roman" pitchFamily="18" charset="0"/>
                          <a:cs typeface="Times New Roman" pitchFamily="18" charset="0"/>
                        </a:rPr>
                        <a:t>&gt; 25 %</a:t>
                      </a:r>
                      <a:endParaRPr kumimoji="1" lang="en-US" altLang="ru-RU" sz="3200" b="0" i="0" u="none" strike="noStrike" cap="none" normalizeH="0" baseline="0" smtClean="0">
                        <a:ln>
                          <a:noFill/>
                        </a:ln>
                        <a:solidFill>
                          <a:srgbClr val="0D0D11"/>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SzPct val="90000"/>
                        <a:defRPr sz="2800">
                          <a:solidFill>
                            <a:schemeClr val="tx1"/>
                          </a:solidFill>
                          <a:latin typeface="Tahoma" pitchFamily="34" charset="0"/>
                        </a:defRPr>
                      </a:lvl1pPr>
                      <a:lvl2pPr eaLnBrk="0" hangingPunct="0">
                        <a:spcBef>
                          <a:spcPct val="20000"/>
                        </a:spcBef>
                        <a:buSzPct val="80000"/>
                        <a:defRPr sz="2400">
                          <a:solidFill>
                            <a:schemeClr val="tx1"/>
                          </a:solidFill>
                          <a:latin typeface="Tahoma" pitchFamily="34" charset="0"/>
                        </a:defRPr>
                      </a:lvl2pPr>
                      <a:lvl3pPr eaLnBrk="0" hangingPunct="0">
                        <a:spcBef>
                          <a:spcPct val="20000"/>
                        </a:spcBef>
                        <a:buSzPct val="70000"/>
                        <a:defRPr sz="2000">
                          <a:solidFill>
                            <a:schemeClr val="tx1"/>
                          </a:solidFill>
                          <a:latin typeface="Tahoma" pitchFamily="34" charset="0"/>
                        </a:defRPr>
                      </a:lvl3pPr>
                      <a:lvl4pPr eaLnBrk="0" hangingPunct="0">
                        <a:spcBef>
                          <a:spcPct val="20000"/>
                        </a:spcBef>
                        <a:buSzPct val="70000"/>
                        <a:defRPr>
                          <a:solidFill>
                            <a:schemeClr val="tx1"/>
                          </a:solidFill>
                          <a:latin typeface="Tahoma" pitchFamily="34" charset="0"/>
                        </a:defRPr>
                      </a:lvl4pPr>
                      <a:lvl5pPr eaLnBrk="0" hangingPunct="0">
                        <a:spcBef>
                          <a:spcPct val="20000"/>
                        </a:spcBef>
                        <a:buSzPct val="70000"/>
                        <a:defRPr>
                          <a:solidFill>
                            <a:schemeClr val="tx1"/>
                          </a:solidFill>
                          <a:latin typeface="Tahoma" pitchFamily="34" charset="0"/>
                        </a:defRPr>
                      </a:lvl5pPr>
                      <a:lvl6pPr eaLnBrk="0" fontAlgn="base" hangingPunct="0">
                        <a:spcBef>
                          <a:spcPct val="20000"/>
                        </a:spcBef>
                        <a:spcAft>
                          <a:spcPct val="0"/>
                        </a:spcAft>
                        <a:buSzPct val="70000"/>
                        <a:defRPr>
                          <a:solidFill>
                            <a:schemeClr val="tx1"/>
                          </a:solidFill>
                          <a:latin typeface="Tahoma" pitchFamily="34" charset="0"/>
                        </a:defRPr>
                      </a:lvl6pPr>
                      <a:lvl7pPr eaLnBrk="0" fontAlgn="base" hangingPunct="0">
                        <a:spcBef>
                          <a:spcPct val="20000"/>
                        </a:spcBef>
                        <a:spcAft>
                          <a:spcPct val="0"/>
                        </a:spcAft>
                        <a:buSzPct val="70000"/>
                        <a:defRPr>
                          <a:solidFill>
                            <a:schemeClr val="tx1"/>
                          </a:solidFill>
                          <a:latin typeface="Tahoma" pitchFamily="34" charset="0"/>
                        </a:defRPr>
                      </a:lvl7pPr>
                      <a:lvl8pPr eaLnBrk="0" fontAlgn="base" hangingPunct="0">
                        <a:spcBef>
                          <a:spcPct val="20000"/>
                        </a:spcBef>
                        <a:spcAft>
                          <a:spcPct val="0"/>
                        </a:spcAft>
                        <a:buSzPct val="70000"/>
                        <a:defRPr>
                          <a:solidFill>
                            <a:schemeClr val="tx1"/>
                          </a:solidFill>
                          <a:latin typeface="Tahoma" pitchFamily="34" charset="0"/>
                        </a:defRPr>
                      </a:lvl8pPr>
                      <a:lvl9pPr eaLnBrk="0" fontAlgn="base" hangingPunct="0">
                        <a:spcBef>
                          <a:spcPct val="20000"/>
                        </a:spcBef>
                        <a:spcAft>
                          <a:spcPct val="0"/>
                        </a:spcAft>
                        <a:buSzPct val="7000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ru-RU" sz="2000" b="0" i="0" u="none" strike="noStrike" cap="none" normalizeH="0" baseline="0" dirty="0" smtClean="0">
                          <a:ln>
                            <a:noFill/>
                          </a:ln>
                          <a:solidFill>
                            <a:srgbClr val="0D0D11"/>
                          </a:solidFill>
                          <a:effectLst/>
                          <a:latin typeface="Times New Roman" pitchFamily="18" charset="0"/>
                          <a:cs typeface="Times New Roman" pitchFamily="18" charset="0"/>
                        </a:rPr>
                        <a:t>&gt; 600 %</a:t>
                      </a:r>
                      <a:endParaRPr kumimoji="1" lang="en-US" altLang="ru-RU" sz="3200" b="0" i="0" u="none" strike="noStrike" cap="none" normalizeH="0" baseline="0" dirty="0" smtClean="0">
                        <a:ln>
                          <a:noFill/>
                        </a:ln>
                        <a:solidFill>
                          <a:srgbClr val="0D0D11"/>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37</a:t>
            </a:fld>
            <a:endParaRPr lang="ru-RU" altLang="ru-RU"/>
          </a:p>
        </p:txBody>
      </p:sp>
    </p:spTree>
    <p:extLst>
      <p:ext uri="{BB962C8B-B14F-4D97-AF65-F5344CB8AC3E}">
        <p14:creationId xmlns:p14="http://schemas.microsoft.com/office/powerpoint/2010/main" val="28640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171">
                                            <p:txEl>
                                              <p:pRg st="10" end="10"/>
                                            </p:txEl>
                                          </p:spTgt>
                                        </p:tgtEl>
                                        <p:attrNameLst>
                                          <p:attrName>style.visibility</p:attrName>
                                        </p:attrNameLst>
                                      </p:cBhvr>
                                      <p:to>
                                        <p:strVal val="visible"/>
                                      </p:to>
                                    </p:set>
                                    <p:animEffect transition="in" filter="fade">
                                      <p:cBhvr>
                                        <p:cTn id="13" dur="500"/>
                                        <p:tgtEl>
                                          <p:spTgt spid="7171">
                                            <p:txEl>
                                              <p:pRg st="10" end="1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171">
                                            <p:txEl>
                                              <p:pRg st="11" end="11"/>
                                            </p:txEl>
                                          </p:spTgt>
                                        </p:tgtEl>
                                        <p:attrNameLst>
                                          <p:attrName>style.visibility</p:attrName>
                                        </p:attrNameLst>
                                      </p:cBhvr>
                                      <p:to>
                                        <p:strVal val="visible"/>
                                      </p:to>
                                    </p:set>
                                    <p:animEffect transition="in" filter="fade">
                                      <p:cBhvr>
                                        <p:cTn id="18" dur="500"/>
                                        <p:tgtEl>
                                          <p:spTgt spid="7171">
                                            <p:txEl>
                                              <p:pRg st="11" end="1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171">
                                            <p:txEl>
                                              <p:pRg st="12" end="12"/>
                                            </p:txEl>
                                          </p:spTgt>
                                        </p:tgtEl>
                                        <p:attrNameLst>
                                          <p:attrName>style.visibility</p:attrName>
                                        </p:attrNameLst>
                                      </p:cBhvr>
                                      <p:to>
                                        <p:strVal val="visible"/>
                                      </p:to>
                                    </p:set>
                                    <p:animEffect transition="in" filter="fade">
                                      <p:cBhvr>
                                        <p:cTn id="23" dur="500"/>
                                        <p:tgtEl>
                                          <p:spTgt spid="7171">
                                            <p:txEl>
                                              <p:pRg st="12" end="1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171">
                                            <p:txEl>
                                              <p:pRg st="13" end="13"/>
                                            </p:txEl>
                                          </p:spTgt>
                                        </p:tgtEl>
                                        <p:attrNameLst>
                                          <p:attrName>style.visibility</p:attrName>
                                        </p:attrNameLst>
                                      </p:cBhvr>
                                      <p:to>
                                        <p:strVal val="visible"/>
                                      </p:to>
                                    </p:set>
                                    <p:animEffect transition="in" filter="fade">
                                      <p:cBhvr>
                                        <p:cTn id="28" dur="500"/>
                                        <p:tgtEl>
                                          <p:spTgt spid="7171">
                                            <p:txEl>
                                              <p:pRg st="13" end="1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171">
                                            <p:txEl>
                                              <p:pRg st="14" end="14"/>
                                            </p:txEl>
                                          </p:spTgt>
                                        </p:tgtEl>
                                        <p:attrNameLst>
                                          <p:attrName>style.visibility</p:attrName>
                                        </p:attrNameLst>
                                      </p:cBhvr>
                                      <p:to>
                                        <p:strVal val="visible"/>
                                      </p:to>
                                    </p:set>
                                    <p:animEffect transition="in" filter="fade">
                                      <p:cBhvr>
                                        <p:cTn id="33" dur="500"/>
                                        <p:tgtEl>
                                          <p:spTgt spid="7171">
                                            <p:txEl>
                                              <p:pRg st="14" end="1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171">
                                            <p:txEl>
                                              <p:pRg st="15" end="15"/>
                                            </p:txEl>
                                          </p:spTgt>
                                        </p:tgtEl>
                                        <p:attrNameLst>
                                          <p:attrName>style.visibility</p:attrName>
                                        </p:attrNameLst>
                                      </p:cBhvr>
                                      <p:to>
                                        <p:strVal val="visible"/>
                                      </p:to>
                                    </p:set>
                                    <p:animEffect transition="in" filter="fade">
                                      <p:cBhvr>
                                        <p:cTn id="38" dur="500"/>
                                        <p:tgtEl>
                                          <p:spTgt spid="7171">
                                            <p:txEl>
                                              <p:pRg st="15" end="1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171">
                                            <p:txEl>
                                              <p:pRg st="16" end="16"/>
                                            </p:txEl>
                                          </p:spTgt>
                                        </p:tgtEl>
                                        <p:attrNameLst>
                                          <p:attrName>style.visibility</p:attrName>
                                        </p:attrNameLst>
                                      </p:cBhvr>
                                      <p:to>
                                        <p:strVal val="visible"/>
                                      </p:to>
                                    </p:set>
                                    <p:animEffect transition="in" filter="fade">
                                      <p:cBhvr>
                                        <p:cTn id="43" dur="500"/>
                                        <p:tgtEl>
                                          <p:spTgt spid="7171">
                                            <p:txEl>
                                              <p:pRg st="16" end="1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171">
                                            <p:txEl>
                                              <p:pRg st="17" end="17"/>
                                            </p:txEl>
                                          </p:spTgt>
                                        </p:tgtEl>
                                        <p:attrNameLst>
                                          <p:attrName>style.visibility</p:attrName>
                                        </p:attrNameLst>
                                      </p:cBhvr>
                                      <p:to>
                                        <p:strVal val="visible"/>
                                      </p:to>
                                    </p:set>
                                    <p:animEffect transition="in" filter="fade">
                                      <p:cBhvr>
                                        <p:cTn id="48" dur="500"/>
                                        <p:tgtEl>
                                          <p:spTgt spid="7171">
                                            <p:txEl>
                                              <p:pRg st="17" end="1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7171">
                                            <p:txEl>
                                              <p:pRg st="18" end="18"/>
                                            </p:txEl>
                                          </p:spTgt>
                                        </p:tgtEl>
                                        <p:attrNameLst>
                                          <p:attrName>style.visibility</p:attrName>
                                        </p:attrNameLst>
                                      </p:cBhvr>
                                      <p:to>
                                        <p:strVal val="visible"/>
                                      </p:to>
                                    </p:set>
                                    <p:animEffect transition="in" filter="fade">
                                      <p:cBhvr>
                                        <p:cTn id="53" dur="500"/>
                                        <p:tgtEl>
                                          <p:spTgt spid="7171">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684213" y="552450"/>
            <a:ext cx="7772400" cy="715963"/>
          </a:xfrm>
        </p:spPr>
        <p:txBody>
          <a:bodyPr/>
          <a:lstStyle/>
          <a:p>
            <a:pPr algn="ctr" eaLnBrk="1" hangingPunct="1"/>
            <a:r>
              <a:rPr lang="ru-RU" altLang="ru-RU" sz="3200" b="1" dirty="0"/>
              <a:t>5</a:t>
            </a:r>
            <a:r>
              <a:rPr lang="ru-RU" altLang="ru-RU" sz="3200" b="1" dirty="0" smtClean="0"/>
              <a:t>. Архитектура хранилища данных</a:t>
            </a:r>
          </a:p>
        </p:txBody>
      </p:sp>
      <p:sp>
        <p:nvSpPr>
          <p:cNvPr id="9219" name="Rectangle 4"/>
          <p:cNvSpPr>
            <a:spLocks noChangeArrowheads="1"/>
          </p:cNvSpPr>
          <p:nvPr/>
        </p:nvSpPr>
        <p:spPr bwMode="auto">
          <a:xfrm>
            <a:off x="0" y="4100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endParaRPr lang="ru-RU" altLang="ru-RU"/>
          </a:p>
        </p:txBody>
      </p:sp>
      <p:sp>
        <p:nvSpPr>
          <p:cNvPr id="9220" name="Rectangle 8"/>
          <p:cNvSpPr>
            <a:spLocks noChangeArrowheads="1"/>
          </p:cNvSpPr>
          <p:nvPr/>
        </p:nvSpPr>
        <p:spPr bwMode="auto">
          <a:xfrm>
            <a:off x="0" y="1528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hangingPunct="1"/>
            <a:endParaRPr lang="ru-RU" altLang="ru-RU"/>
          </a:p>
        </p:txBody>
      </p:sp>
      <p:sp>
        <p:nvSpPr>
          <p:cNvPr id="9221" name="Rectangle 10"/>
          <p:cNvSpPr>
            <a:spLocks noChangeArrowheads="1"/>
          </p:cNvSpPr>
          <p:nvPr/>
        </p:nvSpPr>
        <p:spPr bwMode="auto">
          <a:xfrm>
            <a:off x="0" y="1438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hangingPunct="1"/>
            <a:endParaRPr lang="ru-RU" altLang="ru-RU"/>
          </a:p>
        </p:txBody>
      </p:sp>
      <p:graphicFrame>
        <p:nvGraphicFramePr>
          <p:cNvPr id="9222" name="Object 9"/>
          <p:cNvGraphicFramePr>
            <a:graphicFrameLocks noChangeAspect="1"/>
          </p:cNvGraphicFramePr>
          <p:nvPr>
            <p:extLst>
              <p:ext uri="{D42A27DB-BD31-4B8C-83A1-F6EECF244321}">
                <p14:modId xmlns:p14="http://schemas.microsoft.com/office/powerpoint/2010/main" val="1472638551"/>
              </p:ext>
            </p:extLst>
          </p:nvPr>
        </p:nvGraphicFramePr>
        <p:xfrm>
          <a:off x="395536" y="1268413"/>
          <a:ext cx="8320888" cy="5400947"/>
        </p:xfrm>
        <a:graphic>
          <a:graphicData uri="http://schemas.openxmlformats.org/presentationml/2006/ole">
            <mc:AlternateContent xmlns:mc="http://schemas.openxmlformats.org/markup-compatibility/2006">
              <mc:Choice xmlns:v="urn:schemas-microsoft-com:vml" Requires="v">
                <p:oleObj spid="_x0000_s48239" name="Рисунок" r:id="rId3" imgW="6169688" imgH="3999244" progId="Word.Picture.8">
                  <p:embed/>
                </p:oleObj>
              </mc:Choice>
              <mc:Fallback>
                <p:oleObj name="Рисунок" r:id="rId3" imgW="6169688" imgH="3999244"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268413"/>
                        <a:ext cx="8320888" cy="5400947"/>
                      </a:xfrm>
                      <a:prstGeom prst="rect">
                        <a:avLst/>
                      </a:prstGeom>
                      <a:noFill/>
                      <a:ln>
                        <a:noFill/>
                      </a:ln>
                    </p:spPr>
                  </p:pic>
                </p:oleObj>
              </mc:Fallback>
            </mc:AlternateContent>
          </a:graphicData>
        </a:graphic>
      </p:graphicFrame>
      <p:sp>
        <p:nvSpPr>
          <p:cNvPr id="2" name="Номер слайда 1"/>
          <p:cNvSpPr>
            <a:spLocks noGrp="1"/>
          </p:cNvSpPr>
          <p:nvPr>
            <p:ph type="sldNum" sz="quarter" idx="11"/>
          </p:nvPr>
        </p:nvSpPr>
        <p:spPr/>
        <p:txBody>
          <a:bodyPr/>
          <a:lstStyle/>
          <a:p>
            <a:pPr>
              <a:defRPr/>
            </a:pPr>
            <a:fld id="{0109B474-8571-4756-A3FB-7EB5BEA773AD}" type="slidenum">
              <a:rPr lang="ru-RU" altLang="ru-RU" smtClean="0"/>
              <a:pPr>
                <a:defRPr/>
              </a:pPr>
              <a:t>38</a:t>
            </a:fld>
            <a:endParaRPr lang="ru-RU" altLang="ru-RU"/>
          </a:p>
        </p:txBody>
      </p:sp>
    </p:spTree>
    <p:extLst>
      <p:ext uri="{BB962C8B-B14F-4D97-AF65-F5344CB8AC3E}">
        <p14:creationId xmlns:p14="http://schemas.microsoft.com/office/powerpoint/2010/main" val="18205985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476672"/>
            <a:ext cx="7772400" cy="644525"/>
          </a:xfrm>
        </p:spPr>
        <p:txBody>
          <a:bodyPr/>
          <a:lstStyle/>
          <a:p>
            <a:pPr algn="ctr"/>
            <a:r>
              <a:rPr lang="ru-RU" altLang="ru-RU" sz="3200" b="1" dirty="0"/>
              <a:t>5</a:t>
            </a:r>
            <a:r>
              <a:rPr lang="ru-RU" altLang="ru-RU" sz="3200" b="1" dirty="0" smtClean="0"/>
              <a:t>. Виды данных в ХД</a:t>
            </a:r>
          </a:p>
        </p:txBody>
      </p:sp>
      <p:sp>
        <p:nvSpPr>
          <p:cNvPr id="18435" name="Text Box 4"/>
          <p:cNvSpPr txBox="1">
            <a:spLocks noChangeArrowheads="1"/>
          </p:cNvSpPr>
          <p:nvPr/>
        </p:nvSpPr>
        <p:spPr bwMode="auto">
          <a:xfrm>
            <a:off x="539750" y="1124744"/>
            <a:ext cx="8280400" cy="473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hangingPunct="1"/>
            <a:r>
              <a:rPr lang="ru-RU" altLang="ru-RU" dirty="0">
                <a:solidFill>
                  <a:srgbClr val="0D0D11"/>
                </a:solidFill>
              </a:rPr>
              <a:t>Все данные в ХД делятся на три основных категории:</a:t>
            </a:r>
          </a:p>
          <a:p>
            <a:pPr eaLnBrk="1" hangingPunct="1">
              <a:spcBef>
                <a:spcPct val="30000"/>
              </a:spcBef>
            </a:pPr>
            <a:r>
              <a:rPr lang="ru-RU" altLang="ru-RU" dirty="0">
                <a:solidFill>
                  <a:srgbClr val="0D0D11"/>
                </a:solidFill>
                <a:sym typeface="Symbol" pitchFamily="18" charset="2"/>
              </a:rPr>
              <a:t></a:t>
            </a:r>
            <a:r>
              <a:rPr lang="ru-RU" altLang="ru-RU" dirty="0">
                <a:solidFill>
                  <a:srgbClr val="0D0D11"/>
                </a:solidFill>
              </a:rPr>
              <a:t>  Метаданные.</a:t>
            </a:r>
          </a:p>
          <a:p>
            <a:pPr eaLnBrk="1" hangingPunct="1">
              <a:spcBef>
                <a:spcPct val="30000"/>
              </a:spcBef>
            </a:pPr>
            <a:r>
              <a:rPr lang="ru-RU" altLang="ru-RU" dirty="0">
                <a:solidFill>
                  <a:srgbClr val="0D0D11"/>
                </a:solidFill>
              </a:rPr>
              <a:t>Метаданные – данные о данных. Информация о том, что представляют собой данные хранилища, их основные типы, элементы и структура, процессы преобразования, где хранятся данные, как получить доступ к ним и т.д. Доступ к метаданным должны иметь все программы, обслуживающие и использующие ХД.</a:t>
            </a:r>
          </a:p>
          <a:p>
            <a:pPr eaLnBrk="1" hangingPunct="1">
              <a:spcBef>
                <a:spcPct val="30000"/>
              </a:spcBef>
            </a:pPr>
            <a:r>
              <a:rPr lang="ru-RU" altLang="ru-RU" dirty="0">
                <a:solidFill>
                  <a:srgbClr val="0D0D11"/>
                </a:solidFill>
                <a:sym typeface="Symbol" pitchFamily="18" charset="2"/>
              </a:rPr>
              <a:t></a:t>
            </a:r>
            <a:r>
              <a:rPr lang="ru-RU" altLang="ru-RU" dirty="0">
                <a:solidFill>
                  <a:srgbClr val="0D0D11"/>
                </a:solidFill>
              </a:rPr>
              <a:t>  Детальные данные.</a:t>
            </a:r>
          </a:p>
          <a:p>
            <a:pPr eaLnBrk="1" hangingPunct="1">
              <a:spcBef>
                <a:spcPct val="50000"/>
              </a:spcBef>
            </a:pPr>
            <a:r>
              <a:rPr lang="ru-RU" altLang="ru-RU" dirty="0">
                <a:solidFill>
                  <a:srgbClr val="0D0D11"/>
                </a:solidFill>
              </a:rPr>
              <a:t>На самом деле детальные данные обычно представляют собой первый уровень агрегации.</a:t>
            </a:r>
          </a:p>
          <a:p>
            <a:pPr eaLnBrk="1" hangingPunct="1">
              <a:spcBef>
                <a:spcPct val="50000"/>
              </a:spcBef>
            </a:pPr>
            <a:r>
              <a:rPr lang="ru-RU" altLang="ru-RU" dirty="0">
                <a:solidFill>
                  <a:srgbClr val="0D0D11"/>
                </a:solidFill>
                <a:sym typeface="Symbol" pitchFamily="18" charset="2"/>
              </a:rPr>
              <a:t> </a:t>
            </a:r>
            <a:r>
              <a:rPr lang="ru-RU" altLang="ru-RU" dirty="0">
                <a:solidFill>
                  <a:srgbClr val="0D0D11"/>
                </a:solidFill>
              </a:rPr>
              <a:t> Агрегированные данные.</a:t>
            </a:r>
          </a:p>
          <a:p>
            <a:pPr eaLnBrk="1" hangingPunct="1"/>
            <a:r>
              <a:rPr lang="ru-RU" altLang="ru-RU" dirty="0">
                <a:solidFill>
                  <a:srgbClr val="0D0D11"/>
                </a:solidFill>
              </a:rPr>
              <a:t>Большинство конечных пользователей работают с агрегированными показателями (</a:t>
            </a:r>
            <a:r>
              <a:rPr lang="ru-RU" altLang="ru-RU" dirty="0" err="1">
                <a:solidFill>
                  <a:srgbClr val="0D0D11"/>
                </a:solidFill>
              </a:rPr>
              <a:t>т.е</a:t>
            </a:r>
            <a:r>
              <a:rPr lang="ru-RU" altLang="ru-RU" dirty="0">
                <a:solidFill>
                  <a:srgbClr val="0D0D11"/>
                </a:solidFill>
              </a:rPr>
              <a:t> данными группированными по какому-либо признаку). Структура ХД позволяет конечному пользователю быстро и удобном виде получать интересующую его агрегированную информацию с последующей навигацией по всем уровням агрегирования.</a:t>
            </a:r>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39</a:t>
            </a:fld>
            <a:endParaRPr lang="ru-RU" altLang="ru-RU"/>
          </a:p>
        </p:txBody>
      </p:sp>
    </p:spTree>
    <p:extLst>
      <p:ext uri="{BB962C8B-B14F-4D97-AF65-F5344CB8AC3E}">
        <p14:creationId xmlns:p14="http://schemas.microsoft.com/office/powerpoint/2010/main" val="2333943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32656"/>
            <a:ext cx="8229600" cy="739775"/>
          </a:xfrm>
        </p:spPr>
        <p:txBody>
          <a:bodyPr/>
          <a:lstStyle/>
          <a:p>
            <a:pPr algn="ctr" eaLnBrk="1" hangingPunct="1"/>
            <a:r>
              <a:rPr lang="ru-RU" altLang="ru-RU" sz="2800" b="1" dirty="0" smtClean="0"/>
              <a:t>2. Новые пользовательские интерфейсы</a:t>
            </a:r>
            <a:endParaRPr lang="ru-RU" altLang="ru-RU" sz="2800" dirty="0" smtClean="0"/>
          </a:p>
        </p:txBody>
      </p:sp>
      <p:sp>
        <p:nvSpPr>
          <p:cNvPr id="3" name="TextBox 2"/>
          <p:cNvSpPr txBox="1"/>
          <p:nvPr/>
        </p:nvSpPr>
        <p:spPr>
          <a:xfrm>
            <a:off x="323528" y="980728"/>
            <a:ext cx="6336704" cy="2877711"/>
          </a:xfrm>
          <a:prstGeom prst="rect">
            <a:avLst/>
          </a:prstGeom>
          <a:noFill/>
        </p:spPr>
        <p:txBody>
          <a:bodyPr wrap="square" rtlCol="0">
            <a:spAutoFit/>
          </a:bodyPr>
          <a:lstStyle/>
          <a:p>
            <a:pPr>
              <a:spcAft>
                <a:spcPts val="600"/>
              </a:spcAft>
            </a:pPr>
            <a:r>
              <a:rPr lang="ru-RU" sz="1600" b="1" u="sng" dirty="0" smtClean="0"/>
              <a:t>Цель</a:t>
            </a:r>
            <a:r>
              <a:rPr lang="ru-RU" sz="1600" u="sng" dirty="0" smtClean="0"/>
              <a:t>: общение с системой на подмножестве естественного языка.</a:t>
            </a:r>
            <a:endParaRPr lang="ru-RU" sz="1600" dirty="0" smtClean="0"/>
          </a:p>
          <a:p>
            <a:r>
              <a:rPr lang="ru-RU" sz="1600" dirty="0" smtClean="0"/>
              <a:t>Конечные </a:t>
            </a:r>
            <a:r>
              <a:rPr lang="ru-RU" sz="1600" dirty="0"/>
              <a:t>пользователи не знают язык запросов (</a:t>
            </a:r>
            <a:r>
              <a:rPr lang="en-US" sz="1600" dirty="0"/>
              <a:t>SQL</a:t>
            </a:r>
            <a:r>
              <a:rPr lang="ru-RU" sz="1600" dirty="0"/>
              <a:t>), и для получения информации из БД вынуждены пользоваться интерфейсами, которые для них создают программисты. В приложения обычно включают некоторый набор готовых запросов и возможность сформулировать произвольный запрос с помощью некоего конструктора. Но для того, чтобы воспользоваться конструктором, пользователь должен знать структуру базы данных и хорошо разбираться в предложенном ему формализме </a:t>
            </a:r>
            <a:r>
              <a:rPr lang="ru-RU" sz="1600" dirty="0" err="1"/>
              <a:t>ПрО</a:t>
            </a:r>
            <a:r>
              <a:rPr lang="ru-RU" sz="1600" dirty="0" smtClean="0"/>
              <a:t>.</a:t>
            </a:r>
            <a:endParaRPr lang="ru-RU" sz="1600" b="1" dirty="0" smtClean="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1753096"/>
            <a:ext cx="2405844" cy="1603896"/>
          </a:xfrm>
          <a:prstGeom prst="rect">
            <a:avLst/>
          </a:prstGeom>
        </p:spPr>
      </p:pic>
      <p:pic>
        <p:nvPicPr>
          <p:cNvPr id="491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3933056"/>
            <a:ext cx="3533744"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3528" y="3933056"/>
            <a:ext cx="5112568" cy="2800767"/>
          </a:xfrm>
          <a:prstGeom prst="rect">
            <a:avLst/>
          </a:prstGeom>
          <a:noFill/>
        </p:spPr>
        <p:txBody>
          <a:bodyPr wrap="square" rtlCol="0">
            <a:spAutoFit/>
          </a:bodyPr>
          <a:lstStyle/>
          <a:p>
            <a:r>
              <a:rPr lang="ru-RU" sz="1600" b="1" dirty="0"/>
              <a:t>Средство:</a:t>
            </a:r>
            <a:r>
              <a:rPr lang="ru-RU" sz="1600" dirty="0"/>
              <a:t> создание онтологий.</a:t>
            </a:r>
          </a:p>
          <a:p>
            <a:r>
              <a:rPr lang="ru-RU" sz="1600" dirty="0"/>
              <a:t>Под онтологией понимается определённым образом формализованная система знаний о предметной области, описывающая, классифицирующая и увязывающая между собой понятия этой </a:t>
            </a:r>
            <a:r>
              <a:rPr lang="ru-RU" sz="1600" dirty="0" err="1"/>
              <a:t>ПрО</a:t>
            </a:r>
            <a:r>
              <a:rPr lang="ru-RU" sz="1600" dirty="0"/>
              <a:t>. Интеграция онтологий и баз данных позволит пользователям задавать запросы в собственной терминологии с использованием ограниченного естественного языка. Это упростит создание и сопровождение приложений и повысит эффективность использования БД</a:t>
            </a:r>
            <a:r>
              <a:rPr lang="ru-RU" sz="1600" dirty="0" smtClean="0"/>
              <a:t>.</a:t>
            </a:r>
            <a:endParaRPr lang="ru-RU" sz="1600" dirty="0"/>
          </a:p>
        </p:txBody>
      </p:sp>
      <p:sp>
        <p:nvSpPr>
          <p:cNvPr id="5" name="Номер слайда 4"/>
          <p:cNvSpPr>
            <a:spLocks noGrp="1"/>
          </p:cNvSpPr>
          <p:nvPr>
            <p:ph type="sldNum" sz="quarter" idx="11"/>
          </p:nvPr>
        </p:nvSpPr>
        <p:spPr/>
        <p:txBody>
          <a:bodyPr/>
          <a:lstStyle/>
          <a:p>
            <a:pPr>
              <a:defRPr/>
            </a:pPr>
            <a:fld id="{30C1A9B2-D4D8-430A-9B97-CD7626AC306E}" type="slidenum">
              <a:rPr lang="ru-RU" altLang="ru-RU" smtClean="0"/>
              <a:pPr>
                <a:defRPr/>
              </a:pPr>
              <a:t>4</a:t>
            </a:fld>
            <a:endParaRPr lang="ru-RU" altLang="ru-RU"/>
          </a:p>
        </p:txBody>
      </p:sp>
    </p:spTree>
    <p:extLst>
      <p:ext uri="{BB962C8B-B14F-4D97-AF65-F5344CB8AC3E}">
        <p14:creationId xmlns:p14="http://schemas.microsoft.com/office/powerpoint/2010/main" val="388528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154"/>
                                        </p:tgtEl>
                                        <p:attrNameLst>
                                          <p:attrName>style.visibility</p:attrName>
                                        </p:attrNameLst>
                                      </p:cBhvr>
                                      <p:to>
                                        <p:strVal val="visible"/>
                                      </p:to>
                                    </p:set>
                                    <p:animEffect transition="in" filter="fade">
                                      <p:cBhvr>
                                        <p:cTn id="12" dur="5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548680"/>
            <a:ext cx="7772400" cy="573088"/>
          </a:xfrm>
        </p:spPr>
        <p:txBody>
          <a:bodyPr/>
          <a:lstStyle/>
          <a:p>
            <a:pPr algn="ctr"/>
            <a:r>
              <a:rPr kumimoji="1" lang="ru-RU" altLang="ru-RU" sz="3200" b="1" dirty="0"/>
              <a:t>5</a:t>
            </a:r>
            <a:r>
              <a:rPr kumimoji="1" lang="ru-RU" altLang="ru-RU" sz="3200" b="1" dirty="0" smtClean="0">
                <a:solidFill>
                  <a:schemeClr val="tx1"/>
                </a:solidFill>
              </a:rPr>
              <a:t>. Структура хранилища данных</a:t>
            </a:r>
          </a:p>
        </p:txBody>
      </p:sp>
      <p:sp>
        <p:nvSpPr>
          <p:cNvPr id="14339" name="Text Box 6"/>
          <p:cNvSpPr txBox="1">
            <a:spLocks noChangeArrowheads="1"/>
          </p:cNvSpPr>
          <p:nvPr/>
        </p:nvSpPr>
        <p:spPr bwMode="auto">
          <a:xfrm>
            <a:off x="611188" y="1268760"/>
            <a:ext cx="80645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hangingPunct="1"/>
            <a:r>
              <a:rPr lang="ru-RU" altLang="ru-RU" dirty="0">
                <a:solidFill>
                  <a:srgbClr val="0D0D11"/>
                </a:solidFill>
              </a:rPr>
              <a:t>Типичная структура ХД существенно отличается от структуры обычной реляционной СУБД, как правило, эта структура </a:t>
            </a:r>
            <a:r>
              <a:rPr lang="ru-RU" altLang="ru-RU" dirty="0" err="1">
                <a:solidFill>
                  <a:srgbClr val="0D0D11"/>
                </a:solidFill>
              </a:rPr>
              <a:t>денормализована</a:t>
            </a:r>
            <a:r>
              <a:rPr lang="ru-RU" altLang="ru-RU" dirty="0">
                <a:solidFill>
                  <a:srgbClr val="0D0D11"/>
                </a:solidFill>
              </a:rPr>
              <a:t>.</a:t>
            </a:r>
          </a:p>
          <a:p>
            <a:pPr eaLnBrk="1" hangingPunct="1"/>
            <a:r>
              <a:rPr lang="ru-RU" altLang="ru-RU" dirty="0">
                <a:solidFill>
                  <a:srgbClr val="0D0D11"/>
                </a:solidFill>
              </a:rPr>
              <a:t>Основными составляющими структуры ХД являются таблица фактов (</a:t>
            </a:r>
            <a:r>
              <a:rPr lang="ru-RU" altLang="ru-RU" dirty="0" err="1">
                <a:solidFill>
                  <a:srgbClr val="0D0D11"/>
                </a:solidFill>
              </a:rPr>
              <a:t>fact</a:t>
            </a:r>
            <a:r>
              <a:rPr lang="ru-RU" altLang="ru-RU" dirty="0">
                <a:solidFill>
                  <a:srgbClr val="0D0D11"/>
                </a:solidFill>
              </a:rPr>
              <a:t> </a:t>
            </a:r>
            <a:r>
              <a:rPr lang="ru-RU" altLang="ru-RU" dirty="0" err="1">
                <a:solidFill>
                  <a:srgbClr val="0D0D11"/>
                </a:solidFill>
              </a:rPr>
              <a:t>table</a:t>
            </a:r>
            <a:r>
              <a:rPr lang="ru-RU" altLang="ru-RU" dirty="0">
                <a:solidFill>
                  <a:srgbClr val="0D0D11"/>
                </a:solidFill>
              </a:rPr>
              <a:t>) и таблицы измерений (</a:t>
            </a:r>
            <a:r>
              <a:rPr lang="ru-RU" altLang="ru-RU" dirty="0" err="1">
                <a:solidFill>
                  <a:srgbClr val="0D0D11"/>
                </a:solidFill>
              </a:rPr>
              <a:t>dimension</a:t>
            </a:r>
            <a:r>
              <a:rPr lang="ru-RU" altLang="ru-RU" dirty="0">
                <a:solidFill>
                  <a:srgbClr val="0D0D11"/>
                </a:solidFill>
              </a:rPr>
              <a:t> </a:t>
            </a:r>
            <a:r>
              <a:rPr lang="ru-RU" altLang="ru-RU" dirty="0" err="1">
                <a:solidFill>
                  <a:srgbClr val="0D0D11"/>
                </a:solidFill>
              </a:rPr>
              <a:t>tables</a:t>
            </a:r>
            <a:r>
              <a:rPr lang="ru-RU" altLang="ru-RU" dirty="0">
                <a:solidFill>
                  <a:srgbClr val="0D0D11"/>
                </a:solidFill>
              </a:rPr>
              <a:t>).</a:t>
            </a:r>
            <a:endParaRPr lang="ru-RU" altLang="ru-RU" b="1" dirty="0">
              <a:solidFill>
                <a:srgbClr val="0D0D11"/>
              </a:solidFill>
            </a:endParaRPr>
          </a:p>
          <a:p>
            <a:pPr eaLnBrk="1" hangingPunct="1"/>
            <a:r>
              <a:rPr lang="ru-RU" altLang="ru-RU" b="1" dirty="0">
                <a:solidFill>
                  <a:srgbClr val="0D0D11"/>
                </a:solidFill>
              </a:rPr>
              <a:t>Таблица фактов</a:t>
            </a:r>
            <a:r>
              <a:rPr lang="en-US" altLang="ru-RU" b="1" dirty="0">
                <a:solidFill>
                  <a:srgbClr val="0D0D11"/>
                </a:solidFill>
              </a:rPr>
              <a:t> </a:t>
            </a:r>
            <a:endParaRPr lang="ru-RU" altLang="ru-RU" b="1" dirty="0">
              <a:solidFill>
                <a:srgbClr val="0D0D11"/>
              </a:solidFill>
            </a:endParaRPr>
          </a:p>
          <a:p>
            <a:pPr eaLnBrk="1" hangingPunct="1"/>
            <a:r>
              <a:rPr lang="ru-RU" altLang="ru-RU" dirty="0">
                <a:solidFill>
                  <a:srgbClr val="0D0D11"/>
                </a:solidFill>
              </a:rPr>
              <a:t>Таблица фактов – основная таблица ХД. Содержит сведения об объектах или событиях, совокупность которых будет в дальнейшем анализироваться. </a:t>
            </a:r>
          </a:p>
        </p:txBody>
      </p:sp>
      <p:sp>
        <p:nvSpPr>
          <p:cNvPr id="14340" name="Text Box 7"/>
          <p:cNvSpPr txBox="1">
            <a:spLocks noChangeArrowheads="1"/>
          </p:cNvSpPr>
          <p:nvPr/>
        </p:nvSpPr>
        <p:spPr bwMode="auto">
          <a:xfrm>
            <a:off x="611188" y="3429000"/>
            <a:ext cx="799306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SzPct val="90000"/>
              <a:buBlip>
                <a:blip r:embed="rId2"/>
              </a:buBlip>
              <a:defRPr sz="3200">
                <a:solidFill>
                  <a:schemeClr val="tx1"/>
                </a:solidFill>
                <a:latin typeface="Tahoma" pitchFamily="34" charset="0"/>
              </a:defRPr>
            </a:lvl1pPr>
            <a:lvl2pPr marL="800100" indent="-342900" eaLnBrk="0" hangingPunct="0">
              <a:spcBef>
                <a:spcPct val="20000"/>
              </a:spcBef>
              <a:buSzPct val="80000"/>
              <a:buBlip>
                <a:blip r:embed="rId3"/>
              </a:buBlip>
              <a:defRPr sz="2800">
                <a:solidFill>
                  <a:schemeClr val="tx1"/>
                </a:solidFill>
                <a:latin typeface="Tahoma" pitchFamily="34" charset="0"/>
              </a:defRPr>
            </a:lvl2pPr>
            <a:lvl3pPr marL="1257300" indent="-342900" eaLnBrk="0" hangingPunct="0">
              <a:spcBef>
                <a:spcPct val="20000"/>
              </a:spcBef>
              <a:buSzPct val="70000"/>
              <a:buBlip>
                <a:blip r:embed="rId4"/>
              </a:buBlip>
              <a:defRPr sz="2400">
                <a:solidFill>
                  <a:schemeClr val="tx1"/>
                </a:solidFill>
                <a:latin typeface="Tahoma" pitchFamily="34" charset="0"/>
              </a:defRPr>
            </a:lvl3pPr>
            <a:lvl4pPr marL="1714500" indent="-342900" eaLnBrk="0" hangingPunct="0">
              <a:spcBef>
                <a:spcPct val="20000"/>
              </a:spcBef>
              <a:buSzPct val="70000"/>
              <a:buBlip>
                <a:blip r:embed="rId5"/>
              </a:buBlip>
              <a:defRPr sz="2000">
                <a:solidFill>
                  <a:schemeClr val="tx1"/>
                </a:solidFill>
                <a:latin typeface="Tahoma" pitchFamily="34" charset="0"/>
              </a:defRPr>
            </a:lvl4pPr>
            <a:lvl5pPr marL="2171700" indent="-342900" eaLnBrk="0" hangingPunct="0">
              <a:spcBef>
                <a:spcPct val="20000"/>
              </a:spcBef>
              <a:buSzPct val="70000"/>
              <a:buBlip>
                <a:blip r:embed="rId6"/>
              </a:buBlip>
              <a:defRPr sz="2000">
                <a:solidFill>
                  <a:schemeClr val="tx1"/>
                </a:solidFill>
                <a:latin typeface="Tahoma" pitchFamily="34" charset="0"/>
              </a:defRPr>
            </a:lvl5pPr>
            <a:lvl6pPr marL="2628900" indent="-342900" eaLnBrk="0" fontAlgn="base" hangingPunct="0">
              <a:spcBef>
                <a:spcPct val="20000"/>
              </a:spcBef>
              <a:spcAft>
                <a:spcPct val="0"/>
              </a:spcAft>
              <a:buSzPct val="70000"/>
              <a:buBlip>
                <a:blip r:embed="rId6"/>
              </a:buBlip>
              <a:defRPr sz="2000">
                <a:solidFill>
                  <a:schemeClr val="tx1"/>
                </a:solidFill>
                <a:latin typeface="Tahoma" pitchFamily="34" charset="0"/>
              </a:defRPr>
            </a:lvl6pPr>
            <a:lvl7pPr marL="3086100" indent="-342900" eaLnBrk="0" fontAlgn="base" hangingPunct="0">
              <a:spcBef>
                <a:spcPct val="20000"/>
              </a:spcBef>
              <a:spcAft>
                <a:spcPct val="0"/>
              </a:spcAft>
              <a:buSzPct val="70000"/>
              <a:buBlip>
                <a:blip r:embed="rId6"/>
              </a:buBlip>
              <a:defRPr sz="2000">
                <a:solidFill>
                  <a:schemeClr val="tx1"/>
                </a:solidFill>
                <a:latin typeface="Tahoma" pitchFamily="34" charset="0"/>
              </a:defRPr>
            </a:lvl7pPr>
            <a:lvl8pPr marL="3543300" indent="-342900" eaLnBrk="0" fontAlgn="base" hangingPunct="0">
              <a:spcBef>
                <a:spcPct val="20000"/>
              </a:spcBef>
              <a:spcAft>
                <a:spcPct val="0"/>
              </a:spcAft>
              <a:buSzPct val="70000"/>
              <a:buBlip>
                <a:blip r:embed="rId6"/>
              </a:buBlip>
              <a:defRPr sz="2000">
                <a:solidFill>
                  <a:schemeClr val="tx1"/>
                </a:solidFill>
                <a:latin typeface="Tahoma" pitchFamily="34" charset="0"/>
              </a:defRPr>
            </a:lvl8pPr>
            <a:lvl9pPr marL="4000500" indent="-342900" eaLnBrk="0" fontAlgn="base" hangingPunct="0">
              <a:spcBef>
                <a:spcPct val="20000"/>
              </a:spcBef>
              <a:spcAft>
                <a:spcPct val="0"/>
              </a:spcAft>
              <a:buSzPct val="70000"/>
              <a:buBlip>
                <a:blip r:embed="rId6"/>
              </a:buBlip>
              <a:defRPr sz="2000">
                <a:solidFill>
                  <a:schemeClr val="tx1"/>
                </a:solidFill>
                <a:latin typeface="Tahoma" pitchFamily="34" charset="0"/>
              </a:defRPr>
            </a:lvl9pPr>
          </a:lstStyle>
          <a:p>
            <a:pPr marL="0" indent="0" eaLnBrk="1" hangingPunct="1">
              <a:spcBef>
                <a:spcPct val="0"/>
              </a:spcBef>
              <a:buSzTx/>
              <a:buNone/>
            </a:pPr>
            <a:r>
              <a:rPr lang="ru-RU" altLang="ru-RU" sz="1800" dirty="0">
                <a:solidFill>
                  <a:srgbClr val="0D0D11"/>
                </a:solidFill>
                <a:latin typeface="Times New Roman" panose="02020603050405020304" pitchFamily="18" charset="0"/>
                <a:cs typeface="Times New Roman" panose="02020603050405020304" pitchFamily="18" charset="0"/>
              </a:rPr>
              <a:t>Чаще других встречаются следующие типы фактов</a:t>
            </a:r>
            <a:r>
              <a:rPr lang="ru-RU" altLang="ru-RU" sz="1800" dirty="0" smtClean="0">
                <a:solidFill>
                  <a:srgbClr val="0D0D11"/>
                </a:solidFill>
                <a:latin typeface="Times New Roman" pitchFamily="18" charset="0"/>
                <a:cs typeface="Times New Roman" panose="02020603050405020304" pitchFamily="18" charset="0"/>
              </a:rPr>
              <a:t>:</a:t>
            </a:r>
          </a:p>
          <a:p>
            <a:pPr eaLnBrk="1" hangingPunct="1">
              <a:spcBef>
                <a:spcPct val="0"/>
              </a:spcBef>
              <a:buSzTx/>
              <a:buFontTx/>
              <a:buAutoNum type="arabicPeriod"/>
            </a:pPr>
            <a:r>
              <a:rPr lang="ru-RU" altLang="ru-RU" sz="1800" dirty="0" smtClean="0">
                <a:solidFill>
                  <a:srgbClr val="0D0D11"/>
                </a:solidFill>
                <a:latin typeface="Times New Roman" pitchFamily="18" charset="0"/>
                <a:cs typeface="Times New Roman" panose="02020603050405020304" pitchFamily="18" charset="0"/>
              </a:rPr>
              <a:t>Факты</a:t>
            </a:r>
            <a:r>
              <a:rPr lang="ru-RU" altLang="ru-RU" sz="1800" dirty="0">
                <a:solidFill>
                  <a:srgbClr val="0D0D11"/>
                </a:solidFill>
                <a:latin typeface="Times New Roman" pitchFamily="18" charset="0"/>
                <a:cs typeface="Times New Roman" panose="02020603050405020304" pitchFamily="18" charset="0"/>
              </a:rPr>
              <a:t>, связанные с транзакциями (</a:t>
            </a:r>
            <a:r>
              <a:rPr lang="ru-RU" altLang="ru-RU" sz="1800" dirty="0" err="1">
                <a:solidFill>
                  <a:srgbClr val="0D0D11"/>
                </a:solidFill>
                <a:latin typeface="Times New Roman" pitchFamily="18" charset="0"/>
                <a:cs typeface="Times New Roman" panose="02020603050405020304" pitchFamily="18" charset="0"/>
              </a:rPr>
              <a:t>Transaction</a:t>
            </a:r>
            <a:r>
              <a:rPr lang="ru-RU" altLang="ru-RU" sz="1800" dirty="0">
                <a:solidFill>
                  <a:srgbClr val="0D0D11"/>
                </a:solidFill>
                <a:latin typeface="Times New Roman" pitchFamily="18" charset="0"/>
                <a:cs typeface="Times New Roman" panose="02020603050405020304" pitchFamily="18" charset="0"/>
              </a:rPr>
              <a:t> </a:t>
            </a:r>
            <a:r>
              <a:rPr lang="ru-RU" altLang="ru-RU" sz="1800" dirty="0" err="1">
                <a:solidFill>
                  <a:srgbClr val="0D0D11"/>
                </a:solidFill>
                <a:latin typeface="Times New Roman" pitchFamily="18" charset="0"/>
                <a:cs typeface="Times New Roman" panose="02020603050405020304" pitchFamily="18" charset="0"/>
              </a:rPr>
              <a:t>facts</a:t>
            </a:r>
            <a:r>
              <a:rPr lang="ru-RU" altLang="ru-RU" sz="1800" dirty="0">
                <a:solidFill>
                  <a:srgbClr val="0D0D11"/>
                </a:solidFill>
                <a:latin typeface="Times New Roman" pitchFamily="18" charset="0"/>
                <a:cs typeface="Times New Roman" panose="02020603050405020304" pitchFamily="18" charset="0"/>
              </a:rPr>
              <a:t>). Основаны на отдельных событиях.</a:t>
            </a:r>
          </a:p>
          <a:p>
            <a:pPr eaLnBrk="1" hangingPunct="1">
              <a:spcBef>
                <a:spcPct val="0"/>
              </a:spcBef>
              <a:buSzTx/>
              <a:buFontTx/>
              <a:buAutoNum type="arabicPeriod"/>
            </a:pPr>
            <a:r>
              <a:rPr lang="ru-RU" altLang="ru-RU" sz="1800" dirty="0">
                <a:solidFill>
                  <a:srgbClr val="0D0D11"/>
                </a:solidFill>
                <a:latin typeface="Times New Roman" pitchFamily="18" charset="0"/>
                <a:cs typeface="Times New Roman" panose="02020603050405020304" pitchFamily="18" charset="0"/>
              </a:rPr>
              <a:t>Факты, связанные с «моментальными снимками» (</a:t>
            </a:r>
            <a:r>
              <a:rPr lang="ru-RU" altLang="ru-RU" sz="1800" dirty="0" err="1">
                <a:solidFill>
                  <a:srgbClr val="0D0D11"/>
                </a:solidFill>
                <a:latin typeface="Times New Roman" pitchFamily="18" charset="0"/>
                <a:cs typeface="Times New Roman" panose="02020603050405020304" pitchFamily="18" charset="0"/>
              </a:rPr>
              <a:t>Snapshot</a:t>
            </a:r>
            <a:r>
              <a:rPr lang="ru-RU" altLang="ru-RU" sz="1800" dirty="0">
                <a:solidFill>
                  <a:srgbClr val="0D0D11"/>
                </a:solidFill>
                <a:latin typeface="Times New Roman" pitchFamily="18" charset="0"/>
                <a:cs typeface="Times New Roman" panose="02020603050405020304" pitchFamily="18" charset="0"/>
              </a:rPr>
              <a:t> </a:t>
            </a:r>
            <a:r>
              <a:rPr lang="ru-RU" altLang="ru-RU" sz="1800" dirty="0" err="1">
                <a:solidFill>
                  <a:srgbClr val="0D0D11"/>
                </a:solidFill>
                <a:latin typeface="Times New Roman" pitchFamily="18" charset="0"/>
                <a:cs typeface="Times New Roman" panose="02020603050405020304" pitchFamily="18" charset="0"/>
              </a:rPr>
              <a:t>facts</a:t>
            </a:r>
            <a:r>
              <a:rPr lang="ru-RU" altLang="ru-RU" sz="1800" dirty="0">
                <a:solidFill>
                  <a:srgbClr val="0D0D11"/>
                </a:solidFill>
                <a:latin typeface="Times New Roman" pitchFamily="18" charset="0"/>
                <a:cs typeface="Times New Roman" panose="02020603050405020304" pitchFamily="18" charset="0"/>
              </a:rPr>
              <a:t>). Основаны на состоянии объекта в определенные моменты времени.</a:t>
            </a:r>
          </a:p>
          <a:p>
            <a:pPr eaLnBrk="1" hangingPunct="1">
              <a:spcBef>
                <a:spcPct val="0"/>
              </a:spcBef>
              <a:buSzTx/>
              <a:buFontTx/>
              <a:buAutoNum type="arabicPeriod"/>
            </a:pPr>
            <a:r>
              <a:rPr lang="ru-RU" altLang="ru-RU" sz="1800" dirty="0">
                <a:solidFill>
                  <a:srgbClr val="0D0D11"/>
                </a:solidFill>
                <a:latin typeface="Times New Roman" pitchFamily="18" charset="0"/>
                <a:cs typeface="Times New Roman" panose="02020603050405020304" pitchFamily="18" charset="0"/>
              </a:rPr>
              <a:t>Факты, связанные с элементами документа (</a:t>
            </a:r>
            <a:r>
              <a:rPr lang="ru-RU" altLang="ru-RU" sz="1800" dirty="0" err="1">
                <a:solidFill>
                  <a:srgbClr val="0D0D11"/>
                </a:solidFill>
                <a:latin typeface="Times New Roman" pitchFamily="18" charset="0"/>
                <a:cs typeface="Times New Roman" panose="02020603050405020304" pitchFamily="18" charset="0"/>
              </a:rPr>
              <a:t>Line-item</a:t>
            </a:r>
            <a:r>
              <a:rPr lang="ru-RU" altLang="ru-RU" sz="1800" dirty="0">
                <a:solidFill>
                  <a:srgbClr val="0D0D11"/>
                </a:solidFill>
                <a:latin typeface="Times New Roman" pitchFamily="18" charset="0"/>
                <a:cs typeface="Times New Roman" panose="02020603050405020304" pitchFamily="18" charset="0"/>
              </a:rPr>
              <a:t> </a:t>
            </a:r>
            <a:r>
              <a:rPr lang="ru-RU" altLang="ru-RU" sz="1800" dirty="0" err="1">
                <a:solidFill>
                  <a:srgbClr val="0D0D11"/>
                </a:solidFill>
                <a:latin typeface="Times New Roman" pitchFamily="18" charset="0"/>
                <a:cs typeface="Times New Roman" panose="02020603050405020304" pitchFamily="18" charset="0"/>
              </a:rPr>
              <a:t>facts</a:t>
            </a:r>
            <a:r>
              <a:rPr lang="ru-RU" altLang="ru-RU" sz="1800" dirty="0">
                <a:solidFill>
                  <a:srgbClr val="0D0D11"/>
                </a:solidFill>
                <a:latin typeface="Times New Roman" pitchFamily="18" charset="0"/>
                <a:cs typeface="Times New Roman" panose="02020603050405020304" pitchFamily="18" charset="0"/>
              </a:rPr>
              <a:t>). Основаны на том или ином документе и содержат подробную информацию об элементах этого документа.</a:t>
            </a:r>
          </a:p>
          <a:p>
            <a:pPr eaLnBrk="1" hangingPunct="1">
              <a:spcBef>
                <a:spcPct val="0"/>
              </a:spcBef>
              <a:buSzTx/>
              <a:buFontTx/>
              <a:buAutoNum type="arabicPeriod"/>
            </a:pPr>
            <a:r>
              <a:rPr lang="ru-RU" altLang="ru-RU" sz="1800" dirty="0">
                <a:solidFill>
                  <a:srgbClr val="0D0D11"/>
                </a:solidFill>
                <a:latin typeface="Times New Roman" pitchFamily="18" charset="0"/>
                <a:cs typeface="Times New Roman" panose="02020603050405020304" pitchFamily="18" charset="0"/>
              </a:rPr>
              <a:t>Факты, связанные с событиями или состоянием объекта (</a:t>
            </a:r>
            <a:r>
              <a:rPr lang="ru-RU" altLang="ru-RU" sz="1800" dirty="0" err="1">
                <a:solidFill>
                  <a:srgbClr val="0D0D11"/>
                </a:solidFill>
                <a:latin typeface="Times New Roman" pitchFamily="18" charset="0"/>
                <a:cs typeface="Times New Roman" panose="02020603050405020304" pitchFamily="18" charset="0"/>
              </a:rPr>
              <a:t>Event</a:t>
            </a:r>
            <a:r>
              <a:rPr lang="ru-RU" altLang="ru-RU" sz="1800" dirty="0">
                <a:solidFill>
                  <a:srgbClr val="0D0D11"/>
                </a:solidFill>
                <a:latin typeface="Times New Roman" pitchFamily="18" charset="0"/>
                <a:cs typeface="Times New Roman" panose="02020603050405020304" pitchFamily="18" charset="0"/>
              </a:rPr>
              <a:t> </a:t>
            </a:r>
            <a:r>
              <a:rPr lang="ru-RU" altLang="ru-RU" sz="1800" dirty="0" err="1">
                <a:solidFill>
                  <a:srgbClr val="0D0D11"/>
                </a:solidFill>
                <a:latin typeface="Times New Roman" pitchFamily="18" charset="0"/>
                <a:cs typeface="Times New Roman" panose="02020603050405020304" pitchFamily="18" charset="0"/>
              </a:rPr>
              <a:t>or</a:t>
            </a:r>
            <a:r>
              <a:rPr lang="ru-RU" altLang="ru-RU" sz="1800" dirty="0">
                <a:solidFill>
                  <a:srgbClr val="0D0D11"/>
                </a:solidFill>
                <a:latin typeface="Times New Roman" pitchFamily="18" charset="0"/>
                <a:cs typeface="Times New Roman" panose="02020603050405020304" pitchFamily="18" charset="0"/>
              </a:rPr>
              <a:t> </a:t>
            </a:r>
            <a:r>
              <a:rPr lang="ru-RU" altLang="ru-RU" sz="1800" dirty="0" err="1">
                <a:solidFill>
                  <a:srgbClr val="0D0D11"/>
                </a:solidFill>
                <a:latin typeface="Times New Roman" pitchFamily="18" charset="0"/>
                <a:cs typeface="Times New Roman" panose="02020603050405020304" pitchFamily="18" charset="0"/>
              </a:rPr>
              <a:t>state</a:t>
            </a:r>
            <a:r>
              <a:rPr lang="ru-RU" altLang="ru-RU" sz="1800" dirty="0">
                <a:solidFill>
                  <a:srgbClr val="0D0D11"/>
                </a:solidFill>
                <a:latin typeface="Times New Roman" pitchFamily="18" charset="0"/>
                <a:cs typeface="Times New Roman" panose="02020603050405020304" pitchFamily="18" charset="0"/>
              </a:rPr>
              <a:t> </a:t>
            </a:r>
            <a:r>
              <a:rPr lang="ru-RU" altLang="ru-RU" sz="1800" dirty="0" err="1">
                <a:solidFill>
                  <a:srgbClr val="0D0D11"/>
                </a:solidFill>
                <a:latin typeface="Times New Roman" pitchFamily="18" charset="0"/>
                <a:cs typeface="Times New Roman" panose="02020603050405020304" pitchFamily="18" charset="0"/>
              </a:rPr>
              <a:t>facts</a:t>
            </a:r>
            <a:r>
              <a:rPr lang="ru-RU" altLang="ru-RU" sz="1800" dirty="0">
                <a:solidFill>
                  <a:srgbClr val="0D0D11"/>
                </a:solidFill>
                <a:latin typeface="Times New Roman" pitchFamily="18" charset="0"/>
                <a:cs typeface="Times New Roman" panose="02020603050405020304" pitchFamily="18" charset="0"/>
              </a:rPr>
              <a:t>). Представляют возникновение события без подробностей о нем.</a:t>
            </a:r>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40</a:t>
            </a:fld>
            <a:endParaRPr lang="ru-RU" altLang="ru-RU"/>
          </a:p>
        </p:txBody>
      </p:sp>
    </p:spTree>
    <p:extLst>
      <p:ext uri="{BB962C8B-B14F-4D97-AF65-F5344CB8AC3E}">
        <p14:creationId xmlns:p14="http://schemas.microsoft.com/office/powerpoint/2010/main" val="105249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4340">
                                            <p:txEl>
                                              <p:pRg st="0" end="0"/>
                                            </p:txEl>
                                          </p:spTgt>
                                        </p:tgtEl>
                                        <p:attrNameLst>
                                          <p:attrName>style.visibility</p:attrName>
                                        </p:attrNameLst>
                                      </p:cBhvr>
                                      <p:to>
                                        <p:strVal val="visible"/>
                                      </p:to>
                                    </p:set>
                                    <p:animEffect transition="in" filter="fade">
                                      <p:cBhvr>
                                        <p:cTn id="13" dur="500"/>
                                        <p:tgtEl>
                                          <p:spTgt spid="14340">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4340">
                                            <p:txEl>
                                              <p:pRg st="1" end="1"/>
                                            </p:txEl>
                                          </p:spTgt>
                                        </p:tgtEl>
                                        <p:attrNameLst>
                                          <p:attrName>style.visibility</p:attrName>
                                        </p:attrNameLst>
                                      </p:cBhvr>
                                      <p:to>
                                        <p:strVal val="visible"/>
                                      </p:to>
                                    </p:set>
                                    <p:animEffect transition="in" filter="fade">
                                      <p:cBhvr>
                                        <p:cTn id="16" dur="500"/>
                                        <p:tgtEl>
                                          <p:spTgt spid="1434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340">
                                            <p:txEl>
                                              <p:pRg st="2" end="2"/>
                                            </p:txEl>
                                          </p:spTgt>
                                        </p:tgtEl>
                                        <p:attrNameLst>
                                          <p:attrName>style.visibility</p:attrName>
                                        </p:attrNameLst>
                                      </p:cBhvr>
                                      <p:to>
                                        <p:strVal val="visible"/>
                                      </p:to>
                                    </p:set>
                                    <p:anim calcmode="lin" valueType="num">
                                      <p:cBhvr additive="base">
                                        <p:cTn id="21" dur="500" fill="hold"/>
                                        <p:tgtEl>
                                          <p:spTgt spid="14340">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3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4340">
                                            <p:txEl>
                                              <p:pRg st="3" end="3"/>
                                            </p:txEl>
                                          </p:spTgt>
                                        </p:tgtEl>
                                        <p:attrNameLst>
                                          <p:attrName>style.visibility</p:attrName>
                                        </p:attrNameLst>
                                      </p:cBhvr>
                                      <p:to>
                                        <p:strVal val="visible"/>
                                      </p:to>
                                    </p:set>
                                    <p:animEffect transition="in" filter="fade">
                                      <p:cBhvr>
                                        <p:cTn id="27" dur="1000"/>
                                        <p:tgtEl>
                                          <p:spTgt spid="14340">
                                            <p:txEl>
                                              <p:pRg st="3" end="3"/>
                                            </p:txEl>
                                          </p:spTgt>
                                        </p:tgtEl>
                                      </p:cBhvr>
                                    </p:animEffect>
                                    <p:anim calcmode="lin" valueType="num">
                                      <p:cBhvr>
                                        <p:cTn id="28" dur="1000" fill="hold"/>
                                        <p:tgtEl>
                                          <p:spTgt spid="14340">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1434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4340">
                                            <p:txEl>
                                              <p:pRg st="4" end="4"/>
                                            </p:txEl>
                                          </p:spTgt>
                                        </p:tgtEl>
                                        <p:attrNameLst>
                                          <p:attrName>style.visibility</p:attrName>
                                        </p:attrNameLst>
                                      </p:cBhvr>
                                      <p:to>
                                        <p:strVal val="visible"/>
                                      </p:to>
                                    </p:set>
                                    <p:animEffect transition="in" filter="wipe(down)">
                                      <p:cBhvr>
                                        <p:cTn id="34" dur="500"/>
                                        <p:tgtEl>
                                          <p:spTgt spid="1434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611188" y="1412875"/>
            <a:ext cx="8064500"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hangingPunct="1"/>
            <a:r>
              <a:rPr lang="ru-RU" altLang="ru-RU" b="1" dirty="0">
                <a:solidFill>
                  <a:srgbClr val="0D0D11"/>
                </a:solidFill>
              </a:rPr>
              <a:t>Таблицы измерений</a:t>
            </a:r>
          </a:p>
          <a:p>
            <a:pPr marL="285750" indent="-285750" eaLnBrk="1" hangingPunct="1">
              <a:spcBef>
                <a:spcPct val="30000"/>
              </a:spcBef>
              <a:buFont typeface="Wingdings" panose="05000000000000000000" pitchFamily="2" charset="2"/>
              <a:buChar char="Ø"/>
            </a:pPr>
            <a:r>
              <a:rPr lang="ru-RU" altLang="ru-RU" dirty="0">
                <a:solidFill>
                  <a:srgbClr val="0D0D11"/>
                </a:solidFill>
              </a:rPr>
              <a:t>Таблицы измерений содержат неизменяемые или редко изменяемые данные. </a:t>
            </a:r>
          </a:p>
          <a:p>
            <a:pPr marL="285750" indent="-285750" eaLnBrk="1" hangingPunct="1">
              <a:spcBef>
                <a:spcPct val="30000"/>
              </a:spcBef>
              <a:buFont typeface="Wingdings" panose="05000000000000000000" pitchFamily="2" charset="2"/>
              <a:buChar char="Ø"/>
            </a:pPr>
            <a:r>
              <a:rPr lang="ru-RU" altLang="ru-RU" dirty="0">
                <a:solidFill>
                  <a:srgbClr val="0D0D11"/>
                </a:solidFill>
              </a:rPr>
              <a:t>В каждой таблице измерений перечислены возможные значения одного из измерений гиперкуба. </a:t>
            </a:r>
          </a:p>
          <a:p>
            <a:pPr marL="285750" indent="-285750" eaLnBrk="1" hangingPunct="1">
              <a:spcBef>
                <a:spcPct val="30000"/>
              </a:spcBef>
              <a:buFont typeface="Wingdings" panose="05000000000000000000" pitchFamily="2" charset="2"/>
              <a:buChar char="Ø"/>
            </a:pPr>
            <a:r>
              <a:rPr lang="ru-RU" altLang="ru-RU" dirty="0">
                <a:solidFill>
                  <a:srgbClr val="0D0D11"/>
                </a:solidFill>
              </a:rPr>
              <a:t>В подавляющем большинстве случаев эти данные представляют собой по одной записи для каждого члена нижнего уровня иерархии в измерении. </a:t>
            </a:r>
          </a:p>
          <a:p>
            <a:pPr marL="285750" indent="-285750" eaLnBrk="1" hangingPunct="1">
              <a:spcBef>
                <a:spcPct val="30000"/>
              </a:spcBef>
              <a:buFont typeface="Wingdings" panose="05000000000000000000" pitchFamily="2" charset="2"/>
              <a:buChar char="Ø"/>
            </a:pPr>
            <a:r>
              <a:rPr lang="ru-RU" altLang="ru-RU" dirty="0">
                <a:solidFill>
                  <a:srgbClr val="0D0D11"/>
                </a:solidFill>
              </a:rPr>
              <a:t>Таблицы измерений также содержат как минимум одно описательное поле (обычно с именем члена измерения) и, как правило, целочисленное ключевое поле (обычно это суррогатный ключ) для однозначной идентификации члена измерения. </a:t>
            </a:r>
          </a:p>
          <a:p>
            <a:pPr marL="285750" indent="-285750" eaLnBrk="1" hangingPunct="1">
              <a:spcBef>
                <a:spcPct val="30000"/>
              </a:spcBef>
              <a:buFont typeface="Wingdings" panose="05000000000000000000" pitchFamily="2" charset="2"/>
              <a:buChar char="Ø"/>
            </a:pPr>
            <a:r>
              <a:rPr lang="ru-RU" altLang="ru-RU" dirty="0">
                <a:solidFill>
                  <a:srgbClr val="0D0D11"/>
                </a:solidFill>
              </a:rPr>
              <a:t>Каждая таблица измерений должна находиться в отношении "один ко многим" с таблицей фактов.</a:t>
            </a:r>
          </a:p>
        </p:txBody>
      </p:sp>
      <p:sp>
        <p:nvSpPr>
          <p:cNvPr id="5" name="Rectangle 2"/>
          <p:cNvSpPr>
            <a:spLocks noGrp="1" noChangeArrowheads="1"/>
          </p:cNvSpPr>
          <p:nvPr>
            <p:ph type="title"/>
          </p:nvPr>
        </p:nvSpPr>
        <p:spPr>
          <a:xfrm>
            <a:off x="685800" y="548680"/>
            <a:ext cx="7772400" cy="573088"/>
          </a:xfrm>
        </p:spPr>
        <p:txBody>
          <a:bodyPr/>
          <a:lstStyle/>
          <a:p>
            <a:pPr algn="ctr"/>
            <a:r>
              <a:rPr kumimoji="1" lang="ru-RU" altLang="ru-RU" sz="3200" b="1" dirty="0"/>
              <a:t>5</a:t>
            </a:r>
            <a:r>
              <a:rPr kumimoji="1" lang="ru-RU" altLang="ru-RU" sz="3200" b="1" dirty="0" smtClean="0">
                <a:solidFill>
                  <a:schemeClr val="tx1"/>
                </a:solidFill>
              </a:rPr>
              <a:t>. Структура хранилища данных</a:t>
            </a:r>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41</a:t>
            </a:fld>
            <a:endParaRPr lang="ru-RU" altLang="ru-RU"/>
          </a:p>
        </p:txBody>
      </p:sp>
    </p:spTree>
    <p:extLst>
      <p:ext uri="{BB962C8B-B14F-4D97-AF65-F5344CB8AC3E}">
        <p14:creationId xmlns:p14="http://schemas.microsoft.com/office/powerpoint/2010/main" val="10423552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9552" y="548680"/>
            <a:ext cx="8136904" cy="715963"/>
          </a:xfrm>
        </p:spPr>
        <p:txBody>
          <a:bodyPr/>
          <a:lstStyle/>
          <a:p>
            <a:pPr algn="ctr"/>
            <a:r>
              <a:rPr lang="ru-RU" altLang="ru-RU" sz="3200" dirty="0"/>
              <a:t>5</a:t>
            </a:r>
            <a:r>
              <a:rPr lang="ru-RU" altLang="ru-RU" sz="3200" dirty="0" smtClean="0"/>
              <a:t>. Пример структуры ХД: схема "звезда"</a:t>
            </a:r>
          </a:p>
        </p:txBody>
      </p:sp>
      <p:sp>
        <p:nvSpPr>
          <p:cNvPr id="16387" name="Rectangle 5"/>
          <p:cNvSpPr>
            <a:spLocks noChangeArrowheads="1"/>
          </p:cNvSpPr>
          <p:nvPr/>
        </p:nvSpPr>
        <p:spPr bwMode="auto">
          <a:xfrm>
            <a:off x="0" y="2347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hangingPunct="1"/>
            <a:endParaRPr lang="ru-RU" altLang="ru-RU"/>
          </a:p>
        </p:txBody>
      </p:sp>
      <p:graphicFrame>
        <p:nvGraphicFramePr>
          <p:cNvPr id="16388" name="Object 4"/>
          <p:cNvGraphicFramePr>
            <a:graphicFrameLocks noChangeAspect="1"/>
          </p:cNvGraphicFramePr>
          <p:nvPr/>
        </p:nvGraphicFramePr>
        <p:xfrm>
          <a:off x="611188" y="1711325"/>
          <a:ext cx="7991475" cy="3086100"/>
        </p:xfrm>
        <a:graphic>
          <a:graphicData uri="http://schemas.openxmlformats.org/presentationml/2006/ole">
            <mc:AlternateContent xmlns:mc="http://schemas.openxmlformats.org/markup-compatibility/2006">
              <mc:Choice xmlns:v="urn:schemas-microsoft-com:vml" Requires="v">
                <p:oleObj spid="_x0000_s50279" name="Рисунок" r:id="rId3" imgW="5602224" imgH="2164080" progId="Word.Picture.8">
                  <p:embed/>
                </p:oleObj>
              </mc:Choice>
              <mc:Fallback>
                <p:oleObj name="Рисунок" r:id="rId3" imgW="5602224" imgH="216408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711325"/>
                        <a:ext cx="7991475"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9" name="Text Box 6"/>
          <p:cNvSpPr txBox="1">
            <a:spLocks noChangeArrowheads="1"/>
          </p:cNvSpPr>
          <p:nvPr/>
        </p:nvSpPr>
        <p:spPr bwMode="auto">
          <a:xfrm>
            <a:off x="755650" y="5308600"/>
            <a:ext cx="77041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hangingPunct="1">
              <a:spcBef>
                <a:spcPct val="50000"/>
              </a:spcBef>
            </a:pPr>
            <a:r>
              <a:rPr lang="ru-RU" altLang="ru-RU">
                <a:solidFill>
                  <a:srgbClr val="0D0D11"/>
                </a:solidFill>
              </a:rPr>
              <a:t>В схеме "звезда" (star schema) несколько таблиц измерений и одна таблица фактов.</a:t>
            </a:r>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42</a:t>
            </a:fld>
            <a:endParaRPr lang="ru-RU" altLang="ru-RU"/>
          </a:p>
        </p:txBody>
      </p:sp>
    </p:spTree>
    <p:extLst>
      <p:ext uri="{BB962C8B-B14F-4D97-AF65-F5344CB8AC3E}">
        <p14:creationId xmlns:p14="http://schemas.microsoft.com/office/powerpoint/2010/main" val="36641174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7544" y="548680"/>
            <a:ext cx="8424936" cy="644525"/>
          </a:xfrm>
        </p:spPr>
        <p:txBody>
          <a:bodyPr/>
          <a:lstStyle/>
          <a:p>
            <a:r>
              <a:rPr lang="ru-RU" altLang="ru-RU" sz="3200" dirty="0"/>
              <a:t>5</a:t>
            </a:r>
            <a:r>
              <a:rPr lang="ru-RU" altLang="ru-RU" sz="3200" dirty="0" smtClean="0"/>
              <a:t>. Пример структуры ХД: схема "снежинка"</a:t>
            </a:r>
          </a:p>
        </p:txBody>
      </p:sp>
      <p:sp>
        <p:nvSpPr>
          <p:cNvPr id="17411" name="Rectangle 5"/>
          <p:cNvSpPr>
            <a:spLocks noChangeArrowheads="1"/>
          </p:cNvSpPr>
          <p:nvPr/>
        </p:nvSpPr>
        <p:spPr bwMode="auto">
          <a:xfrm>
            <a:off x="0" y="2200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hangingPunct="1"/>
            <a:endParaRPr lang="ru-RU" altLang="ru-RU"/>
          </a:p>
        </p:txBody>
      </p:sp>
      <p:graphicFrame>
        <p:nvGraphicFramePr>
          <p:cNvPr id="17412" name="Object 4"/>
          <p:cNvGraphicFramePr>
            <a:graphicFrameLocks noChangeAspect="1"/>
          </p:cNvGraphicFramePr>
          <p:nvPr/>
        </p:nvGraphicFramePr>
        <p:xfrm>
          <a:off x="611188" y="1412875"/>
          <a:ext cx="7993062" cy="3500438"/>
        </p:xfrm>
        <a:graphic>
          <a:graphicData uri="http://schemas.openxmlformats.org/presentationml/2006/ole">
            <mc:AlternateContent xmlns:mc="http://schemas.openxmlformats.org/markup-compatibility/2006">
              <mc:Choice xmlns:v="urn:schemas-microsoft-com:vml" Requires="v">
                <p:oleObj spid="_x0000_s51302" name="Рисунок" r:id="rId3" imgW="5611368" imgH="2456688" progId="Word.Picture.8">
                  <p:embed/>
                </p:oleObj>
              </mc:Choice>
              <mc:Fallback>
                <p:oleObj name="Рисунок" r:id="rId3" imgW="5611368" imgH="2456688"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412875"/>
                        <a:ext cx="7993062"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3" name="Text Box 6"/>
          <p:cNvSpPr txBox="1">
            <a:spLocks noChangeArrowheads="1"/>
          </p:cNvSpPr>
          <p:nvPr/>
        </p:nvSpPr>
        <p:spPr bwMode="auto">
          <a:xfrm>
            <a:off x="611188" y="5157788"/>
            <a:ext cx="792162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hangingPunct="1">
              <a:spcBef>
                <a:spcPct val="50000"/>
              </a:spcBef>
            </a:pPr>
            <a:r>
              <a:rPr lang="ru-RU" altLang="ru-RU" sz="1600">
                <a:solidFill>
                  <a:srgbClr val="0D0D11"/>
                </a:solidFill>
              </a:rPr>
              <a:t>В схеме «снежинка» (snowflake schema) дополнительные таблицы измерений, соответствующие верхним уровням иерархии измерения и находящиеся в соотношении «один ко многим» в главной таблице измерений, соответствующей нижнему уровню иерархии; их иногда называют консольными таблицами (outrigger table). </a:t>
            </a:r>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43</a:t>
            </a:fld>
            <a:endParaRPr lang="ru-RU" altLang="ru-RU"/>
          </a:p>
        </p:txBody>
      </p:sp>
    </p:spTree>
    <p:extLst>
      <p:ext uri="{BB962C8B-B14F-4D97-AF65-F5344CB8AC3E}">
        <p14:creationId xmlns:p14="http://schemas.microsoft.com/office/powerpoint/2010/main" val="35930930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61217" y="404664"/>
            <a:ext cx="7772400" cy="864096"/>
          </a:xfrm>
        </p:spPr>
        <p:txBody>
          <a:bodyPr/>
          <a:lstStyle/>
          <a:p>
            <a:pPr algn="ctr"/>
            <a:r>
              <a:rPr lang="ru-RU" altLang="ru-RU" sz="3200" dirty="0"/>
              <a:t>5</a:t>
            </a:r>
            <a:r>
              <a:rPr lang="ru-RU" altLang="ru-RU" sz="3200" dirty="0" smtClean="0"/>
              <a:t>. Развитие технологии ХД: оперативный склад данных</a:t>
            </a:r>
          </a:p>
        </p:txBody>
      </p:sp>
      <p:pic>
        <p:nvPicPr>
          <p:cNvPr id="2048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412875"/>
            <a:ext cx="7632700" cy="443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44</a:t>
            </a:fld>
            <a:endParaRPr lang="ru-RU" altLang="ru-RU"/>
          </a:p>
        </p:txBody>
      </p:sp>
    </p:spTree>
    <p:extLst>
      <p:ext uri="{BB962C8B-B14F-4D97-AF65-F5344CB8AC3E}">
        <p14:creationId xmlns:p14="http://schemas.microsoft.com/office/powerpoint/2010/main" val="16611286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548680"/>
            <a:ext cx="7772400" cy="644525"/>
          </a:xfrm>
        </p:spPr>
        <p:txBody>
          <a:bodyPr/>
          <a:lstStyle/>
          <a:p>
            <a:pPr algn="ctr"/>
            <a:r>
              <a:rPr lang="ru-RU" altLang="ru-RU" sz="3200" dirty="0" smtClean="0"/>
              <a:t>4. Витрины данных в ХД</a:t>
            </a:r>
          </a:p>
        </p:txBody>
      </p:sp>
      <p:sp>
        <p:nvSpPr>
          <p:cNvPr id="19459" name="Text Box 4"/>
          <p:cNvSpPr txBox="1">
            <a:spLocks noChangeArrowheads="1"/>
          </p:cNvSpPr>
          <p:nvPr/>
        </p:nvSpPr>
        <p:spPr bwMode="auto">
          <a:xfrm>
            <a:off x="684213" y="1484313"/>
            <a:ext cx="7704137" cy="462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hangingPunct="1">
              <a:spcBef>
                <a:spcPct val="50000"/>
              </a:spcBef>
            </a:pPr>
            <a:r>
              <a:rPr lang="ru-RU" altLang="ru-RU" b="1" dirty="0">
                <a:solidFill>
                  <a:srgbClr val="0D0D11"/>
                </a:solidFill>
              </a:rPr>
              <a:t>Витрина данных </a:t>
            </a:r>
            <a:r>
              <a:rPr lang="ru-RU" altLang="ru-RU" dirty="0">
                <a:solidFill>
                  <a:srgbClr val="0D0D11"/>
                </a:solidFill>
              </a:rPr>
              <a:t>(</a:t>
            </a:r>
            <a:r>
              <a:rPr lang="ru-RU" altLang="ru-RU" dirty="0" err="1">
                <a:solidFill>
                  <a:srgbClr val="0D0D11"/>
                </a:solidFill>
              </a:rPr>
              <a:t>Data</a:t>
            </a:r>
            <a:r>
              <a:rPr lang="ru-RU" altLang="ru-RU" dirty="0">
                <a:solidFill>
                  <a:srgbClr val="0D0D11"/>
                </a:solidFill>
              </a:rPr>
              <a:t> </a:t>
            </a:r>
            <a:r>
              <a:rPr lang="ru-RU" altLang="ru-RU" dirty="0" err="1">
                <a:solidFill>
                  <a:srgbClr val="0D0D11"/>
                </a:solidFill>
              </a:rPr>
              <a:t>Mart</a:t>
            </a:r>
            <a:r>
              <a:rPr lang="ru-RU" altLang="ru-RU" dirty="0" smtClean="0">
                <a:solidFill>
                  <a:srgbClr val="0D0D11"/>
                </a:solidFill>
              </a:rPr>
              <a:t>) – срез </a:t>
            </a:r>
            <a:r>
              <a:rPr lang="ru-RU" altLang="ru-RU" dirty="0">
                <a:solidFill>
                  <a:srgbClr val="0D0D11"/>
                </a:solidFill>
              </a:rPr>
              <a:t>хранилища данных, представляющий собой массив тематической, узконаправленной информации, ориентированный, например, на пользователей одной рабочей группы или департамента. </a:t>
            </a:r>
          </a:p>
          <a:p>
            <a:pPr eaLnBrk="1" hangingPunct="1">
              <a:spcBef>
                <a:spcPct val="50000"/>
              </a:spcBef>
            </a:pPr>
            <a:r>
              <a:rPr lang="ru-RU" altLang="ru-RU" dirty="0">
                <a:solidFill>
                  <a:srgbClr val="0D0D11"/>
                </a:solidFill>
              </a:rPr>
              <a:t>Фактически, витрина данных – это облегченный вариант ХД. Концепция витрин данных была предложена </a:t>
            </a:r>
            <a:r>
              <a:rPr lang="ru-RU" altLang="ru-RU" dirty="0" err="1">
                <a:solidFill>
                  <a:srgbClr val="0D0D11"/>
                </a:solidFill>
              </a:rPr>
              <a:t>Forrester</a:t>
            </a:r>
            <a:r>
              <a:rPr lang="ru-RU" altLang="ru-RU" dirty="0">
                <a:solidFill>
                  <a:srgbClr val="0D0D11"/>
                </a:solidFill>
              </a:rPr>
              <a:t> </a:t>
            </a:r>
            <a:r>
              <a:rPr lang="ru-RU" altLang="ru-RU" dirty="0" err="1">
                <a:solidFill>
                  <a:srgbClr val="0D0D11"/>
                </a:solidFill>
              </a:rPr>
              <a:t>Research</a:t>
            </a:r>
            <a:r>
              <a:rPr lang="ru-RU" altLang="ru-RU" dirty="0">
                <a:solidFill>
                  <a:srgbClr val="0D0D11"/>
                </a:solidFill>
              </a:rPr>
              <a:t> в 1991 году.</a:t>
            </a:r>
          </a:p>
          <a:p>
            <a:pPr eaLnBrk="1" hangingPunct="1">
              <a:spcBef>
                <a:spcPct val="50000"/>
              </a:spcBef>
            </a:pPr>
            <a:r>
              <a:rPr lang="ru-RU" altLang="ru-RU" dirty="0">
                <a:solidFill>
                  <a:srgbClr val="0D0D11"/>
                </a:solidFill>
              </a:rPr>
              <a:t>Главная идея заключается в том, что витрины данных содержат тематические подмножества заранее агрегированных данных, по размерам гораздо меньшие, чем ХД, и, следовательно, требующие менее производительной техники для поддержания.</a:t>
            </a:r>
          </a:p>
          <a:p>
            <a:pPr eaLnBrk="1" hangingPunct="1">
              <a:spcBef>
                <a:spcPct val="50000"/>
              </a:spcBef>
            </a:pPr>
            <a:r>
              <a:rPr lang="ru-RU" altLang="ru-RU" dirty="0">
                <a:solidFill>
                  <a:srgbClr val="0D0D11"/>
                </a:solidFill>
              </a:rPr>
              <a:t>В 1994 году M. </a:t>
            </a:r>
            <a:r>
              <a:rPr lang="ru-RU" altLang="ru-RU" dirty="0" err="1">
                <a:solidFill>
                  <a:srgbClr val="0D0D11"/>
                </a:solidFill>
              </a:rPr>
              <a:t>Demarest</a:t>
            </a:r>
            <a:r>
              <a:rPr lang="ru-RU" altLang="ru-RU" dirty="0">
                <a:solidFill>
                  <a:srgbClr val="0D0D11"/>
                </a:solidFill>
              </a:rPr>
              <a:t> предложил объединить две концепции и использовать ХД в качестве единого интегрированного источника для многочисленных витрин данных. Это приводит к тому, что при создании витрин данных редко используется инструменты по очистке, </a:t>
            </a:r>
            <a:r>
              <a:rPr lang="ru-RU" altLang="ru-RU" dirty="0" err="1">
                <a:solidFill>
                  <a:srgbClr val="0D0D11"/>
                </a:solidFill>
              </a:rPr>
              <a:t>денормализации</a:t>
            </a:r>
            <a:r>
              <a:rPr lang="ru-RU" altLang="ru-RU" dirty="0">
                <a:solidFill>
                  <a:srgbClr val="0D0D11"/>
                </a:solidFill>
              </a:rPr>
              <a:t> и унификации данных. </a:t>
            </a:r>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45</a:t>
            </a:fld>
            <a:endParaRPr lang="ru-RU" altLang="ru-RU"/>
          </a:p>
        </p:txBody>
      </p:sp>
    </p:spTree>
    <p:extLst>
      <p:ext uri="{BB962C8B-B14F-4D97-AF65-F5344CB8AC3E}">
        <p14:creationId xmlns:p14="http://schemas.microsoft.com/office/powerpoint/2010/main" val="9745225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043608" y="476672"/>
            <a:ext cx="6696744" cy="936104"/>
          </a:xfrm>
        </p:spPr>
        <p:txBody>
          <a:bodyPr/>
          <a:lstStyle/>
          <a:p>
            <a:pPr algn="ctr"/>
            <a:r>
              <a:rPr lang="ru-RU" altLang="ru-RU" sz="3200" dirty="0" smtClean="0"/>
              <a:t>4.Развитие технологии ХД: витрины данных</a:t>
            </a:r>
          </a:p>
        </p:txBody>
      </p:sp>
      <p:pic>
        <p:nvPicPr>
          <p:cNvPr id="2150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00808"/>
            <a:ext cx="7848600"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46</a:t>
            </a:fld>
            <a:endParaRPr lang="ru-RU" altLang="ru-RU"/>
          </a:p>
        </p:txBody>
      </p:sp>
    </p:spTree>
    <p:extLst>
      <p:ext uri="{BB962C8B-B14F-4D97-AF65-F5344CB8AC3E}">
        <p14:creationId xmlns:p14="http://schemas.microsoft.com/office/powerpoint/2010/main" val="41380789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476672"/>
            <a:ext cx="7772400" cy="573088"/>
          </a:xfrm>
        </p:spPr>
        <p:txBody>
          <a:bodyPr/>
          <a:lstStyle/>
          <a:p>
            <a:pPr algn="ctr"/>
            <a:r>
              <a:rPr lang="ru-RU" altLang="ru-RU" sz="3200" b="1" dirty="0"/>
              <a:t>5</a:t>
            </a:r>
            <a:r>
              <a:rPr lang="ru-RU" altLang="ru-RU" sz="3200" b="1" dirty="0" smtClean="0"/>
              <a:t>. Инструменты и технологии ХД</a:t>
            </a:r>
          </a:p>
        </p:txBody>
      </p:sp>
      <p:sp>
        <p:nvSpPr>
          <p:cNvPr id="22531" name="Text Box 3"/>
          <p:cNvSpPr txBox="1">
            <a:spLocks noChangeArrowheads="1"/>
          </p:cNvSpPr>
          <p:nvPr/>
        </p:nvSpPr>
        <p:spPr bwMode="auto">
          <a:xfrm>
            <a:off x="539750" y="1196975"/>
            <a:ext cx="8135938" cy="503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hangingPunct="1">
              <a:spcBef>
                <a:spcPct val="50000"/>
              </a:spcBef>
            </a:pPr>
            <a:r>
              <a:rPr lang="en-US" altLang="ru-RU" b="1" dirty="0"/>
              <a:t>ETL</a:t>
            </a:r>
            <a:r>
              <a:rPr lang="ru-RU" altLang="ru-RU" b="1" dirty="0"/>
              <a:t> (извлечение, преобразование, загрузка):</a:t>
            </a:r>
          </a:p>
          <a:p>
            <a:pPr eaLnBrk="1" hangingPunct="1">
              <a:buFontTx/>
              <a:buChar char="•"/>
            </a:pPr>
            <a:r>
              <a:rPr lang="ru-RU" altLang="ru-RU" dirty="0"/>
              <a:t> генераторы кода (создание трансляторов на 3/4</a:t>
            </a:r>
            <a:r>
              <a:rPr lang="en-US" altLang="ru-RU" dirty="0"/>
              <a:t>GL</a:t>
            </a:r>
            <a:r>
              <a:rPr lang="ru-RU" altLang="ru-RU" dirty="0"/>
              <a:t> по форматам входных/выходных данных);</a:t>
            </a:r>
          </a:p>
          <a:p>
            <a:pPr eaLnBrk="1" hangingPunct="1">
              <a:buFontTx/>
              <a:buChar char="•"/>
            </a:pPr>
            <a:r>
              <a:rPr lang="ru-RU" altLang="ru-RU" dirty="0"/>
              <a:t> репликация изменений БД (триггеры).</a:t>
            </a:r>
          </a:p>
          <a:p>
            <a:pPr eaLnBrk="1" hangingPunct="1"/>
            <a:r>
              <a:rPr lang="ru-RU" altLang="ru-RU" dirty="0"/>
              <a:t>Примеры: </a:t>
            </a:r>
            <a:r>
              <a:rPr lang="en-US" altLang="ru-RU" dirty="0"/>
              <a:t>Enterprise/Access (</a:t>
            </a:r>
            <a:r>
              <a:rPr lang="en-US" altLang="ru-RU" dirty="0" err="1"/>
              <a:t>Apertus</a:t>
            </a:r>
            <a:r>
              <a:rPr lang="en-US" altLang="ru-RU" dirty="0"/>
              <a:t> Corporation), Warehouse Manager (Prism Solutions), PASSPORT </a:t>
            </a:r>
            <a:r>
              <a:rPr lang="ru-RU" altLang="ru-RU" dirty="0"/>
              <a:t>и</a:t>
            </a:r>
            <a:r>
              <a:rPr lang="en-US" altLang="ru-RU" dirty="0"/>
              <a:t> Metacenter (Carleton Corp.) </a:t>
            </a:r>
            <a:r>
              <a:rPr lang="ru-RU" altLang="ru-RU" dirty="0"/>
              <a:t>и др.</a:t>
            </a:r>
          </a:p>
          <a:p>
            <a:pPr eaLnBrk="1" hangingPunct="1">
              <a:spcBef>
                <a:spcPct val="50000"/>
              </a:spcBef>
            </a:pPr>
            <a:r>
              <a:rPr lang="ru-RU" altLang="ru-RU" b="1" dirty="0"/>
              <a:t>СУБД:</a:t>
            </a:r>
          </a:p>
          <a:p>
            <a:pPr eaLnBrk="1" hangingPunct="1">
              <a:buFontTx/>
              <a:buChar char="•"/>
            </a:pPr>
            <a:r>
              <a:rPr lang="ru-RU" altLang="ru-RU" dirty="0"/>
              <a:t> высокая производительность загрузки данных;</a:t>
            </a:r>
          </a:p>
          <a:p>
            <a:pPr eaLnBrk="1" hangingPunct="1">
              <a:buFontTx/>
              <a:buChar char="•"/>
            </a:pPr>
            <a:r>
              <a:rPr lang="ru-RU" altLang="ru-RU" dirty="0"/>
              <a:t> возможность обработки данных во время загрузки;</a:t>
            </a:r>
          </a:p>
          <a:p>
            <a:pPr eaLnBrk="1" hangingPunct="1">
              <a:buFontTx/>
              <a:buChar char="•"/>
            </a:pPr>
            <a:r>
              <a:rPr lang="ru-RU" altLang="ru-RU" dirty="0"/>
              <a:t> высокая производительность обработки запросов;</a:t>
            </a:r>
          </a:p>
          <a:p>
            <a:pPr eaLnBrk="1" hangingPunct="1">
              <a:buFontTx/>
              <a:buChar char="•"/>
            </a:pPr>
            <a:r>
              <a:rPr lang="ru-RU" altLang="ru-RU" dirty="0"/>
              <a:t> масштабируемость по объему данных и по числу пользователей.</a:t>
            </a:r>
          </a:p>
          <a:p>
            <a:pPr eaLnBrk="1" hangingPunct="1">
              <a:spcBef>
                <a:spcPct val="50000"/>
              </a:spcBef>
            </a:pPr>
            <a:r>
              <a:rPr lang="ru-RU" altLang="ru-RU" b="1" dirty="0"/>
              <a:t>Метаданные:</a:t>
            </a:r>
          </a:p>
          <a:p>
            <a:pPr eaLnBrk="1" hangingPunct="1">
              <a:buFontTx/>
              <a:buChar char="•"/>
            </a:pPr>
            <a:r>
              <a:rPr lang="ru-RU" altLang="ru-RU" dirty="0"/>
              <a:t> если в ХД используются несколько инструментов, то у каждого могут быть свои метаданные;</a:t>
            </a:r>
          </a:p>
          <a:p>
            <a:pPr eaLnBrk="1" hangingPunct="1">
              <a:buFontTx/>
              <a:buChar char="•"/>
            </a:pPr>
            <a:r>
              <a:rPr lang="ru-RU" altLang="ru-RU" dirty="0"/>
              <a:t> должны хранить информацию об источнике данных.</a:t>
            </a:r>
          </a:p>
          <a:p>
            <a:pPr eaLnBrk="1" hangingPunct="1"/>
            <a:r>
              <a:rPr lang="ru-RU" altLang="ru-RU" dirty="0"/>
              <a:t>Примеры </a:t>
            </a:r>
            <a:r>
              <a:rPr lang="ru-RU" altLang="ru-RU" dirty="0" err="1"/>
              <a:t>репозитариев</a:t>
            </a:r>
            <a:r>
              <a:rPr lang="ru-RU" altLang="ru-RU" dirty="0"/>
              <a:t> метаданных: </a:t>
            </a:r>
            <a:r>
              <a:rPr lang="en-US" altLang="ru-RU" dirty="0"/>
              <a:t>Platinum Repository (Platinum Technologies), ROCHADE Repository (R&amp;O), Directory Manager (Prism Solutions) </a:t>
            </a:r>
            <a:r>
              <a:rPr lang="ru-RU" altLang="ru-RU" dirty="0"/>
              <a:t>и др.</a:t>
            </a:r>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47</a:t>
            </a:fld>
            <a:endParaRPr lang="ru-RU" altLang="ru-RU"/>
          </a:p>
        </p:txBody>
      </p:sp>
    </p:spTree>
    <p:extLst>
      <p:ext uri="{BB962C8B-B14F-4D97-AF65-F5344CB8AC3E}">
        <p14:creationId xmlns:p14="http://schemas.microsoft.com/office/powerpoint/2010/main" val="3948430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620688"/>
            <a:ext cx="7772400" cy="428625"/>
          </a:xfrm>
        </p:spPr>
        <p:txBody>
          <a:bodyPr/>
          <a:lstStyle/>
          <a:p>
            <a:pPr algn="ctr"/>
            <a:r>
              <a:rPr lang="ru-RU" altLang="ru-RU" sz="3200" b="1" dirty="0"/>
              <a:t>5</a:t>
            </a:r>
            <a:r>
              <a:rPr lang="ru-RU" altLang="ru-RU" sz="3200" b="1" dirty="0" smtClean="0"/>
              <a:t>. Варианты хранения данных</a:t>
            </a:r>
          </a:p>
        </p:txBody>
      </p:sp>
      <p:sp>
        <p:nvSpPr>
          <p:cNvPr id="24579" name="Text Box 4"/>
          <p:cNvSpPr txBox="1">
            <a:spLocks noChangeArrowheads="1"/>
          </p:cNvSpPr>
          <p:nvPr/>
        </p:nvSpPr>
        <p:spPr bwMode="auto">
          <a:xfrm>
            <a:off x="539750" y="1268413"/>
            <a:ext cx="7777163" cy="5463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hangingPunct="1">
              <a:spcAft>
                <a:spcPts val="600"/>
              </a:spcAft>
            </a:pPr>
            <a:r>
              <a:rPr lang="ru-RU" altLang="ru-RU" dirty="0"/>
              <a:t>Как детальные данные, так и агрегаты могут храниться либо в реляционных, либо в многомерных структурах. Многомерное хранение позволяет обращаться с данными как с многомерным массивом, благодаря чему обеспечиваются одинаково быстрые вычисления суммарных показателей и различные многомерные преобразования по любому из измерений. </a:t>
            </a:r>
            <a:endParaRPr lang="ru-RU" altLang="ru-RU" dirty="0" smtClean="0"/>
          </a:p>
          <a:p>
            <a:pPr eaLnBrk="1" hangingPunct="1">
              <a:spcAft>
                <a:spcPts val="600"/>
              </a:spcAft>
            </a:pPr>
            <a:r>
              <a:rPr lang="ru-RU" altLang="ru-RU" dirty="0" smtClean="0"/>
              <a:t>Применяются </a:t>
            </a:r>
            <a:r>
              <a:rPr lang="ru-RU" altLang="ru-RU" dirty="0"/>
              <a:t>следующие термины: </a:t>
            </a:r>
          </a:p>
          <a:p>
            <a:pPr eaLnBrk="1" hangingPunct="1">
              <a:spcAft>
                <a:spcPts val="600"/>
              </a:spcAft>
            </a:pPr>
            <a:r>
              <a:rPr lang="ru-RU" altLang="ru-RU" b="1" dirty="0"/>
              <a:t>MOLAP</a:t>
            </a:r>
            <a:r>
              <a:rPr lang="ru-RU" altLang="ru-RU" dirty="0"/>
              <a:t> (</a:t>
            </a:r>
            <a:r>
              <a:rPr lang="ru-RU" altLang="ru-RU" dirty="0" err="1"/>
              <a:t>Multidimensional</a:t>
            </a:r>
            <a:r>
              <a:rPr lang="ru-RU" altLang="ru-RU" dirty="0"/>
              <a:t> OLAP</a:t>
            </a:r>
            <a:r>
              <a:rPr lang="ru-RU" altLang="ru-RU" dirty="0" smtClean="0"/>
              <a:t>) – и </a:t>
            </a:r>
            <a:r>
              <a:rPr lang="ru-RU" altLang="ru-RU" dirty="0"/>
              <a:t>детальные данные, и агрегаты хранятся в многомерной БД. В этом случае получается наибольшая избыточность, так как многомерные данные полностью содержат реляционные. </a:t>
            </a:r>
          </a:p>
          <a:p>
            <a:pPr eaLnBrk="1" hangingPunct="1">
              <a:spcAft>
                <a:spcPts val="600"/>
              </a:spcAft>
            </a:pPr>
            <a:r>
              <a:rPr lang="ru-RU" altLang="ru-RU" b="1" dirty="0"/>
              <a:t>ROLAP</a:t>
            </a:r>
            <a:r>
              <a:rPr lang="ru-RU" altLang="ru-RU" dirty="0"/>
              <a:t> (</a:t>
            </a:r>
            <a:r>
              <a:rPr lang="ru-RU" altLang="ru-RU" dirty="0" err="1"/>
              <a:t>Relational</a:t>
            </a:r>
            <a:r>
              <a:rPr lang="ru-RU" altLang="ru-RU" dirty="0"/>
              <a:t> OLAP</a:t>
            </a:r>
            <a:r>
              <a:rPr lang="ru-RU" altLang="ru-RU" dirty="0" smtClean="0"/>
              <a:t>) – детальные </a:t>
            </a:r>
            <a:r>
              <a:rPr lang="ru-RU" altLang="ru-RU" dirty="0"/>
              <a:t>данные остаются там, где они "жили" </a:t>
            </a:r>
            <a:r>
              <a:rPr lang="ru-RU" altLang="ru-RU" dirty="0" smtClean="0"/>
              <a:t>изначально – в </a:t>
            </a:r>
            <a:r>
              <a:rPr lang="ru-RU" altLang="ru-RU" dirty="0"/>
              <a:t>реляционной БД; агрегаты хранятся в той же БД в специально созданных служебных таблицах. </a:t>
            </a:r>
          </a:p>
          <a:p>
            <a:pPr eaLnBrk="1" hangingPunct="1">
              <a:spcAft>
                <a:spcPts val="600"/>
              </a:spcAft>
            </a:pPr>
            <a:r>
              <a:rPr lang="ru-RU" altLang="ru-RU" b="1" dirty="0"/>
              <a:t>HOLAP</a:t>
            </a:r>
            <a:r>
              <a:rPr lang="ru-RU" altLang="ru-RU" dirty="0"/>
              <a:t> (</a:t>
            </a:r>
            <a:r>
              <a:rPr lang="ru-RU" altLang="ru-RU" dirty="0" err="1"/>
              <a:t>Hybrid</a:t>
            </a:r>
            <a:r>
              <a:rPr lang="ru-RU" altLang="ru-RU" dirty="0"/>
              <a:t> OLAP</a:t>
            </a:r>
            <a:r>
              <a:rPr lang="ru-RU" altLang="ru-RU" dirty="0" smtClean="0"/>
              <a:t>) – детальные </a:t>
            </a:r>
            <a:r>
              <a:rPr lang="ru-RU" altLang="ru-RU" dirty="0"/>
              <a:t>данные остаются на месте (в реляционной БД), а агрегаты хранятся в многомерной БД. </a:t>
            </a:r>
          </a:p>
          <a:p>
            <a:pPr eaLnBrk="1" hangingPunct="1"/>
            <a:r>
              <a:rPr lang="ru-RU" altLang="ru-RU" dirty="0"/>
              <a:t>Каждый из этих способов имеет свои преимущества и недостатки и должен применяться в зависимости от </a:t>
            </a:r>
            <a:r>
              <a:rPr lang="ru-RU" altLang="ru-RU" dirty="0" smtClean="0"/>
              <a:t>условий – объема </a:t>
            </a:r>
            <a:r>
              <a:rPr lang="ru-RU" altLang="ru-RU" dirty="0"/>
              <a:t>данных, мощности реляционной СУБД и т. д. </a:t>
            </a:r>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48</a:t>
            </a:fld>
            <a:endParaRPr lang="ru-RU" altLang="ru-RU"/>
          </a:p>
        </p:txBody>
      </p:sp>
    </p:spTree>
    <p:extLst>
      <p:ext uri="{BB962C8B-B14F-4D97-AF65-F5344CB8AC3E}">
        <p14:creationId xmlns:p14="http://schemas.microsoft.com/office/powerpoint/2010/main" val="178872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Effect transition="in" filter="fade">
                                      <p:cBhvr>
                                        <p:cTn id="7" dur="500"/>
                                        <p:tgtEl>
                                          <p:spTgt spid="2457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579">
                                            <p:txEl>
                                              <p:pRg st="2" end="2"/>
                                            </p:txEl>
                                          </p:spTgt>
                                        </p:tgtEl>
                                        <p:attrNameLst>
                                          <p:attrName>style.visibility</p:attrName>
                                        </p:attrNameLst>
                                      </p:cBhvr>
                                      <p:to>
                                        <p:strVal val="visible"/>
                                      </p:to>
                                    </p:set>
                                    <p:animEffect transition="in" filter="fade">
                                      <p:cBhvr>
                                        <p:cTn id="10" dur="500"/>
                                        <p:tgtEl>
                                          <p:spTgt spid="2457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anim calcmode="lin" valueType="num">
                                      <p:cBhvr additive="base">
                                        <p:cTn id="15"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579">
                                            <p:txEl>
                                              <p:pRg st="4" end="4"/>
                                            </p:txEl>
                                          </p:spTgt>
                                        </p:tgtEl>
                                        <p:attrNameLst>
                                          <p:attrName>style.visibility</p:attrName>
                                        </p:attrNameLst>
                                      </p:cBhvr>
                                      <p:to>
                                        <p:strVal val="visible"/>
                                      </p:to>
                                    </p:set>
                                    <p:animEffect transition="in" filter="fade">
                                      <p:cBhvr>
                                        <p:cTn id="21" dur="1000"/>
                                        <p:tgtEl>
                                          <p:spTgt spid="24579">
                                            <p:txEl>
                                              <p:pRg st="4" end="4"/>
                                            </p:txEl>
                                          </p:spTgt>
                                        </p:tgtEl>
                                      </p:cBhvr>
                                    </p:animEffect>
                                    <p:anim calcmode="lin" valueType="num">
                                      <p:cBhvr>
                                        <p:cTn id="22" dur="10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457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4579">
                                            <p:txEl>
                                              <p:pRg st="5" end="5"/>
                                            </p:txEl>
                                          </p:spTgt>
                                        </p:tgtEl>
                                        <p:attrNameLst>
                                          <p:attrName>style.visibility</p:attrName>
                                        </p:attrNameLst>
                                      </p:cBhvr>
                                      <p:to>
                                        <p:strVal val="visible"/>
                                      </p:to>
                                    </p:set>
                                    <p:animEffect transition="in" filter="barn(inVertical)">
                                      <p:cBhvr>
                                        <p:cTn id="28" dur="500"/>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23528" y="457200"/>
            <a:ext cx="8651304" cy="739775"/>
          </a:xfrm>
        </p:spPr>
        <p:txBody>
          <a:bodyPr/>
          <a:lstStyle/>
          <a:p>
            <a:pPr algn="ctr" eaLnBrk="1" hangingPunct="1"/>
            <a:r>
              <a:rPr lang="ru-RU" altLang="ru-RU" sz="2800" b="1" dirty="0"/>
              <a:t>6</a:t>
            </a:r>
            <a:r>
              <a:rPr lang="ru-RU" altLang="ru-RU" sz="2800" b="1" dirty="0" smtClean="0"/>
              <a:t>. Работа с неточными и неполными данными</a:t>
            </a:r>
          </a:p>
        </p:txBody>
      </p:sp>
      <p:sp>
        <p:nvSpPr>
          <p:cNvPr id="7171" name="Rectangle 3"/>
          <p:cNvSpPr>
            <a:spLocks noGrp="1" noChangeArrowheads="1"/>
          </p:cNvSpPr>
          <p:nvPr>
            <p:ph type="body" idx="1"/>
          </p:nvPr>
        </p:nvSpPr>
        <p:spPr>
          <a:xfrm>
            <a:off x="323850" y="1125539"/>
            <a:ext cx="8640763" cy="3815630"/>
          </a:xfrm>
        </p:spPr>
        <p:txBody>
          <a:bodyPr/>
          <a:lstStyle/>
          <a:p>
            <a:pPr marL="0" indent="0" eaLnBrk="1" hangingPunct="1">
              <a:buFont typeface="Wingdings" pitchFamily="2" charset="2"/>
              <a:buNone/>
              <a:defRPr/>
            </a:pPr>
            <a:r>
              <a:rPr lang="ru-RU" sz="2000" dirty="0">
                <a:latin typeface="Times New Roman" panose="02020603050405020304" pitchFamily="18" charset="0"/>
                <a:cs typeface="Times New Roman" panose="02020603050405020304" pitchFamily="18" charset="0"/>
              </a:rPr>
              <a:t>Информация в базах данных часто содержит ошибки или является неполной. Результаты запроса по такой БД могут сильно отличаться от реального положения дел. Процессор запросов, работающий с вероятностями, коэффициентами доверия, коэффициентами полноты и т.д. позволил бы учитывать степень достоверности данных при принятии решений на основе этих данных</a:t>
            </a:r>
            <a:r>
              <a:rPr lang="ru-RU" altLang="ru-RU" sz="2000" dirty="0" smtClean="0">
                <a:solidFill>
                  <a:srgbClr val="0D0D11"/>
                </a:solidFill>
                <a:latin typeface="Times New Roman" panose="02020603050405020304" pitchFamily="18" charset="0"/>
                <a:cs typeface="Times New Roman" panose="02020603050405020304" pitchFamily="18" charset="0"/>
              </a:rPr>
              <a:t>.</a:t>
            </a:r>
          </a:p>
          <a:p>
            <a:pPr marL="0" indent="0">
              <a:spcBef>
                <a:spcPts val="600"/>
              </a:spcBef>
              <a:spcAft>
                <a:spcPts val="600"/>
              </a:spcAft>
              <a:buFont typeface="Wingdings" pitchFamily="2" charset="2"/>
              <a:buNone/>
              <a:defRPr/>
            </a:pPr>
            <a:r>
              <a:rPr lang="ru-RU" altLang="ru-RU" sz="2000" b="1" dirty="0" smtClean="0">
                <a:solidFill>
                  <a:srgbClr val="0D0D11"/>
                </a:solidFill>
                <a:latin typeface="Times New Roman" panose="02020603050405020304" pitchFamily="18" charset="0"/>
                <a:cs typeface="Times New Roman" panose="02020603050405020304" pitchFamily="18" charset="0"/>
              </a:rPr>
              <a:t>Проблемы:</a:t>
            </a:r>
          </a:p>
          <a:p>
            <a:pPr>
              <a:spcBef>
                <a:spcPts val="0"/>
              </a:spcBef>
              <a:buFont typeface="Wingdings" pitchFamily="2" charset="2"/>
              <a:buChar char="ü"/>
              <a:defRPr/>
            </a:pPr>
            <a:r>
              <a:rPr lang="ru-RU" altLang="ru-RU" sz="2000" dirty="0" smtClean="0">
                <a:solidFill>
                  <a:srgbClr val="0D0D11"/>
                </a:solidFill>
                <a:latin typeface="Times New Roman" panose="02020603050405020304" pitchFamily="18" charset="0"/>
                <a:cs typeface="Times New Roman" panose="02020603050405020304" pitchFamily="18" charset="0"/>
              </a:rPr>
              <a:t>Выявление неполноты, неточности, противоречивости данных.</a:t>
            </a:r>
          </a:p>
          <a:p>
            <a:pPr>
              <a:spcBef>
                <a:spcPts val="0"/>
              </a:spcBef>
              <a:buFont typeface="Wingdings" pitchFamily="2" charset="2"/>
              <a:buChar char="ü"/>
              <a:defRPr/>
            </a:pPr>
            <a:r>
              <a:rPr lang="ru-RU" altLang="ru-RU" sz="2000" dirty="0" smtClean="0">
                <a:solidFill>
                  <a:srgbClr val="0D0D11"/>
                </a:solidFill>
                <a:latin typeface="Times New Roman" panose="02020603050405020304" pitchFamily="18" charset="0"/>
                <a:cs typeface="Times New Roman" panose="02020603050405020304" pitchFamily="18" charset="0"/>
              </a:rPr>
              <a:t>Работа с такими данными: исправлять или игнорировать?</a:t>
            </a:r>
          </a:p>
          <a:p>
            <a:pPr marL="0" indent="0">
              <a:spcBef>
                <a:spcPts val="600"/>
              </a:spcBef>
              <a:spcAft>
                <a:spcPts val="600"/>
              </a:spcAft>
              <a:buFont typeface="Wingdings" pitchFamily="2" charset="2"/>
              <a:buNone/>
              <a:defRPr/>
            </a:pPr>
            <a:r>
              <a:rPr lang="ru-RU" altLang="ru-RU" sz="1800" b="1" dirty="0" smtClean="0">
                <a:solidFill>
                  <a:srgbClr val="0D0D11"/>
                </a:solidFill>
                <a:latin typeface="Times New Roman" panose="02020603050405020304" pitchFamily="18" charset="0"/>
                <a:cs typeface="Times New Roman" panose="02020603050405020304" pitchFamily="18" charset="0"/>
              </a:rPr>
              <a:t>Способы решения:</a:t>
            </a:r>
          </a:p>
          <a:p>
            <a:pPr>
              <a:spcBef>
                <a:spcPts val="0"/>
              </a:spcBef>
              <a:buFont typeface="Wingdings" pitchFamily="2" charset="2"/>
              <a:buChar char="ü"/>
              <a:defRPr/>
            </a:pPr>
            <a:r>
              <a:rPr lang="ru-RU" altLang="ru-RU" sz="2000" dirty="0" smtClean="0">
                <a:solidFill>
                  <a:srgbClr val="0D0D11"/>
                </a:solidFill>
                <a:latin typeface="Times New Roman" panose="02020603050405020304" pitchFamily="18" charset="0"/>
                <a:cs typeface="Times New Roman" panose="02020603050405020304" pitchFamily="18" charset="0"/>
              </a:rPr>
              <a:t>Учет особенностей предметной области.</a:t>
            </a:r>
          </a:p>
          <a:p>
            <a:pPr>
              <a:spcBef>
                <a:spcPts val="0"/>
              </a:spcBef>
              <a:buFont typeface="Wingdings" pitchFamily="2" charset="2"/>
              <a:buChar char="ü"/>
              <a:defRPr/>
            </a:pPr>
            <a:r>
              <a:rPr lang="ru-RU" altLang="ru-RU" sz="2000" dirty="0" smtClean="0">
                <a:solidFill>
                  <a:srgbClr val="0D0D11"/>
                </a:solidFill>
                <a:latin typeface="Times New Roman" panose="02020603050405020304" pitchFamily="18" charset="0"/>
                <a:cs typeface="Times New Roman" panose="02020603050405020304" pitchFamily="18" charset="0"/>
              </a:rPr>
              <a:t>Методы статистической обработки данных.</a:t>
            </a:r>
          </a:p>
          <a:p>
            <a:pPr>
              <a:spcBef>
                <a:spcPts val="0"/>
              </a:spcBef>
              <a:buFont typeface="Wingdings" pitchFamily="2" charset="2"/>
              <a:buChar char="ü"/>
              <a:defRPr/>
            </a:pPr>
            <a:endParaRPr lang="ru-RU" altLang="ru-RU" sz="1600" dirty="0" smtClean="0">
              <a:solidFill>
                <a:srgbClr val="0D0D11"/>
              </a:solidFill>
              <a:latin typeface="Times New Roman" panose="02020603050405020304" pitchFamily="18" charset="0"/>
              <a:cs typeface="Times New Roman" panose="02020603050405020304" pitchFamily="18" charset="0"/>
            </a:endParaRPr>
          </a:p>
          <a:p>
            <a:pPr marL="0" indent="0">
              <a:spcBef>
                <a:spcPts val="0"/>
              </a:spcBef>
              <a:buFont typeface="Wingdings" pitchFamily="2" charset="2"/>
              <a:buNone/>
              <a:defRPr/>
            </a:pPr>
            <a:endParaRPr lang="ru-RU" altLang="ru-RU" sz="1800" dirty="0" smtClean="0">
              <a:solidFill>
                <a:srgbClr val="0D0D11"/>
              </a:solidFill>
              <a:latin typeface="Times New Roman" panose="02020603050405020304" pitchFamily="18" charset="0"/>
              <a:cs typeface="Times New Roman" panose="02020603050405020304" pitchFamily="18" charset="0"/>
            </a:endParaRP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5178499"/>
            <a:ext cx="6543675" cy="1562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pic>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49</a:t>
            </a:fld>
            <a:endParaRPr lang="ru-RU" alt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172"/>
                                        </p:tgtEl>
                                        <p:attrNameLst>
                                          <p:attrName>style.visibility</p:attrName>
                                        </p:attrNameLst>
                                      </p:cBhvr>
                                      <p:to>
                                        <p:strVal val="visible"/>
                                      </p:to>
                                    </p:set>
                                    <p:animEffect transition="in" filter="fade">
                                      <p:cBhvr>
                                        <p:cTn id="23"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2132856"/>
            <a:ext cx="1624406" cy="1039620"/>
          </a:xfrm>
          <a:prstGeom prst="rect">
            <a:avLst/>
          </a:prstGeom>
        </p:spPr>
      </p:pic>
      <p:sp>
        <p:nvSpPr>
          <p:cNvPr id="7170" name="Rectangle 2"/>
          <p:cNvSpPr>
            <a:spLocks noGrp="1" noChangeArrowheads="1"/>
          </p:cNvSpPr>
          <p:nvPr>
            <p:ph type="title"/>
          </p:nvPr>
        </p:nvSpPr>
        <p:spPr>
          <a:xfrm>
            <a:off x="457200" y="332656"/>
            <a:ext cx="8229600" cy="739775"/>
          </a:xfrm>
        </p:spPr>
        <p:txBody>
          <a:bodyPr/>
          <a:lstStyle/>
          <a:p>
            <a:pPr algn="ctr" eaLnBrk="1" hangingPunct="1">
              <a:spcBef>
                <a:spcPts val="600"/>
              </a:spcBef>
            </a:pPr>
            <a:r>
              <a:rPr lang="ru-RU" altLang="ru-RU" sz="2800" b="1" dirty="0" smtClean="0"/>
              <a:t>3. Решение проблем оптимизации запросов</a:t>
            </a:r>
            <a:endParaRPr lang="ru-RU" altLang="ru-RU" sz="2800" dirty="0" smtClean="0"/>
          </a:p>
        </p:txBody>
      </p:sp>
      <p:sp>
        <p:nvSpPr>
          <p:cNvPr id="3" name="TextBox 2"/>
          <p:cNvSpPr txBox="1"/>
          <p:nvPr/>
        </p:nvSpPr>
        <p:spPr>
          <a:xfrm>
            <a:off x="395536" y="980728"/>
            <a:ext cx="5688632" cy="3954929"/>
          </a:xfrm>
          <a:prstGeom prst="rect">
            <a:avLst/>
          </a:prstGeom>
          <a:noFill/>
        </p:spPr>
        <p:txBody>
          <a:bodyPr wrap="square" rtlCol="0">
            <a:spAutoFit/>
          </a:bodyPr>
          <a:lstStyle/>
          <a:p>
            <a:pPr>
              <a:spcBef>
                <a:spcPts val="600"/>
              </a:spcBef>
            </a:pPr>
            <a:r>
              <a:rPr lang="ru-RU" dirty="0" smtClean="0"/>
              <a:t>Направления исследований:</a:t>
            </a:r>
          </a:p>
          <a:p>
            <a:pPr marL="285750" indent="-285750">
              <a:spcBef>
                <a:spcPts val="600"/>
              </a:spcBef>
              <a:buFont typeface="Arial" panose="020B0604020202020204" pitchFamily="34" charset="0"/>
              <a:buChar char="•"/>
            </a:pPr>
            <a:r>
              <a:rPr lang="ru-RU" dirty="0"/>
              <a:t>Обработка неструктурированных запросов (возможно, на ограниченном естественном языке). </a:t>
            </a:r>
            <a:endParaRPr lang="ru-RU" dirty="0" smtClean="0"/>
          </a:p>
          <a:p>
            <a:pPr marL="285750" indent="-285750">
              <a:spcBef>
                <a:spcPts val="600"/>
              </a:spcBef>
              <a:buFont typeface="Arial" panose="020B0604020202020204" pitchFamily="34" charset="0"/>
              <a:buChar char="•"/>
            </a:pPr>
            <a:r>
              <a:rPr lang="ru-RU" dirty="0" smtClean="0"/>
              <a:t>Поиск </a:t>
            </a:r>
            <a:r>
              <a:rPr lang="ru-RU" dirty="0"/>
              <a:t>новых </a:t>
            </a:r>
            <a:r>
              <a:rPr lang="ru-RU" dirty="0" smtClean="0"/>
              <a:t>алгоритмов выполнения элементарных операций.</a:t>
            </a:r>
          </a:p>
          <a:p>
            <a:pPr marL="285750" indent="-285750">
              <a:spcBef>
                <a:spcPts val="600"/>
              </a:spcBef>
              <a:buFont typeface="Arial" panose="020B0604020202020204" pitchFamily="34" charset="0"/>
              <a:buChar char="•"/>
            </a:pPr>
            <a:r>
              <a:rPr lang="ru-RU" dirty="0" smtClean="0"/>
              <a:t>Поиск новых способов оптимизации запросов.</a:t>
            </a:r>
          </a:p>
          <a:p>
            <a:pPr marL="285750" indent="-285750">
              <a:spcBef>
                <a:spcPts val="600"/>
              </a:spcBef>
              <a:buFont typeface="Arial" panose="020B0604020202020204" pitchFamily="34" charset="0"/>
              <a:buChar char="•"/>
            </a:pPr>
            <a:r>
              <a:rPr lang="ru-RU" dirty="0" smtClean="0"/>
              <a:t>Поиск новых способов оценки стоимости элементарных операций и запросов.</a:t>
            </a:r>
          </a:p>
          <a:p>
            <a:pPr marL="285750" indent="-285750">
              <a:spcBef>
                <a:spcPts val="600"/>
              </a:spcBef>
              <a:buFont typeface="Arial" panose="020B0604020202020204" pitchFamily="34" charset="0"/>
              <a:buChar char="•"/>
            </a:pPr>
            <a:r>
              <a:rPr lang="ru-RU" dirty="0" smtClean="0"/>
              <a:t>Оптимизация </a:t>
            </a:r>
            <a:r>
              <a:rPr lang="ru-RU" dirty="0"/>
              <a:t>группы запросов</a:t>
            </a:r>
            <a:r>
              <a:rPr lang="ru-RU" dirty="0" smtClean="0"/>
              <a:t>.</a:t>
            </a:r>
          </a:p>
          <a:p>
            <a:pPr marL="285750" indent="-285750">
              <a:spcBef>
                <a:spcPts val="600"/>
              </a:spcBef>
              <a:buFont typeface="Arial" panose="020B0604020202020204" pitchFamily="34" charset="0"/>
              <a:buChar char="•"/>
            </a:pPr>
            <a:r>
              <a:rPr lang="ru-RU" dirty="0" smtClean="0"/>
              <a:t>Учет статистики выполненных запросов.</a:t>
            </a:r>
          </a:p>
          <a:p>
            <a:pPr marL="285750" indent="-285750">
              <a:spcBef>
                <a:spcPts val="600"/>
              </a:spcBef>
              <a:buFont typeface="Arial" panose="020B0604020202020204" pitchFamily="34" charset="0"/>
              <a:buChar char="•"/>
            </a:pPr>
            <a:r>
              <a:rPr lang="ru-RU" dirty="0" smtClean="0"/>
              <a:t>Оптимизация распределенных запросов.</a:t>
            </a:r>
          </a:p>
        </p:txBody>
      </p:sp>
      <p:graphicFrame>
        <p:nvGraphicFramePr>
          <p:cNvPr id="2" name="Объект 1"/>
          <p:cNvGraphicFramePr>
            <a:graphicFrameLocks noChangeAspect="1"/>
          </p:cNvGraphicFramePr>
          <p:nvPr>
            <p:extLst>
              <p:ext uri="{D42A27DB-BD31-4B8C-83A1-F6EECF244321}">
                <p14:modId xmlns:p14="http://schemas.microsoft.com/office/powerpoint/2010/main" val="38736215"/>
              </p:ext>
            </p:extLst>
          </p:nvPr>
        </p:nvGraphicFramePr>
        <p:xfrm>
          <a:off x="395536" y="4955640"/>
          <a:ext cx="6841183" cy="1641712"/>
        </p:xfrm>
        <a:graphic>
          <a:graphicData uri="http://schemas.openxmlformats.org/presentationml/2006/ole">
            <mc:AlternateContent xmlns:mc="http://schemas.openxmlformats.org/markup-compatibility/2006">
              <mc:Choice xmlns:v="urn:schemas-microsoft-com:vml" Requires="v">
                <p:oleObj spid="_x0000_s31864" name="Рисунок" r:id="rId4" imgW="5273040" imgH="1261872" progId="Word.Picture.8">
                  <p:embed/>
                </p:oleObj>
              </mc:Choice>
              <mc:Fallback>
                <p:oleObj name="Рисунок" r:id="rId4" imgW="5273040" imgH="1261872" progId="Word.Picture.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4955640"/>
                        <a:ext cx="6841183" cy="1641712"/>
                      </a:xfrm>
                      <a:prstGeom prst="rect">
                        <a:avLst/>
                      </a:prstGeom>
                      <a:noFill/>
                      <a:ln>
                        <a:noFill/>
                      </a:ln>
                      <a:extLst/>
                    </p:spPr>
                  </p:pic>
                </p:oleObj>
              </mc:Fallback>
            </mc:AlternateContent>
          </a:graphicData>
        </a:graphic>
      </p:graphicFrame>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5</a:t>
            </a:fld>
            <a:endParaRPr lang="ru-RU" altLang="ru-RU"/>
          </a:p>
        </p:txBody>
      </p:sp>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63" y="3743835"/>
            <a:ext cx="2013281" cy="1341349"/>
          </a:xfrm>
          <a:prstGeom prst="rect">
            <a:avLst/>
          </a:prstGeom>
        </p:spPr>
      </p:pic>
      <p:pic>
        <p:nvPicPr>
          <p:cNvPr id="7" name="Рисунок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8264" y="932012"/>
            <a:ext cx="2062093" cy="2637904"/>
          </a:xfrm>
          <a:prstGeom prst="rect">
            <a:avLst/>
          </a:prstGeom>
        </p:spPr>
      </p:pic>
    </p:spTree>
    <p:extLst>
      <p:ext uri="{BB962C8B-B14F-4D97-AF65-F5344CB8AC3E}">
        <p14:creationId xmlns:p14="http://schemas.microsoft.com/office/powerpoint/2010/main" val="88194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59632" y="404664"/>
            <a:ext cx="6552728" cy="936104"/>
          </a:xfrm>
        </p:spPr>
        <p:txBody>
          <a:bodyPr/>
          <a:lstStyle/>
          <a:p>
            <a:pPr algn="ctr" eaLnBrk="1" hangingPunct="1">
              <a:spcBef>
                <a:spcPts val="600"/>
              </a:spcBef>
            </a:pPr>
            <a:r>
              <a:rPr lang="ru-RU" altLang="ru-RU" sz="2800" b="1" dirty="0"/>
              <a:t>7</a:t>
            </a:r>
            <a:r>
              <a:rPr lang="ru-RU" altLang="ru-RU" sz="2800" b="1" dirty="0" smtClean="0"/>
              <a:t>. Интеграция разнородных и слабо формализованных данных</a:t>
            </a:r>
            <a:endParaRPr lang="ru-RU" altLang="ru-RU" sz="2800" dirty="0" smtClean="0"/>
          </a:p>
        </p:txBody>
      </p:sp>
      <p:sp>
        <p:nvSpPr>
          <p:cNvPr id="3" name="TextBox 2"/>
          <p:cNvSpPr txBox="1"/>
          <p:nvPr/>
        </p:nvSpPr>
        <p:spPr>
          <a:xfrm>
            <a:off x="395536" y="1318116"/>
            <a:ext cx="8424936" cy="4447371"/>
          </a:xfrm>
          <a:prstGeom prst="rect">
            <a:avLst/>
          </a:prstGeom>
          <a:noFill/>
        </p:spPr>
        <p:txBody>
          <a:bodyPr wrap="square" rtlCol="0">
            <a:spAutoFit/>
          </a:bodyPr>
          <a:lstStyle/>
          <a:p>
            <a:pPr>
              <a:spcBef>
                <a:spcPts val="600"/>
              </a:spcBef>
            </a:pPr>
            <a:r>
              <a:rPr lang="ru-RU" sz="2000" dirty="0" smtClean="0">
                <a:latin typeface="Times New Roman" panose="02020603050405020304" pitchFamily="18" charset="0"/>
                <a:cs typeface="Times New Roman" panose="02020603050405020304" pitchFamily="18" charset="0"/>
              </a:rPr>
              <a:t>Изначально </a:t>
            </a:r>
            <a:r>
              <a:rPr lang="ru-RU" sz="2000" dirty="0">
                <a:latin typeface="Times New Roman" panose="02020603050405020304" pitchFamily="18" charset="0"/>
                <a:cs typeface="Times New Roman" panose="02020603050405020304" pitchFamily="18" charset="0"/>
              </a:rPr>
              <a:t>базы данных предназначались для хранения и обработки фактографических хорошо структурированных данных. Но огромное количество данных представлено в различных графических и мультимедийных форматах. Включение в СУБД способов обработки подобных данных позволяет использовать технологии баз данных в таких сферах, как, например, ГИС (</a:t>
            </a:r>
            <a:r>
              <a:rPr lang="ru-RU" sz="2000" dirty="0" err="1">
                <a:latin typeface="Times New Roman" panose="02020603050405020304" pitchFamily="18" charset="0"/>
                <a:cs typeface="Times New Roman" panose="02020603050405020304" pitchFamily="18" charset="0"/>
              </a:rPr>
              <a:t>гео</a:t>
            </a:r>
            <a:r>
              <a:rPr lang="ru-RU" sz="2000" dirty="0">
                <a:latin typeface="Times New Roman" panose="02020603050405020304" pitchFamily="18" charset="0"/>
                <a:cs typeface="Times New Roman" panose="02020603050405020304" pitchFamily="18" charset="0"/>
              </a:rPr>
              <a:t>-информационные системы), издательские системы (с поддержкой вёрстки номеров издания), САПР (системы автоматизации проектирования) и т.д</a:t>
            </a:r>
            <a:r>
              <a:rPr lang="ru-RU" sz="2000" dirty="0" smtClean="0">
                <a:latin typeface="Times New Roman" panose="02020603050405020304" pitchFamily="18" charset="0"/>
                <a:cs typeface="Times New Roman" panose="02020603050405020304" pitchFamily="18" charset="0"/>
              </a:rPr>
              <a:t>.</a:t>
            </a:r>
          </a:p>
          <a:p>
            <a:pPr>
              <a:spcBef>
                <a:spcPts val="600"/>
              </a:spcBef>
            </a:pPr>
            <a:endParaRPr lang="ru-RU" altLang="ru-RU" sz="2000" b="1" dirty="0" smtClean="0">
              <a:latin typeface="Times New Roman" panose="02020603050405020304" pitchFamily="18" charset="0"/>
              <a:cs typeface="Times New Roman" panose="02020603050405020304" pitchFamily="18" charset="0"/>
            </a:endParaRPr>
          </a:p>
          <a:p>
            <a:pPr>
              <a:spcBef>
                <a:spcPts val="600"/>
              </a:spcBef>
            </a:pPr>
            <a:r>
              <a:rPr lang="ru-RU" altLang="ru-RU" sz="2000" dirty="0" smtClean="0">
                <a:latin typeface="Times New Roman" panose="02020603050405020304" pitchFamily="18" charset="0"/>
                <a:cs typeface="Times New Roman" panose="02020603050405020304" pitchFamily="18" charset="0"/>
              </a:rPr>
              <a:t>Один из возможных вариантов решения – использование онтологий.</a:t>
            </a:r>
            <a:endParaRPr lang="en-US" altLang="ru-RU" sz="2000" dirty="0" smtClean="0">
              <a:latin typeface="Times New Roman" panose="02020603050405020304" pitchFamily="18" charset="0"/>
              <a:cs typeface="Times New Roman" panose="02020603050405020304" pitchFamily="18" charset="0"/>
            </a:endParaRPr>
          </a:p>
          <a:p>
            <a:pPr>
              <a:spcBef>
                <a:spcPts val="600"/>
              </a:spcBef>
            </a:pPr>
            <a:endParaRPr lang="ru-RU" altLang="ru-RU" sz="2000" b="1" dirty="0" smtClean="0">
              <a:latin typeface="Times New Roman" panose="02020603050405020304" pitchFamily="18" charset="0"/>
              <a:cs typeface="Times New Roman" panose="02020603050405020304" pitchFamily="18" charset="0"/>
            </a:endParaRPr>
          </a:p>
          <a:p>
            <a:pPr>
              <a:spcBef>
                <a:spcPts val="600"/>
              </a:spcBef>
            </a:pPr>
            <a:r>
              <a:rPr lang="en-US" altLang="ru-RU" sz="2000" b="1" dirty="0" smtClean="0">
                <a:latin typeface="Times New Roman" panose="02020603050405020304" pitchFamily="18" charset="0"/>
                <a:cs typeface="Times New Roman" panose="02020603050405020304" pitchFamily="18" charset="0"/>
              </a:rPr>
              <a:t>Big Data </a:t>
            </a:r>
          </a:p>
          <a:p>
            <a:pPr>
              <a:spcBef>
                <a:spcPts val="600"/>
              </a:spcBef>
            </a:pPr>
            <a:endParaRPr lang="ru-RU" sz="2000" dirty="0" smtClean="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50</a:t>
            </a:fld>
            <a:endParaRPr lang="ru-RU" altLang="ru-RU"/>
          </a:p>
        </p:txBody>
      </p:sp>
    </p:spTree>
    <p:extLst>
      <p:ext uri="{BB962C8B-B14F-4D97-AF65-F5344CB8AC3E}">
        <p14:creationId xmlns:p14="http://schemas.microsoft.com/office/powerpoint/2010/main" val="416944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s://sun9-29.userapi.com/impf/c850524/v850524455/3ca1d/1kZ9wzZ2cMY.jpg?size=1280x720&amp;quality=96&amp;sign=525b1c8b508a45234ce568e9f0eb8d11&amp;c_uniq_tag=at11CryFwI9o3QWBjnYTeErM2weKrSsSpeGxfyK3XXk&amp;type=video_thum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7" y="1196752"/>
            <a:ext cx="9128603" cy="5699338"/>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title"/>
          </p:nvPr>
        </p:nvSpPr>
        <p:spPr>
          <a:xfrm>
            <a:off x="1259632" y="404664"/>
            <a:ext cx="6552728" cy="648072"/>
          </a:xfrm>
        </p:spPr>
        <p:txBody>
          <a:bodyPr/>
          <a:lstStyle/>
          <a:p>
            <a:pPr algn="ctr" eaLnBrk="1" hangingPunct="1">
              <a:spcBef>
                <a:spcPts val="600"/>
              </a:spcBef>
            </a:pPr>
            <a:r>
              <a:rPr lang="ru-RU" altLang="ru-RU" sz="3200" b="1" dirty="0"/>
              <a:t>8</a:t>
            </a:r>
            <a:r>
              <a:rPr lang="ru-RU" altLang="ru-RU" sz="3200" b="1" dirty="0" smtClean="0"/>
              <a:t>. </a:t>
            </a:r>
            <a:r>
              <a:rPr lang="en-US" altLang="ru-RU" sz="3200" b="1" dirty="0"/>
              <a:t>Big Data </a:t>
            </a:r>
            <a:r>
              <a:rPr lang="ru-RU" altLang="ru-RU" sz="3200" b="1" dirty="0" smtClean="0"/>
              <a:t>(большие данные)</a:t>
            </a:r>
            <a:endParaRPr lang="ru-RU" altLang="ru-RU" sz="3200" dirty="0" smtClean="0"/>
          </a:p>
        </p:txBody>
      </p:sp>
      <p:sp>
        <p:nvSpPr>
          <p:cNvPr id="3" name="TextBox 2"/>
          <p:cNvSpPr txBox="1"/>
          <p:nvPr/>
        </p:nvSpPr>
        <p:spPr>
          <a:xfrm>
            <a:off x="395536" y="1318116"/>
            <a:ext cx="8208912" cy="5093702"/>
          </a:xfrm>
          <a:prstGeom prst="rect">
            <a:avLst/>
          </a:prstGeom>
          <a:noFill/>
        </p:spPr>
        <p:txBody>
          <a:bodyPr wrap="square" rtlCol="0">
            <a:spAutoFit/>
          </a:bodyPr>
          <a:lstStyle/>
          <a:p>
            <a:pPr marL="285750" indent="-285750" eaLnBrk="1" hangingPunct="1">
              <a:spcBef>
                <a:spcPct val="50000"/>
              </a:spcBef>
              <a:buFont typeface="Wingdings" panose="05000000000000000000" pitchFamily="2" charset="2"/>
              <a:buChar char="ü"/>
            </a:pPr>
            <a:r>
              <a:rPr lang="ru-RU" altLang="ru-RU" sz="2000" b="1" dirty="0" smtClean="0">
                <a:latin typeface="Times New Roman" panose="02020603050405020304" pitchFamily="18" charset="0"/>
                <a:cs typeface="Times New Roman" panose="02020603050405020304" pitchFamily="18" charset="0"/>
              </a:rPr>
              <a:t>Термин </a:t>
            </a:r>
            <a:r>
              <a:rPr lang="ru-RU" altLang="ru-RU" sz="2000" b="1" dirty="0">
                <a:latin typeface="Times New Roman" panose="02020603050405020304" pitchFamily="18" charset="0"/>
                <a:cs typeface="Times New Roman" panose="02020603050405020304" pitchFamily="18" charset="0"/>
              </a:rPr>
              <a:t>`большие данные` относится к наборам данных, размер которых превосходит возможности типичных баз данных (БД) по занесению, хранению, управлению и анализу информации.</a:t>
            </a:r>
            <a:endParaRPr lang="en-US" altLang="ru-RU" sz="2000" b="1" dirty="0">
              <a:latin typeface="Times New Roman" panose="02020603050405020304" pitchFamily="18" charset="0"/>
              <a:cs typeface="Times New Roman" panose="02020603050405020304" pitchFamily="18" charset="0"/>
            </a:endParaRPr>
          </a:p>
          <a:p>
            <a:pPr marL="285750" indent="-285750" eaLnBrk="1" hangingPunct="1">
              <a:spcBef>
                <a:spcPct val="50000"/>
              </a:spcBef>
              <a:buFont typeface="Wingdings" panose="05000000000000000000" pitchFamily="2" charset="2"/>
              <a:buChar char="ü"/>
            </a:pPr>
            <a:r>
              <a:rPr lang="ru-RU" altLang="ru-RU" sz="2000" b="1" dirty="0" smtClean="0">
                <a:latin typeface="Times New Roman" panose="02020603050405020304" pitchFamily="18" charset="0"/>
                <a:cs typeface="Times New Roman" panose="02020603050405020304" pitchFamily="18" charset="0"/>
              </a:rPr>
              <a:t>Проблема </a:t>
            </a:r>
            <a:r>
              <a:rPr lang="ru-RU" altLang="ru-RU" sz="2000" b="1" dirty="0">
                <a:latin typeface="Times New Roman" panose="02020603050405020304" pitchFamily="18" charset="0"/>
                <a:cs typeface="Times New Roman" panose="02020603050405020304" pitchFamily="18" charset="0"/>
              </a:rPr>
              <a:t>не в том, что организации создают огромные объемы данных, а в том, что </a:t>
            </a:r>
            <a:r>
              <a:rPr lang="ru-RU" altLang="ru-RU" sz="2000" b="1" dirty="0" err="1">
                <a:latin typeface="Times New Roman" panose="02020603050405020304" pitchFamily="18" charset="0"/>
                <a:cs typeface="Times New Roman" panose="02020603050405020304" pitchFamily="18" charset="0"/>
              </a:rPr>
              <a:t>бóльшая</a:t>
            </a:r>
            <a:r>
              <a:rPr lang="ru-RU" altLang="ru-RU" sz="2000" b="1" dirty="0">
                <a:latin typeface="Times New Roman" panose="02020603050405020304" pitchFamily="18" charset="0"/>
                <a:cs typeface="Times New Roman" panose="02020603050405020304" pitchFamily="18" charset="0"/>
              </a:rPr>
              <a:t> их часть представлена в формате, плохо соответствующем традиционному структурированному формату БД, — это веб-журналы, видеозаписи, текстовые документы, машинный код или, например, </a:t>
            </a:r>
            <a:r>
              <a:rPr lang="ru-RU" altLang="ru-RU" sz="2000" b="1" dirty="0" err="1">
                <a:latin typeface="Times New Roman" panose="02020603050405020304" pitchFamily="18" charset="0"/>
                <a:cs typeface="Times New Roman" panose="02020603050405020304" pitchFamily="18" charset="0"/>
              </a:rPr>
              <a:t>геопространственные</a:t>
            </a:r>
            <a:r>
              <a:rPr lang="ru-RU" altLang="ru-RU" sz="2000" b="1" dirty="0">
                <a:latin typeface="Times New Roman" panose="02020603050405020304" pitchFamily="18" charset="0"/>
                <a:cs typeface="Times New Roman" panose="02020603050405020304" pitchFamily="18" charset="0"/>
              </a:rPr>
              <a:t> данные.</a:t>
            </a:r>
            <a:endParaRPr lang="en-US" altLang="ru-RU" sz="2000" b="1" dirty="0">
              <a:latin typeface="Times New Roman" panose="02020603050405020304" pitchFamily="18" charset="0"/>
              <a:cs typeface="Times New Roman" panose="02020603050405020304" pitchFamily="18" charset="0"/>
            </a:endParaRPr>
          </a:p>
          <a:p>
            <a:pPr marL="285750" indent="-285750" eaLnBrk="1" hangingPunct="1">
              <a:spcBef>
                <a:spcPct val="50000"/>
              </a:spcBef>
              <a:buFont typeface="Wingdings" panose="05000000000000000000" pitchFamily="2" charset="2"/>
              <a:buChar char="ü"/>
            </a:pPr>
            <a:r>
              <a:rPr lang="ru-RU" altLang="ru-RU" sz="2000" b="1" dirty="0" smtClean="0">
                <a:latin typeface="Times New Roman" panose="02020603050405020304" pitchFamily="18" charset="0"/>
                <a:cs typeface="Times New Roman" panose="02020603050405020304" pitchFamily="18" charset="0"/>
              </a:rPr>
              <a:t>В </a:t>
            </a:r>
            <a:r>
              <a:rPr lang="ru-RU" altLang="ru-RU" sz="2000" b="1" dirty="0">
                <a:latin typeface="Times New Roman" panose="02020603050405020304" pitchFamily="18" charset="0"/>
                <a:cs typeface="Times New Roman" panose="02020603050405020304" pitchFamily="18" charset="0"/>
              </a:rPr>
              <a:t>сущности понятие больших данных подразумевает работу с информацией огромного объема и разнообразного состава, весьма часто обновляемой и находящейся в разных источниках в целях увеличения эффективности работы, создания новых продуктов и повышения конкурентоспособности. </a:t>
            </a:r>
          </a:p>
          <a:p>
            <a:pPr>
              <a:spcBef>
                <a:spcPts val="600"/>
              </a:spcBef>
            </a:pPr>
            <a:endParaRPr lang="ru-RU" sz="2000" b="1" dirty="0" smtClean="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51</a:t>
            </a:fld>
            <a:endParaRPr lang="ru-RU" altLang="ru-RU"/>
          </a:p>
        </p:txBody>
      </p:sp>
    </p:spTree>
    <p:extLst>
      <p:ext uri="{BB962C8B-B14F-4D97-AF65-F5344CB8AC3E}">
        <p14:creationId xmlns:p14="http://schemas.microsoft.com/office/powerpoint/2010/main" val="24325979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59632" y="404664"/>
            <a:ext cx="6552728" cy="648072"/>
          </a:xfrm>
        </p:spPr>
        <p:txBody>
          <a:bodyPr/>
          <a:lstStyle/>
          <a:p>
            <a:pPr algn="ctr" eaLnBrk="1" hangingPunct="1">
              <a:spcBef>
                <a:spcPts val="600"/>
              </a:spcBef>
            </a:pPr>
            <a:r>
              <a:rPr lang="ru-RU" altLang="ru-RU" sz="3200" b="1" dirty="0"/>
              <a:t>8</a:t>
            </a:r>
            <a:r>
              <a:rPr lang="ru-RU" altLang="ru-RU" sz="3200" b="1" dirty="0" smtClean="0"/>
              <a:t>. </a:t>
            </a:r>
            <a:r>
              <a:rPr lang="en-US" altLang="ru-RU" sz="3200" b="1" dirty="0"/>
              <a:t>Big Data </a:t>
            </a:r>
            <a:r>
              <a:rPr lang="ru-RU" altLang="ru-RU" sz="3200" b="1" dirty="0" smtClean="0"/>
              <a:t>(большие данные)</a:t>
            </a:r>
            <a:endParaRPr lang="ru-RU" altLang="ru-RU" sz="3200" dirty="0" smtClean="0"/>
          </a:p>
        </p:txBody>
      </p:sp>
      <p:sp>
        <p:nvSpPr>
          <p:cNvPr id="3" name="TextBox 2"/>
          <p:cNvSpPr txBox="1"/>
          <p:nvPr/>
        </p:nvSpPr>
        <p:spPr>
          <a:xfrm>
            <a:off x="395536" y="1052736"/>
            <a:ext cx="8424936" cy="1200329"/>
          </a:xfrm>
          <a:prstGeom prst="rect">
            <a:avLst/>
          </a:prstGeom>
          <a:noFill/>
        </p:spPr>
        <p:txBody>
          <a:bodyPr wrap="square" rtlCol="0">
            <a:spAutoFit/>
          </a:bodyPr>
          <a:lstStyle/>
          <a:p>
            <a:pPr eaLnBrk="1" hangingPunct="1">
              <a:spcBef>
                <a:spcPct val="50000"/>
              </a:spcBef>
            </a:pPr>
            <a:r>
              <a:rPr lang="ru-RU" altLang="ru-RU" dirty="0">
                <a:latin typeface="Times New Roman" panose="02020603050405020304" pitchFamily="18" charset="0"/>
                <a:cs typeface="Times New Roman" panose="02020603050405020304" pitchFamily="18" charset="0"/>
              </a:rPr>
              <a:t>Датчики, установленные на авиадвигателе, генерируют 10 Тб за полчаса. </a:t>
            </a:r>
            <a:endParaRPr lang="ru-RU" altLang="ru-RU" dirty="0" smtClean="0">
              <a:latin typeface="Times New Roman" panose="02020603050405020304" pitchFamily="18" charset="0"/>
              <a:cs typeface="Times New Roman" panose="02020603050405020304" pitchFamily="18" charset="0"/>
            </a:endParaRPr>
          </a:p>
          <a:p>
            <a:pPr eaLnBrk="1" hangingPunct="1">
              <a:spcBef>
                <a:spcPts val="0"/>
              </a:spcBef>
            </a:pPr>
            <a:r>
              <a:rPr lang="ru-RU" altLang="ru-RU" dirty="0" smtClean="0">
                <a:latin typeface="Times New Roman" panose="02020603050405020304" pitchFamily="18" charset="0"/>
                <a:cs typeface="Times New Roman" panose="02020603050405020304" pitchFamily="18" charset="0"/>
              </a:rPr>
              <a:t>Сервис </a:t>
            </a:r>
            <a:r>
              <a:rPr lang="ru-RU" altLang="ru-RU" dirty="0">
                <a:latin typeface="Times New Roman" panose="02020603050405020304" pitchFamily="18" charset="0"/>
                <a:cs typeface="Times New Roman" panose="02020603050405020304" pitchFamily="18" charset="0"/>
              </a:rPr>
              <a:t>коротких сообщений </a:t>
            </a:r>
            <a:r>
              <a:rPr lang="ru-RU" altLang="ru-RU" dirty="0" err="1">
                <a:latin typeface="Times New Roman" panose="02020603050405020304" pitchFamily="18" charset="0"/>
                <a:cs typeface="Times New Roman" panose="02020603050405020304" pitchFamily="18" charset="0"/>
              </a:rPr>
              <a:t>Twitter</a:t>
            </a:r>
            <a:r>
              <a:rPr lang="ru-RU" altLang="ru-RU" dirty="0">
                <a:latin typeface="Times New Roman" panose="02020603050405020304" pitchFamily="18" charset="0"/>
                <a:cs typeface="Times New Roman" panose="02020603050405020304" pitchFamily="18" charset="0"/>
              </a:rPr>
              <a:t>, несмотря на ограничение длины сообщения в 140 символов, генерирует поток </a:t>
            </a:r>
            <a:r>
              <a:rPr lang="ru-RU" altLang="ru-RU" dirty="0" smtClean="0">
                <a:latin typeface="Times New Roman" panose="02020603050405020304" pitchFamily="18" charset="0"/>
                <a:cs typeface="Times New Roman" panose="02020603050405020304" pitchFamily="18" charset="0"/>
              </a:rPr>
              <a:t>12 Тб в сутки. </a:t>
            </a:r>
          </a:p>
          <a:p>
            <a:pPr eaLnBrk="1" hangingPunct="1">
              <a:spcBef>
                <a:spcPts val="0"/>
              </a:spcBef>
            </a:pPr>
            <a:r>
              <a:rPr lang="ru-RU" dirty="0">
                <a:latin typeface="Times New Roman" panose="02020603050405020304" pitchFamily="18" charset="0"/>
                <a:cs typeface="Times New Roman" panose="02020603050405020304" pitchFamily="18" charset="0"/>
              </a:rPr>
              <a:t>В </a:t>
            </a:r>
            <a:r>
              <a:rPr lang="ru-RU" dirty="0" smtClean="0">
                <a:latin typeface="Times New Roman" panose="02020603050405020304" pitchFamily="18" charset="0"/>
                <a:cs typeface="Times New Roman" panose="02020603050405020304" pitchFamily="18" charset="0"/>
              </a:rPr>
              <a:t>сети </a:t>
            </a:r>
            <a:r>
              <a:rPr lang="ru-RU" dirty="0" err="1" smtClean="0">
                <a:latin typeface="Times New Roman" panose="02020603050405020304" pitchFamily="18" charset="0"/>
                <a:cs typeface="Times New Roman" panose="02020603050405020304" pitchFamily="18" charset="0"/>
              </a:rPr>
              <a:t>Facebook</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генерируется по 4 петабайта каждый день. </a:t>
            </a:r>
            <a:endParaRPr lang="ru-RU" altLang="ru-RU"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52</a:t>
            </a:fld>
            <a:endParaRPr lang="ru-RU" altLang="ru-RU"/>
          </a:p>
        </p:txBody>
      </p:sp>
      <p:pic>
        <p:nvPicPr>
          <p:cNvPr id="53250" name="Picture 2" descr="https://www.crn.ru/upload/iblock/425/yar6jul_id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348880"/>
            <a:ext cx="7179568" cy="4523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9249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59632" y="404664"/>
            <a:ext cx="6552728" cy="648072"/>
          </a:xfrm>
        </p:spPr>
        <p:txBody>
          <a:bodyPr/>
          <a:lstStyle/>
          <a:p>
            <a:pPr algn="ctr" eaLnBrk="1" hangingPunct="1">
              <a:spcBef>
                <a:spcPts val="600"/>
              </a:spcBef>
            </a:pPr>
            <a:r>
              <a:rPr lang="ru-RU" altLang="ru-RU" sz="3200" b="1" dirty="0"/>
              <a:t>8</a:t>
            </a:r>
            <a:r>
              <a:rPr lang="ru-RU" altLang="ru-RU" sz="3200" b="1" dirty="0" smtClean="0"/>
              <a:t>. </a:t>
            </a:r>
            <a:r>
              <a:rPr lang="en-US" altLang="ru-RU" sz="3200" b="1" dirty="0"/>
              <a:t>Big Data </a:t>
            </a:r>
            <a:r>
              <a:rPr lang="ru-RU" altLang="ru-RU" sz="3200" b="1" dirty="0" smtClean="0"/>
              <a:t>(большие данные)</a:t>
            </a:r>
            <a:endParaRPr lang="ru-RU" altLang="ru-RU" sz="3200" dirty="0" smtClean="0"/>
          </a:p>
        </p:txBody>
      </p:sp>
      <p:sp>
        <p:nvSpPr>
          <p:cNvPr id="3" name="TextBox 2"/>
          <p:cNvSpPr txBox="1"/>
          <p:nvPr/>
        </p:nvSpPr>
        <p:spPr>
          <a:xfrm>
            <a:off x="323528" y="1124744"/>
            <a:ext cx="6192688" cy="5247590"/>
          </a:xfrm>
          <a:prstGeom prst="rect">
            <a:avLst/>
          </a:prstGeom>
          <a:noFill/>
        </p:spPr>
        <p:txBody>
          <a:bodyPr wrap="square" rtlCol="0">
            <a:spAutoFit/>
          </a:bodyPr>
          <a:lstStyle/>
          <a:p>
            <a:pPr>
              <a:spcAft>
                <a:spcPts val="600"/>
              </a:spcAft>
            </a:pPr>
            <a:r>
              <a:rPr lang="ru-RU" sz="2000" dirty="0" err="1">
                <a:latin typeface="Times New Roman" panose="02020603050405020304" pitchFamily="18" charset="0"/>
                <a:cs typeface="Times New Roman" panose="02020603050405020304" pitchFamily="18" charset="0"/>
              </a:rPr>
              <a:t>BigData</a:t>
            </a:r>
            <a:r>
              <a:rPr lang="ru-RU" sz="2000" dirty="0">
                <a:latin typeface="Times New Roman" panose="02020603050405020304" pitchFamily="18" charset="0"/>
                <a:cs typeface="Times New Roman" panose="02020603050405020304" pitchFamily="18" charset="0"/>
              </a:rPr>
              <a:t> обладают собственной классификацией. Условно принято разделять все большие сведения на несколько групп:</a:t>
            </a:r>
          </a:p>
          <a:p>
            <a:pPr>
              <a:spcAft>
                <a:spcPts val="600"/>
              </a:spcAft>
            </a:pPr>
            <a:r>
              <a:rPr lang="ru-RU" sz="2000" b="1" dirty="0">
                <a:latin typeface="Times New Roman" panose="02020603050405020304" pitchFamily="18" charset="0"/>
                <a:cs typeface="Times New Roman" panose="02020603050405020304" pitchFamily="18" charset="0"/>
              </a:rPr>
              <a:t>Структурированные</a:t>
            </a:r>
            <a:r>
              <a:rPr lang="ru-RU" sz="2000" dirty="0">
                <a:latin typeface="Times New Roman" panose="02020603050405020304" pitchFamily="18" charset="0"/>
                <a:cs typeface="Times New Roman" panose="02020603050405020304" pitchFamily="18" charset="0"/>
              </a:rPr>
              <a:t>. Они обладают структурой таблиц, а также отношений. Сюда можно отнести </a:t>
            </a:r>
            <a:r>
              <a:rPr lang="ru-RU" sz="2000" dirty="0" err="1">
                <a:latin typeface="Times New Roman" panose="02020603050405020304" pitchFamily="18" charset="0"/>
                <a:cs typeface="Times New Roman" panose="02020603050405020304" pitchFamily="18" charset="0"/>
              </a:rPr>
              <a:t>Excel</a:t>
            </a:r>
            <a:r>
              <a:rPr lang="ru-RU" sz="2000" dirty="0">
                <a:latin typeface="Times New Roman" panose="02020603050405020304" pitchFamily="18" charset="0"/>
                <a:cs typeface="Times New Roman" panose="02020603050405020304" pitchFamily="18" charset="0"/>
              </a:rPr>
              <a:t>, а также документы CSV.</a:t>
            </a:r>
          </a:p>
          <a:p>
            <a:pPr>
              <a:spcAft>
                <a:spcPts val="600"/>
              </a:spcAft>
            </a:pPr>
            <a:r>
              <a:rPr lang="ru-RU" sz="2000" b="1" dirty="0" err="1">
                <a:latin typeface="Times New Roman" panose="02020603050405020304" pitchFamily="18" charset="0"/>
                <a:cs typeface="Times New Roman" panose="02020603050405020304" pitchFamily="18" charset="0"/>
              </a:rPr>
              <a:t>Полуструктурированные</a:t>
            </a:r>
            <a:r>
              <a:rPr lang="ru-RU" sz="2000" dirty="0">
                <a:latin typeface="Times New Roman" panose="02020603050405020304" pitchFamily="18" charset="0"/>
                <a:cs typeface="Times New Roman" panose="02020603050405020304" pitchFamily="18" charset="0"/>
              </a:rPr>
              <a:t>. Еще называются слабоструктурированными. Сведения, не обладающие строгой табличной составляющей и отношениями. Имеют разнообразные маркеры, при помощи которых в реальной жизни удается отделить семантику и обеспечение иерархии полей и записей. Пример – электронные материалы о письмах по e-</a:t>
            </a:r>
            <a:r>
              <a:rPr lang="ru-RU" sz="2000" dirty="0" err="1">
                <a:latin typeface="Times New Roman" panose="02020603050405020304" pitchFamily="18" charset="0"/>
                <a:cs typeface="Times New Roman" panose="02020603050405020304" pitchFamily="18" charset="0"/>
              </a:rPr>
              <a:t>mail</a:t>
            </a:r>
            <a:r>
              <a:rPr lang="ru-RU" sz="2000" dirty="0">
                <a:latin typeface="Times New Roman" panose="02020603050405020304" pitchFamily="18" charset="0"/>
                <a:cs typeface="Times New Roman" panose="02020603050405020304" pitchFamily="18" charset="0"/>
              </a:rPr>
              <a:t>.</a:t>
            </a:r>
          </a:p>
          <a:p>
            <a:pPr>
              <a:spcAft>
                <a:spcPts val="600"/>
              </a:spcAft>
            </a:pPr>
            <a:r>
              <a:rPr lang="ru-RU" sz="2000" b="1" dirty="0">
                <a:latin typeface="Times New Roman" panose="02020603050405020304" pitchFamily="18" charset="0"/>
                <a:cs typeface="Times New Roman" panose="02020603050405020304" pitchFamily="18" charset="0"/>
              </a:rPr>
              <a:t>Неструктурированные</a:t>
            </a:r>
            <a:r>
              <a:rPr lang="ru-RU" sz="2000" dirty="0">
                <a:latin typeface="Times New Roman" panose="02020603050405020304" pitchFamily="18" charset="0"/>
                <a:cs typeface="Times New Roman" panose="02020603050405020304" pitchFamily="18" charset="0"/>
              </a:rPr>
              <a:t>. Не имеют никакой четкой организации и структуры: текст на естественном языке, аудиодорожки, видеоролики, изображения</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53</a:t>
            </a:fld>
            <a:endParaRPr lang="ru-RU" alt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3929" y="980728"/>
            <a:ext cx="2454575" cy="1994917"/>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2996952"/>
            <a:ext cx="2720309" cy="1747287"/>
          </a:xfrm>
          <a:prstGeom prst="rect">
            <a:avLst/>
          </a:prstGeom>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4222" y="4797152"/>
            <a:ext cx="2808287" cy="1981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1292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59632" y="404664"/>
            <a:ext cx="6552728" cy="648072"/>
          </a:xfrm>
        </p:spPr>
        <p:txBody>
          <a:bodyPr/>
          <a:lstStyle/>
          <a:p>
            <a:pPr algn="ctr" eaLnBrk="1" hangingPunct="1">
              <a:spcBef>
                <a:spcPts val="600"/>
              </a:spcBef>
            </a:pPr>
            <a:r>
              <a:rPr lang="ru-RU" altLang="ru-RU" sz="3200" b="1" dirty="0"/>
              <a:t>8</a:t>
            </a:r>
            <a:r>
              <a:rPr lang="ru-RU" altLang="ru-RU" sz="3200" b="1" dirty="0" smtClean="0"/>
              <a:t>. </a:t>
            </a:r>
            <a:r>
              <a:rPr lang="en-US" altLang="ru-RU" sz="3200" b="1" dirty="0"/>
              <a:t>Big Data </a:t>
            </a:r>
            <a:r>
              <a:rPr lang="ru-RU" altLang="ru-RU" sz="3200" b="1" dirty="0" smtClean="0"/>
              <a:t>(большие данные)</a:t>
            </a:r>
            <a:endParaRPr lang="ru-RU" altLang="ru-RU" sz="3200" dirty="0" smtClean="0"/>
          </a:p>
        </p:txBody>
      </p:sp>
      <p:sp>
        <p:nvSpPr>
          <p:cNvPr id="3" name="TextBox 2"/>
          <p:cNvSpPr txBox="1"/>
          <p:nvPr/>
        </p:nvSpPr>
        <p:spPr>
          <a:xfrm>
            <a:off x="395536" y="1052736"/>
            <a:ext cx="8424936" cy="5355312"/>
          </a:xfrm>
          <a:prstGeom prst="rect">
            <a:avLst/>
          </a:prstGeom>
          <a:noFill/>
        </p:spPr>
        <p:txBody>
          <a:bodyPr wrap="square" rtlCol="0">
            <a:spAutoFit/>
          </a:bodyPr>
          <a:lstStyle/>
          <a:p>
            <a:pPr marL="285750" indent="-285750">
              <a:buFont typeface="Wingdings" panose="05000000000000000000" pitchFamily="2" charset="2"/>
              <a:buChar char="ü"/>
            </a:pPr>
            <a:r>
              <a:rPr lang="ru-RU" dirty="0" smtClean="0">
                <a:latin typeface="Times New Roman" panose="02020603050405020304" pitchFamily="18" charset="0"/>
                <a:cs typeface="Times New Roman" panose="02020603050405020304" pitchFamily="18" charset="0"/>
              </a:rPr>
              <a:t>Объем (</a:t>
            </a:r>
            <a:r>
              <a:rPr lang="en-US" b="1" dirty="0" smtClean="0">
                <a:latin typeface="Times New Roman" panose="02020603050405020304" pitchFamily="18" charset="0"/>
                <a:cs typeface="Times New Roman" panose="02020603050405020304" pitchFamily="18" charset="0"/>
              </a:rPr>
              <a:t>Volume</a:t>
            </a:r>
            <a:r>
              <a:rPr lang="en-US"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Объемы данных таковы, что их невозможно хранить централизовано, и это требует распределенной обработки.</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ru-RU" dirty="0" smtClean="0">
                <a:latin typeface="Times New Roman" panose="02020603050405020304" pitchFamily="18" charset="0"/>
                <a:cs typeface="Times New Roman" panose="02020603050405020304" pitchFamily="18" charset="0"/>
              </a:rPr>
              <a:t>Скорость (</a:t>
            </a:r>
            <a:r>
              <a:rPr lang="en-US" b="1" dirty="0" smtClean="0">
                <a:latin typeface="Times New Roman" panose="02020603050405020304" pitchFamily="18" charset="0"/>
                <a:cs typeface="Times New Roman" panose="02020603050405020304" pitchFamily="18" charset="0"/>
              </a:rPr>
              <a:t>Velocity</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Прирост информации осуществляется с колоссальной скоростью. Все, происходящее вокруг людей, тем или иным способом производит новые сведения. </a:t>
            </a:r>
            <a:endParaRPr lang="ru-RU"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ru-RU" dirty="0" smtClean="0">
                <a:latin typeface="Times New Roman" panose="02020603050405020304" pitchFamily="18" charset="0"/>
                <a:cs typeface="Times New Roman" panose="02020603050405020304" pitchFamily="18" charset="0"/>
              </a:rPr>
              <a:t>Разнообразие (</a:t>
            </a:r>
            <a:r>
              <a:rPr lang="en-US" b="1" dirty="0" smtClean="0">
                <a:latin typeface="Times New Roman" panose="02020603050405020304" pitchFamily="18" charset="0"/>
                <a:cs typeface="Times New Roman" panose="02020603050405020304" pitchFamily="18" charset="0"/>
              </a:rPr>
              <a:t>Variety</a:t>
            </a:r>
            <a:r>
              <a:rPr lang="ru-RU" dirty="0" smtClean="0">
                <a:latin typeface="Times New Roman" panose="02020603050405020304" pitchFamily="18" charset="0"/>
                <a:cs typeface="Times New Roman" panose="02020603050405020304" pitchFamily="18" charset="0"/>
              </a:rPr>
              <a:t>). Данные имеют разную структуру (или не имеют ее), разные форматы, разную природу и т.д.</a:t>
            </a:r>
          </a:p>
          <a:p>
            <a:pPr marL="285750" indent="-285750">
              <a:buFont typeface="Wingdings" panose="05000000000000000000" pitchFamily="2" charset="2"/>
              <a:buChar char="ü"/>
            </a:pPr>
            <a:r>
              <a:rPr lang="ru-RU" dirty="0" smtClean="0">
                <a:latin typeface="Times New Roman" panose="02020603050405020304" pitchFamily="18" charset="0"/>
                <a:cs typeface="Times New Roman" panose="02020603050405020304" pitchFamily="18" charset="0"/>
              </a:rPr>
              <a:t>Достоверность (</a:t>
            </a:r>
            <a:r>
              <a:rPr lang="en-US" b="1" dirty="0" smtClean="0">
                <a:latin typeface="Times New Roman" panose="02020603050405020304" pitchFamily="18" charset="0"/>
                <a:cs typeface="Times New Roman" panose="02020603050405020304" pitchFamily="18" charset="0"/>
              </a:rPr>
              <a:t>Veracity</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Слово говорит само за себя. В бизнесе должны быть задействованы только полезные и актуальные материалы</a:t>
            </a:r>
            <a:r>
              <a:rPr lang="ru-RU"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ü"/>
            </a:pPr>
            <a:r>
              <a:rPr lang="ru-RU" dirty="0" smtClean="0">
                <a:latin typeface="Times New Roman" panose="02020603050405020304" pitchFamily="18" charset="0"/>
                <a:cs typeface="Times New Roman" panose="02020603050405020304" pitchFamily="18" charset="0"/>
              </a:rPr>
              <a:t>Изменчивость (</a:t>
            </a:r>
            <a:r>
              <a:rPr lang="en-US" b="1" dirty="0" smtClean="0">
                <a:latin typeface="Times New Roman" panose="02020603050405020304" pitchFamily="18" charset="0"/>
                <a:cs typeface="Times New Roman" panose="02020603050405020304" pitchFamily="18" charset="0"/>
              </a:rPr>
              <a:t>Variability</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З</a:t>
            </a:r>
            <a:r>
              <a:rPr lang="ru-RU" dirty="0" smtClean="0">
                <a:latin typeface="Times New Roman" panose="02020603050405020304" pitchFamily="18" charset="0"/>
                <a:cs typeface="Times New Roman" panose="02020603050405020304" pitchFamily="18" charset="0"/>
              </a:rPr>
              <a:t>начение </a:t>
            </a:r>
            <a:r>
              <a:rPr lang="ru-RU" dirty="0">
                <a:latin typeface="Times New Roman" panose="02020603050405020304" pitchFamily="18" charset="0"/>
                <a:cs typeface="Times New Roman" panose="02020603050405020304" pitchFamily="18" charset="0"/>
              </a:rPr>
              <a:t>одних и тех же данных может различаться в зависимости от контекста, например, одни и те же слова </a:t>
            </a:r>
            <a:r>
              <a:rPr lang="ru-RU" dirty="0" smtClean="0">
                <a:latin typeface="Times New Roman" panose="02020603050405020304" pitchFamily="18" charset="0"/>
                <a:cs typeface="Times New Roman" panose="02020603050405020304" pitchFamily="18" charset="0"/>
              </a:rPr>
              <a:t>могут </a:t>
            </a:r>
            <a:r>
              <a:rPr lang="ru-RU" dirty="0">
                <a:latin typeface="Times New Roman" panose="02020603050405020304" pitchFamily="18" charset="0"/>
                <a:cs typeface="Times New Roman" panose="02020603050405020304" pitchFamily="18" charset="0"/>
              </a:rPr>
              <a:t>иметь различные значения и отражать различные настроения.</a:t>
            </a:r>
            <a:endParaRPr lang="ru-RU"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ru-RU" dirty="0" smtClean="0">
                <a:latin typeface="Times New Roman" panose="02020603050405020304" pitchFamily="18" charset="0"/>
                <a:cs typeface="Times New Roman" panose="02020603050405020304" pitchFamily="18" charset="0"/>
              </a:rPr>
              <a:t>Визуализация (</a:t>
            </a:r>
            <a:r>
              <a:rPr lang="en-US" b="1" dirty="0" smtClean="0">
                <a:latin typeface="Times New Roman" panose="02020603050405020304" pitchFamily="18" charset="0"/>
                <a:cs typeface="Times New Roman" panose="02020603050405020304" pitchFamily="18" charset="0"/>
              </a:rPr>
              <a:t>Visualization</a:t>
            </a:r>
            <a:r>
              <a:rPr lang="ru-RU"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Визуализация больших объемов сложных данных гораздо более эффективна и понятна для человека, чем электронные таблицы и отчеты, полные чисел и формул.</a:t>
            </a:r>
            <a:endParaRPr lang="ru-RU"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ru-RU" dirty="0" smtClean="0">
                <a:latin typeface="Times New Roman" panose="02020603050405020304" pitchFamily="18" charset="0"/>
                <a:cs typeface="Times New Roman" panose="02020603050405020304" pitchFamily="18" charset="0"/>
              </a:rPr>
              <a:t>Ценность (</a:t>
            </a:r>
            <a:r>
              <a:rPr lang="en-US" b="1" dirty="0">
                <a:latin typeface="Times New Roman" panose="02020603050405020304" pitchFamily="18" charset="0"/>
                <a:cs typeface="Times New Roman" panose="02020603050405020304" pitchFamily="18" charset="0"/>
              </a:rPr>
              <a:t>Value</a:t>
            </a: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Свойство</a:t>
            </a:r>
            <a:r>
              <a:rPr lang="ru-RU" dirty="0">
                <a:latin typeface="Times New Roman" panose="02020603050405020304" pitchFamily="18" charset="0"/>
                <a:cs typeface="Times New Roman" panose="02020603050405020304" pitchFamily="18" charset="0"/>
              </a:rPr>
              <a:t>, которое каждой фирмой определяется в индивидуальном порядке. Специалист, работающий с большими датами, может найти так называемый КПД тех или иных сведений. Это помогает «отсеивать» лишнее</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54</a:t>
            </a:fld>
            <a:endParaRPr lang="ru-RU" altLang="ru-RU"/>
          </a:p>
        </p:txBody>
      </p:sp>
    </p:spTree>
    <p:extLst>
      <p:ext uri="{BB962C8B-B14F-4D97-AF65-F5344CB8AC3E}">
        <p14:creationId xmlns:p14="http://schemas.microsoft.com/office/powerpoint/2010/main" val="8129249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59632" y="404664"/>
            <a:ext cx="6552728" cy="648072"/>
          </a:xfrm>
        </p:spPr>
        <p:txBody>
          <a:bodyPr/>
          <a:lstStyle/>
          <a:p>
            <a:pPr algn="ctr" eaLnBrk="1" hangingPunct="1">
              <a:spcBef>
                <a:spcPts val="600"/>
              </a:spcBef>
            </a:pPr>
            <a:r>
              <a:rPr lang="ru-RU" altLang="ru-RU" sz="3200" b="1" dirty="0"/>
              <a:t>8</a:t>
            </a:r>
            <a:r>
              <a:rPr lang="ru-RU" altLang="ru-RU" sz="3200" b="1" dirty="0" smtClean="0"/>
              <a:t>. </a:t>
            </a:r>
            <a:r>
              <a:rPr lang="en-US" altLang="ru-RU" sz="3200" b="1" dirty="0"/>
              <a:t>Big Data </a:t>
            </a:r>
            <a:r>
              <a:rPr lang="ru-RU" altLang="ru-RU" sz="3200" b="1" dirty="0" smtClean="0"/>
              <a:t>(большие данные)</a:t>
            </a:r>
            <a:endParaRPr lang="ru-RU" altLang="ru-RU" sz="3200" dirty="0" smtClean="0"/>
          </a:p>
        </p:txBody>
      </p:sp>
      <p:sp>
        <p:nvSpPr>
          <p:cNvPr id="3" name="TextBox 2"/>
          <p:cNvSpPr txBox="1"/>
          <p:nvPr/>
        </p:nvSpPr>
        <p:spPr>
          <a:xfrm>
            <a:off x="395536" y="1052736"/>
            <a:ext cx="8424936" cy="5309146"/>
          </a:xfrm>
          <a:prstGeom prst="rect">
            <a:avLst/>
          </a:prstGeom>
          <a:noFill/>
        </p:spPr>
        <p:txBody>
          <a:bodyPr wrap="square" rtlCol="0">
            <a:spAutoFit/>
          </a:bodyPr>
          <a:lstStyle/>
          <a:p>
            <a:r>
              <a:rPr lang="ru-RU" b="1" dirty="0">
                <a:latin typeface="Times New Roman" panose="02020603050405020304" pitchFamily="18" charset="0"/>
                <a:cs typeface="Times New Roman" panose="02020603050405020304" pitchFamily="18" charset="0"/>
              </a:rPr>
              <a:t>Этапы работы с </a:t>
            </a:r>
            <a:r>
              <a:rPr lang="ru-RU" b="1" dirty="0" smtClean="0">
                <a:latin typeface="Times New Roman" panose="02020603050405020304" pitchFamily="18" charset="0"/>
                <a:cs typeface="Times New Roman" panose="02020603050405020304" pitchFamily="18" charset="0"/>
              </a:rPr>
              <a:t>большими данными:</a:t>
            </a:r>
            <a:endParaRPr lang="ru-RU"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интеграция;</a:t>
            </a:r>
            <a:endParaRPr lang="ru-RU"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управление;</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анализ данных.</a:t>
            </a:r>
          </a:p>
          <a:p>
            <a:pPr>
              <a:spcBef>
                <a:spcPts val="600"/>
              </a:spcBef>
            </a:pPr>
            <a:r>
              <a:rPr lang="ru-RU" b="1" dirty="0" smtClean="0">
                <a:latin typeface="Times New Roman" panose="02020603050405020304" pitchFamily="18" charset="0"/>
                <a:cs typeface="Times New Roman" panose="02020603050405020304" pitchFamily="18" charset="0"/>
              </a:rPr>
              <a:t>Интеграция:</a:t>
            </a:r>
            <a:endParaRPr lang="ru-RU"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Сбор данных.</a:t>
            </a:r>
          </a:p>
          <a:p>
            <a:pPr marL="285750" indent="-285750">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Преобразование данных (включая очистку и верификацию).</a:t>
            </a:r>
          </a:p>
          <a:p>
            <a:pPr marL="285750" indent="-285750">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Загрузка данных.</a:t>
            </a:r>
          </a:p>
          <a:p>
            <a:pPr>
              <a:spcBef>
                <a:spcPts val="600"/>
              </a:spcBef>
            </a:pPr>
            <a:r>
              <a:rPr lang="ru-RU" b="1" dirty="0" smtClean="0">
                <a:latin typeface="Times New Roman" panose="02020603050405020304" pitchFamily="18" charset="0"/>
                <a:cs typeface="Times New Roman" panose="02020603050405020304" pitchFamily="18" charset="0"/>
              </a:rPr>
              <a:t>Осуществление управления:</a:t>
            </a:r>
            <a:endParaRPr lang="ru-RU"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Определение места и способа хранения данных.</a:t>
            </a:r>
          </a:p>
          <a:p>
            <a:pPr marL="285750" indent="-285750">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Определение способов загрузки  / выгрузки данных.</a:t>
            </a:r>
          </a:p>
          <a:p>
            <a:pPr marL="285750" indent="-285750">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Архивирование данных.</a:t>
            </a:r>
          </a:p>
          <a:p>
            <a:pPr>
              <a:spcBef>
                <a:spcPts val="600"/>
              </a:spcBef>
            </a:pPr>
            <a:r>
              <a:rPr lang="ru-RU" b="1" dirty="0" smtClean="0">
                <a:latin typeface="Times New Roman" panose="02020603050405020304" pitchFamily="18" charset="0"/>
                <a:cs typeface="Times New Roman" panose="02020603050405020304" pitchFamily="18" charset="0"/>
              </a:rPr>
              <a:t>Проведение </a:t>
            </a:r>
            <a:r>
              <a:rPr lang="ru-RU" b="1" dirty="0">
                <a:latin typeface="Times New Roman" panose="02020603050405020304" pitchFamily="18" charset="0"/>
                <a:cs typeface="Times New Roman" panose="02020603050405020304" pitchFamily="18" charset="0"/>
              </a:rPr>
              <a:t>анализа</a:t>
            </a:r>
          </a:p>
          <a:p>
            <a:pPr marL="285750" indent="-285750">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Наличие специально обученных людей </a:t>
            </a:r>
            <a:r>
              <a:rPr lang="ru-RU" dirty="0">
                <a:latin typeface="Times New Roman" panose="02020603050405020304" pitchFamily="18" charset="0"/>
                <a:cs typeface="Times New Roman" panose="02020603050405020304" pitchFamily="18" charset="0"/>
              </a:rPr>
              <a:t>– аналитиками </a:t>
            </a:r>
            <a:r>
              <a:rPr lang="ru-RU" dirty="0" err="1">
                <a:latin typeface="Times New Roman" panose="02020603050405020304" pitchFamily="18" charset="0"/>
                <a:cs typeface="Times New Roman" panose="02020603050405020304" pitchFamily="18" charset="0"/>
              </a:rPr>
              <a:t>Big</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Data</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Предобработка данных. Сортировка </a:t>
            </a:r>
            <a:r>
              <a:rPr lang="ru-RU" dirty="0">
                <a:latin typeface="Times New Roman" panose="02020603050405020304" pitchFamily="18" charset="0"/>
                <a:cs typeface="Times New Roman" panose="02020603050405020304" pitchFamily="18" charset="0"/>
              </a:rPr>
              <a:t>данных и их «отсеивание</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Данные </a:t>
            </a:r>
            <a:r>
              <a:rPr lang="ru-RU" dirty="0">
                <a:latin typeface="Times New Roman" panose="02020603050405020304" pitchFamily="18" charset="0"/>
                <a:cs typeface="Times New Roman" panose="02020603050405020304" pitchFamily="18" charset="0"/>
              </a:rPr>
              <a:t>обрабатываются при помощи разнообразных </a:t>
            </a:r>
            <a:r>
              <a:rPr lang="ru-RU" dirty="0" smtClean="0">
                <a:latin typeface="Times New Roman" panose="02020603050405020304" pitchFamily="18" charset="0"/>
                <a:cs typeface="Times New Roman" panose="02020603050405020304" pitchFamily="18" charset="0"/>
              </a:rPr>
              <a:t>методов: машинное обучение и другие методы искусственного интеллекта, методы математической статистики (регрессионный анализ, корреляционный анализ) и т.д.</a:t>
            </a:r>
            <a:endParaRPr lang="ru-RU"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55</a:t>
            </a:fld>
            <a:endParaRPr lang="ru-RU" altLang="ru-RU"/>
          </a:p>
        </p:txBody>
      </p:sp>
    </p:spTree>
    <p:extLst>
      <p:ext uri="{BB962C8B-B14F-4D97-AF65-F5344CB8AC3E}">
        <p14:creationId xmlns:p14="http://schemas.microsoft.com/office/powerpoint/2010/main" val="202215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1000"/>
                                        <p:tgtEl>
                                          <p:spTgt spid="3">
                                            <p:txEl>
                                              <p:pRg st="8" end="8"/>
                                            </p:txEl>
                                          </p:spTgt>
                                        </p:tgtEl>
                                      </p:cBhvr>
                                    </p:animEffect>
                                    <p:anim calcmode="lin" valueType="num">
                                      <p:cBhvr>
                                        <p:cTn id="2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1000"/>
                                        <p:tgtEl>
                                          <p:spTgt spid="3">
                                            <p:txEl>
                                              <p:pRg st="9" end="9"/>
                                            </p:txEl>
                                          </p:spTgt>
                                        </p:tgtEl>
                                      </p:cBhvr>
                                    </p:animEffect>
                                    <p:anim calcmode="lin" valueType="num">
                                      <p:cBhvr>
                                        <p:cTn id="2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1000"/>
                                        <p:tgtEl>
                                          <p:spTgt spid="3">
                                            <p:txEl>
                                              <p:pRg st="10" end="10"/>
                                            </p:txEl>
                                          </p:spTgt>
                                        </p:tgtEl>
                                      </p:cBhvr>
                                    </p:animEffect>
                                    <p:anim calcmode="lin" valueType="num">
                                      <p:cBhvr>
                                        <p:cTn id="3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fade">
                                      <p:cBhvr>
                                        <p:cTn id="36" dur="1000"/>
                                        <p:tgtEl>
                                          <p:spTgt spid="3">
                                            <p:txEl>
                                              <p:pRg st="11" end="11"/>
                                            </p:txEl>
                                          </p:spTgt>
                                        </p:tgtEl>
                                      </p:cBhvr>
                                    </p:animEffect>
                                    <p:anim calcmode="lin" valueType="num">
                                      <p:cBhvr>
                                        <p:cTn id="3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barn(inVertical)">
                                      <p:cBhvr>
                                        <p:cTn id="43" dur="500"/>
                                        <p:tgtEl>
                                          <p:spTgt spid="3">
                                            <p:txEl>
                                              <p:pRg st="12" end="12"/>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barn(inVertical)">
                                      <p:cBhvr>
                                        <p:cTn id="46" dur="500"/>
                                        <p:tgtEl>
                                          <p:spTgt spid="3">
                                            <p:txEl>
                                              <p:pRg st="13" end="13"/>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Effect transition="in" filter="barn(inVertical)">
                                      <p:cBhvr>
                                        <p:cTn id="49" dur="500"/>
                                        <p:tgtEl>
                                          <p:spTgt spid="3">
                                            <p:txEl>
                                              <p:pRg st="14" end="14"/>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3">
                                            <p:txEl>
                                              <p:pRg st="15" end="15"/>
                                            </p:txEl>
                                          </p:spTgt>
                                        </p:tgtEl>
                                        <p:attrNameLst>
                                          <p:attrName>style.visibility</p:attrName>
                                        </p:attrNameLst>
                                      </p:cBhvr>
                                      <p:to>
                                        <p:strVal val="visible"/>
                                      </p:to>
                                    </p:set>
                                    <p:animEffect transition="in" filter="barn(inVertical)">
                                      <p:cBhvr>
                                        <p:cTn id="52"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8313" y="476250"/>
            <a:ext cx="8291512" cy="668338"/>
          </a:xfrm>
        </p:spPr>
        <p:txBody>
          <a:bodyPr/>
          <a:lstStyle/>
          <a:p>
            <a:pPr algn="ctr" eaLnBrk="1" hangingPunct="1"/>
            <a:r>
              <a:rPr lang="ru-RU" altLang="ru-RU" sz="3600" dirty="0" smtClean="0"/>
              <a:t>8.Методики анализа больших данных</a:t>
            </a:r>
          </a:p>
        </p:txBody>
      </p:sp>
      <p:sp>
        <p:nvSpPr>
          <p:cNvPr id="18435" name="Rectangle 3"/>
          <p:cNvSpPr>
            <a:spLocks noChangeArrowheads="1"/>
          </p:cNvSpPr>
          <p:nvPr/>
        </p:nvSpPr>
        <p:spPr bwMode="auto">
          <a:xfrm>
            <a:off x="0" y="2636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18436" name="Rectangle 4"/>
          <p:cNvSpPr>
            <a:spLocks noChangeArrowheads="1"/>
          </p:cNvSpPr>
          <p:nvPr/>
        </p:nvSpPr>
        <p:spPr bwMode="auto">
          <a:xfrm>
            <a:off x="0" y="2420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18437" name="Rectangle 5"/>
          <p:cNvSpPr>
            <a:spLocks noChangeArrowheads="1"/>
          </p:cNvSpPr>
          <p:nvPr/>
        </p:nvSpPr>
        <p:spPr bwMode="auto">
          <a:xfrm>
            <a:off x="0" y="2247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18438" name="Rectangle 6"/>
          <p:cNvSpPr>
            <a:spLocks noChangeArrowheads="1"/>
          </p:cNvSpPr>
          <p:nvPr/>
        </p:nvSpPr>
        <p:spPr bwMode="auto">
          <a:xfrm>
            <a:off x="0" y="2205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18439" name="Text Box 8"/>
          <p:cNvSpPr txBox="1">
            <a:spLocks noChangeArrowheads="1"/>
          </p:cNvSpPr>
          <p:nvPr/>
        </p:nvSpPr>
        <p:spPr bwMode="auto">
          <a:xfrm>
            <a:off x="395536" y="1124744"/>
            <a:ext cx="8388350" cy="542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ct val="25000"/>
              </a:spcAft>
            </a:pPr>
            <a:r>
              <a:rPr lang="ru-RU" altLang="ru-RU" b="1" dirty="0">
                <a:latin typeface="Times New Roman" panose="02020603050405020304" pitchFamily="18" charset="0"/>
                <a:cs typeface="Times New Roman" panose="02020603050405020304" pitchFamily="18" charset="0"/>
              </a:rPr>
              <a:t>A/B </a:t>
            </a:r>
            <a:r>
              <a:rPr lang="ru-RU" altLang="ru-RU" b="1" dirty="0" err="1">
                <a:latin typeface="Times New Roman" panose="02020603050405020304" pitchFamily="18" charset="0"/>
                <a:cs typeface="Times New Roman" panose="02020603050405020304" pitchFamily="18" charset="0"/>
              </a:rPr>
              <a:t>testing</a:t>
            </a:r>
            <a:r>
              <a:rPr lang="ru-RU" altLang="ru-RU" dirty="0">
                <a:latin typeface="Times New Roman" panose="02020603050405020304" pitchFamily="18" charset="0"/>
                <a:cs typeface="Times New Roman" panose="02020603050405020304" pitchFamily="18" charset="0"/>
              </a:rPr>
              <a:t>. Методика, в которой контрольная выборка поочередно сравнивается с другими. Тем самым удается выявить оптимальную комбинацию показателей для достижения, например, наилучшей ответной реакции потребителей на маркетинговое предложение. Большие данные позволяют провести огромное количество итераций и таким образом получить статистически достоверный результат.</a:t>
            </a:r>
            <a:endParaRPr lang="ru-RU" altLang="ru-RU" b="1" dirty="0">
              <a:latin typeface="Times New Roman" panose="02020603050405020304" pitchFamily="18" charset="0"/>
              <a:cs typeface="Times New Roman" panose="02020603050405020304" pitchFamily="18" charset="0"/>
            </a:endParaRPr>
          </a:p>
          <a:p>
            <a:pPr eaLnBrk="1" hangingPunct="1">
              <a:spcAft>
                <a:spcPct val="25000"/>
              </a:spcAft>
            </a:pPr>
            <a:r>
              <a:rPr lang="ru-RU" altLang="ru-RU" b="1" dirty="0" err="1">
                <a:latin typeface="Times New Roman" panose="02020603050405020304" pitchFamily="18" charset="0"/>
                <a:cs typeface="Times New Roman" panose="02020603050405020304" pitchFamily="18" charset="0"/>
              </a:rPr>
              <a:t>Association</a:t>
            </a:r>
            <a:r>
              <a:rPr lang="ru-RU" altLang="ru-RU" b="1" dirty="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rule</a:t>
            </a:r>
            <a:r>
              <a:rPr lang="ru-RU" altLang="ru-RU" b="1" dirty="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learning</a:t>
            </a:r>
            <a:r>
              <a:rPr lang="ru-RU" altLang="ru-RU" dirty="0">
                <a:latin typeface="Times New Roman" panose="02020603050405020304" pitchFamily="18" charset="0"/>
                <a:cs typeface="Times New Roman" panose="02020603050405020304" pitchFamily="18" charset="0"/>
              </a:rPr>
              <a:t>. Набор методик для выявления взаимосвязей, т.е. ассоциативных правил, между переменными величинами в больших массивах данных. Используется в </a:t>
            </a:r>
            <a:r>
              <a:rPr lang="ru-RU" altLang="ru-RU" b="1" dirty="0" err="1">
                <a:latin typeface="Times New Roman" panose="02020603050405020304" pitchFamily="18" charset="0"/>
                <a:cs typeface="Times New Roman" panose="02020603050405020304" pitchFamily="18" charset="0"/>
              </a:rPr>
              <a:t>data</a:t>
            </a:r>
            <a:r>
              <a:rPr lang="ru-RU" altLang="ru-RU" b="1" dirty="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mining</a:t>
            </a:r>
            <a:r>
              <a:rPr lang="ru-RU" altLang="ru-RU" dirty="0">
                <a:latin typeface="Times New Roman" panose="02020603050405020304" pitchFamily="18" charset="0"/>
                <a:cs typeface="Times New Roman" panose="02020603050405020304" pitchFamily="18" charset="0"/>
              </a:rPr>
              <a:t>.</a:t>
            </a:r>
            <a:endParaRPr lang="ru-RU" altLang="ru-RU" b="1" dirty="0">
              <a:latin typeface="Times New Roman" panose="02020603050405020304" pitchFamily="18" charset="0"/>
              <a:cs typeface="Times New Roman" panose="02020603050405020304" pitchFamily="18" charset="0"/>
            </a:endParaRPr>
          </a:p>
          <a:p>
            <a:pPr eaLnBrk="1" hangingPunct="1">
              <a:spcAft>
                <a:spcPct val="25000"/>
              </a:spcAft>
            </a:pPr>
            <a:r>
              <a:rPr lang="ru-RU" altLang="ru-RU" b="1" dirty="0" err="1">
                <a:latin typeface="Times New Roman" panose="02020603050405020304" pitchFamily="18" charset="0"/>
                <a:cs typeface="Times New Roman" panose="02020603050405020304" pitchFamily="18" charset="0"/>
              </a:rPr>
              <a:t>Classification</a:t>
            </a:r>
            <a:r>
              <a:rPr lang="ru-RU" altLang="ru-RU" dirty="0">
                <a:latin typeface="Times New Roman" panose="02020603050405020304" pitchFamily="18" charset="0"/>
                <a:cs typeface="Times New Roman" panose="02020603050405020304" pitchFamily="18" charset="0"/>
              </a:rPr>
              <a:t>. Набор методик, которые позволяет предсказать поведение потребителей в определенном сегменте рынка (принятие решений о покупке, отток, объем потребления и проч</a:t>
            </a:r>
            <a:r>
              <a:rPr lang="ru-RU" altLang="ru-RU" dirty="0" smtClean="0">
                <a:latin typeface="Times New Roman" panose="02020603050405020304" pitchFamily="18" charset="0"/>
                <a:cs typeface="Times New Roman" panose="02020603050405020304" pitchFamily="18" charset="0"/>
              </a:rPr>
              <a:t>.).</a:t>
            </a:r>
            <a:endParaRPr lang="ru-RU" altLang="ru-RU" b="1" dirty="0">
              <a:latin typeface="Times New Roman" panose="02020603050405020304" pitchFamily="18" charset="0"/>
              <a:cs typeface="Times New Roman" panose="02020603050405020304" pitchFamily="18" charset="0"/>
            </a:endParaRPr>
          </a:p>
          <a:p>
            <a:pPr eaLnBrk="1" hangingPunct="1">
              <a:spcAft>
                <a:spcPct val="25000"/>
              </a:spcAft>
            </a:pPr>
            <a:r>
              <a:rPr lang="ru-RU" altLang="ru-RU" b="1" dirty="0" err="1">
                <a:latin typeface="Times New Roman" panose="02020603050405020304" pitchFamily="18" charset="0"/>
                <a:cs typeface="Times New Roman" panose="02020603050405020304" pitchFamily="18" charset="0"/>
              </a:rPr>
              <a:t>Cluster</a:t>
            </a:r>
            <a:r>
              <a:rPr lang="ru-RU" altLang="ru-RU" b="1" dirty="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analysis</a:t>
            </a:r>
            <a:r>
              <a:rPr lang="ru-RU" altLang="ru-RU" dirty="0">
                <a:latin typeface="Times New Roman" panose="02020603050405020304" pitchFamily="18" charset="0"/>
                <a:cs typeface="Times New Roman" panose="02020603050405020304" pitchFamily="18" charset="0"/>
              </a:rPr>
              <a:t>. Статистический метод классификации объектов по группам за счет выявления наперед не известных общих признаков. </a:t>
            </a:r>
            <a:endParaRPr lang="ru-RU" altLang="ru-RU" b="1" dirty="0">
              <a:latin typeface="Times New Roman" panose="02020603050405020304" pitchFamily="18" charset="0"/>
              <a:cs typeface="Times New Roman" panose="02020603050405020304" pitchFamily="18" charset="0"/>
            </a:endParaRPr>
          </a:p>
          <a:p>
            <a:pPr eaLnBrk="1" hangingPunct="1">
              <a:spcAft>
                <a:spcPct val="25000"/>
              </a:spcAft>
            </a:pPr>
            <a:r>
              <a:rPr lang="ru-RU" altLang="ru-RU" b="1" dirty="0" err="1">
                <a:latin typeface="Times New Roman" panose="02020603050405020304" pitchFamily="18" charset="0"/>
                <a:cs typeface="Times New Roman" panose="02020603050405020304" pitchFamily="18" charset="0"/>
              </a:rPr>
              <a:t>Crowdsourcing</a:t>
            </a:r>
            <a:r>
              <a:rPr lang="ru-RU" altLang="ru-RU" dirty="0">
                <a:latin typeface="Times New Roman" panose="02020603050405020304" pitchFamily="18" charset="0"/>
                <a:cs typeface="Times New Roman" panose="02020603050405020304" pitchFamily="18" charset="0"/>
              </a:rPr>
              <a:t>. Методика сбора данных из большого количества источников</a:t>
            </a:r>
            <a:r>
              <a:rPr lang="ru-RU" altLang="ru-RU" dirty="0" smtClean="0">
                <a:latin typeface="Times New Roman" panose="02020603050405020304" pitchFamily="18" charset="0"/>
                <a:cs typeface="Times New Roman" panose="02020603050405020304" pitchFamily="18" charset="0"/>
              </a:rPr>
              <a:t>.</a:t>
            </a:r>
          </a:p>
          <a:p>
            <a:pPr eaLnBrk="1" hangingPunct="1">
              <a:spcAft>
                <a:spcPct val="25000"/>
              </a:spcAft>
            </a:pPr>
            <a:r>
              <a:rPr lang="en-US" altLang="ru-RU" b="1" dirty="0">
                <a:latin typeface="Times New Roman" panose="02020603050405020304" pitchFamily="18" charset="0"/>
                <a:cs typeface="Times New Roman" panose="02020603050405020304" pitchFamily="18" charset="0"/>
              </a:rPr>
              <a:t>Data fusion and data integration</a:t>
            </a:r>
            <a:r>
              <a:rPr lang="en-US" altLang="ru-RU" dirty="0">
                <a:latin typeface="Times New Roman" panose="02020603050405020304" pitchFamily="18" charset="0"/>
                <a:cs typeface="Times New Roman" panose="02020603050405020304" pitchFamily="18" charset="0"/>
              </a:rPr>
              <a:t>. </a:t>
            </a:r>
            <a:r>
              <a:rPr lang="ru-RU" altLang="ru-RU" dirty="0">
                <a:latin typeface="Times New Roman" panose="02020603050405020304" pitchFamily="18" charset="0"/>
                <a:cs typeface="Times New Roman" panose="02020603050405020304" pitchFamily="18" charset="0"/>
              </a:rPr>
              <a:t>Набор методик, который позволяет анализировать комментарии пользователей социальных сетей и сопоставлять с результатами продаж в режиме реального времени</a:t>
            </a:r>
            <a:r>
              <a:rPr lang="ru-RU" altLang="ru-RU" dirty="0" smtClean="0">
                <a:latin typeface="Times New Roman" panose="02020603050405020304" pitchFamily="18" charset="0"/>
                <a:cs typeface="Times New Roman" panose="02020603050405020304" pitchFamily="18" charset="0"/>
              </a:rPr>
              <a:t>.</a:t>
            </a:r>
            <a:endParaRPr lang="ru-RU" altLang="ru-RU" b="1"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56</a:t>
            </a:fld>
            <a:endParaRPr lang="ru-RU" altLang="ru-RU"/>
          </a:p>
        </p:txBody>
      </p:sp>
    </p:spTree>
    <p:extLst>
      <p:ext uri="{BB962C8B-B14F-4D97-AF65-F5344CB8AC3E}">
        <p14:creationId xmlns:p14="http://schemas.microsoft.com/office/powerpoint/2010/main" val="12799249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8313" y="476250"/>
            <a:ext cx="8291512" cy="668338"/>
          </a:xfrm>
        </p:spPr>
        <p:txBody>
          <a:bodyPr/>
          <a:lstStyle/>
          <a:p>
            <a:pPr algn="ctr" eaLnBrk="1" hangingPunct="1"/>
            <a:r>
              <a:rPr lang="ru-RU" altLang="ru-RU" sz="3600" dirty="0" smtClean="0"/>
              <a:t>8.Методики анализа больших данных</a:t>
            </a:r>
          </a:p>
        </p:txBody>
      </p:sp>
      <p:sp>
        <p:nvSpPr>
          <p:cNvPr id="19459" name="Rectangle 3"/>
          <p:cNvSpPr>
            <a:spLocks noChangeArrowheads="1"/>
          </p:cNvSpPr>
          <p:nvPr/>
        </p:nvSpPr>
        <p:spPr bwMode="auto">
          <a:xfrm>
            <a:off x="0" y="2636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19460" name="Rectangle 4"/>
          <p:cNvSpPr>
            <a:spLocks noChangeArrowheads="1"/>
          </p:cNvSpPr>
          <p:nvPr/>
        </p:nvSpPr>
        <p:spPr bwMode="auto">
          <a:xfrm>
            <a:off x="0" y="2420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19461" name="Rectangle 5"/>
          <p:cNvSpPr>
            <a:spLocks noChangeArrowheads="1"/>
          </p:cNvSpPr>
          <p:nvPr/>
        </p:nvSpPr>
        <p:spPr bwMode="auto">
          <a:xfrm>
            <a:off x="0" y="2247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19462" name="Rectangle 6"/>
          <p:cNvSpPr>
            <a:spLocks noChangeArrowheads="1"/>
          </p:cNvSpPr>
          <p:nvPr/>
        </p:nvSpPr>
        <p:spPr bwMode="auto">
          <a:xfrm>
            <a:off x="0" y="2205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19463" name="Text Box 7"/>
          <p:cNvSpPr txBox="1">
            <a:spLocks noChangeArrowheads="1"/>
          </p:cNvSpPr>
          <p:nvPr/>
        </p:nvSpPr>
        <p:spPr bwMode="auto">
          <a:xfrm>
            <a:off x="504825" y="1268413"/>
            <a:ext cx="838835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ct val="25000"/>
              </a:spcAft>
            </a:pPr>
            <a:r>
              <a:rPr lang="ru-RU" altLang="ru-RU" b="1" dirty="0" err="1" smtClean="0">
                <a:latin typeface="Times New Roman" panose="02020603050405020304" pitchFamily="18" charset="0"/>
                <a:cs typeface="Times New Roman" panose="02020603050405020304" pitchFamily="18" charset="0"/>
              </a:rPr>
              <a:t>Ensemble</a:t>
            </a:r>
            <a:r>
              <a:rPr lang="ru-RU" altLang="ru-RU" b="1" dirty="0" smtClean="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learning</a:t>
            </a:r>
            <a:r>
              <a:rPr lang="ru-RU" altLang="ru-RU" dirty="0">
                <a:latin typeface="Times New Roman" panose="02020603050405020304" pitchFamily="18" charset="0"/>
                <a:cs typeface="Times New Roman" panose="02020603050405020304" pitchFamily="18" charset="0"/>
              </a:rPr>
              <a:t>. В этом методе задействуется множество предикативных моделей за счет чего повышается качество сделанных прогнозов.</a:t>
            </a:r>
            <a:endParaRPr lang="ru-RU" altLang="ru-RU" b="1" dirty="0">
              <a:latin typeface="Times New Roman" panose="02020603050405020304" pitchFamily="18" charset="0"/>
              <a:cs typeface="Times New Roman" panose="02020603050405020304" pitchFamily="18" charset="0"/>
            </a:endParaRPr>
          </a:p>
          <a:p>
            <a:pPr eaLnBrk="1" hangingPunct="1">
              <a:spcAft>
                <a:spcPct val="25000"/>
              </a:spcAft>
            </a:pPr>
            <a:r>
              <a:rPr lang="ru-RU" altLang="ru-RU" b="1" dirty="0" err="1">
                <a:latin typeface="Times New Roman" panose="02020603050405020304" pitchFamily="18" charset="0"/>
                <a:cs typeface="Times New Roman" panose="02020603050405020304" pitchFamily="18" charset="0"/>
              </a:rPr>
              <a:t>Genetic</a:t>
            </a:r>
            <a:r>
              <a:rPr lang="ru-RU" altLang="ru-RU" b="1" dirty="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algorithms</a:t>
            </a:r>
            <a:r>
              <a:rPr lang="ru-RU" altLang="ru-RU" dirty="0">
                <a:latin typeface="Times New Roman" panose="02020603050405020304" pitchFamily="18" charset="0"/>
                <a:cs typeface="Times New Roman" panose="02020603050405020304" pitchFamily="18" charset="0"/>
              </a:rPr>
              <a:t>. В этой методике возможные решения представляют в виде `хромосом`, которые могут комбинироваться и мутировать. Как и в процессе естественной эволюции, выживает наиболее приспособленная особь.</a:t>
            </a:r>
            <a:endParaRPr lang="ru-RU" altLang="ru-RU" b="1" dirty="0">
              <a:latin typeface="Times New Roman" panose="02020603050405020304" pitchFamily="18" charset="0"/>
              <a:cs typeface="Times New Roman" panose="02020603050405020304" pitchFamily="18" charset="0"/>
            </a:endParaRPr>
          </a:p>
          <a:p>
            <a:pPr eaLnBrk="1" hangingPunct="1">
              <a:spcAft>
                <a:spcPct val="25000"/>
              </a:spcAft>
            </a:pPr>
            <a:r>
              <a:rPr lang="ru-RU" altLang="ru-RU" b="1" dirty="0" err="1">
                <a:latin typeface="Times New Roman" panose="02020603050405020304" pitchFamily="18" charset="0"/>
                <a:cs typeface="Times New Roman" panose="02020603050405020304" pitchFamily="18" charset="0"/>
              </a:rPr>
              <a:t>Machine</a:t>
            </a:r>
            <a:r>
              <a:rPr lang="ru-RU" altLang="ru-RU" b="1" dirty="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learning</a:t>
            </a:r>
            <a:r>
              <a:rPr lang="ru-RU" altLang="ru-RU" dirty="0">
                <a:latin typeface="Times New Roman" panose="02020603050405020304" pitchFamily="18" charset="0"/>
                <a:cs typeface="Times New Roman" panose="02020603050405020304" pitchFamily="18" charset="0"/>
              </a:rPr>
              <a:t>. Направление в информатике (исторически за ним закрепилось название `искусственный интеллект`), которое преследует цель создания алгоритмов самообучения на основе анализа эмпирических данных</a:t>
            </a:r>
            <a:r>
              <a:rPr lang="ru-RU" altLang="ru-RU" dirty="0" smtClean="0">
                <a:latin typeface="Times New Roman" panose="02020603050405020304" pitchFamily="18" charset="0"/>
                <a:cs typeface="Times New Roman" panose="02020603050405020304" pitchFamily="18" charset="0"/>
              </a:rPr>
              <a:t>.</a:t>
            </a:r>
          </a:p>
          <a:p>
            <a:pPr eaLnBrk="1" hangingPunct="1">
              <a:spcAft>
                <a:spcPct val="25000"/>
              </a:spcAft>
            </a:pPr>
            <a:r>
              <a:rPr lang="ru-RU" altLang="ru-RU" b="1" dirty="0" err="1">
                <a:latin typeface="Times New Roman" panose="02020603050405020304" pitchFamily="18" charset="0"/>
                <a:cs typeface="Times New Roman" panose="02020603050405020304" pitchFamily="18" charset="0"/>
              </a:rPr>
              <a:t>Natural</a:t>
            </a:r>
            <a:r>
              <a:rPr lang="ru-RU" altLang="ru-RU" b="1" dirty="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language</a:t>
            </a:r>
            <a:r>
              <a:rPr lang="ru-RU" altLang="ru-RU" b="1" dirty="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processing</a:t>
            </a:r>
            <a:r>
              <a:rPr lang="ru-RU" altLang="ru-RU" dirty="0">
                <a:latin typeface="Times New Roman" panose="02020603050405020304" pitchFamily="18" charset="0"/>
                <a:cs typeface="Times New Roman" panose="02020603050405020304" pitchFamily="18" charset="0"/>
              </a:rPr>
              <a:t> (</a:t>
            </a:r>
            <a:r>
              <a:rPr lang="ru-RU" altLang="ru-RU" b="1" dirty="0">
                <a:latin typeface="Times New Roman" panose="02020603050405020304" pitchFamily="18" charset="0"/>
                <a:cs typeface="Times New Roman" panose="02020603050405020304" pitchFamily="18" charset="0"/>
              </a:rPr>
              <a:t>NLP</a:t>
            </a:r>
            <a:r>
              <a:rPr lang="ru-RU" altLang="ru-RU" dirty="0">
                <a:latin typeface="Times New Roman" panose="02020603050405020304" pitchFamily="18" charset="0"/>
                <a:cs typeface="Times New Roman" panose="02020603050405020304" pitchFamily="18" charset="0"/>
              </a:rPr>
              <a:t>). Набор заимствованных из информатики и лингвистики методик распознавания естественного языка человека</a:t>
            </a:r>
            <a:r>
              <a:rPr lang="ru-RU" altLang="ru-RU" dirty="0" smtClean="0">
                <a:latin typeface="Times New Roman" panose="02020603050405020304" pitchFamily="18" charset="0"/>
                <a:cs typeface="Times New Roman" panose="02020603050405020304" pitchFamily="18" charset="0"/>
              </a:rPr>
              <a:t>.</a:t>
            </a:r>
          </a:p>
          <a:p>
            <a:pPr eaLnBrk="1" hangingPunct="1">
              <a:spcAft>
                <a:spcPct val="25000"/>
              </a:spcAft>
            </a:pPr>
            <a:r>
              <a:rPr lang="ru-RU" altLang="ru-RU" b="1" dirty="0" err="1">
                <a:latin typeface="Times New Roman" panose="02020603050405020304" pitchFamily="18" charset="0"/>
                <a:cs typeface="Times New Roman" panose="02020603050405020304" pitchFamily="18" charset="0"/>
              </a:rPr>
              <a:t>Network</a:t>
            </a:r>
            <a:r>
              <a:rPr lang="ru-RU" altLang="ru-RU" b="1" dirty="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analysis</a:t>
            </a:r>
            <a:r>
              <a:rPr lang="ru-RU" altLang="ru-RU" dirty="0">
                <a:latin typeface="Times New Roman" panose="02020603050405020304" pitchFamily="18" charset="0"/>
                <a:cs typeface="Times New Roman" panose="02020603050405020304" pitchFamily="18" charset="0"/>
              </a:rPr>
              <a:t>. Набор методик анализа связей между узлами в сетях. Применительно к социальным сетям позволяет анализировать взаимосвязи между отдельными пользователями, компаниями, сообществами и т.п</a:t>
            </a:r>
            <a:r>
              <a:rPr lang="ru-RU" altLang="ru-RU" dirty="0" smtClean="0">
                <a:latin typeface="Times New Roman" panose="02020603050405020304" pitchFamily="18" charset="0"/>
                <a:cs typeface="Times New Roman" panose="02020603050405020304" pitchFamily="18" charset="0"/>
              </a:rPr>
              <a:t>.</a:t>
            </a:r>
            <a:endParaRPr lang="ru-RU" altLang="ru-RU" b="1"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57</a:t>
            </a:fld>
            <a:endParaRPr lang="ru-RU" altLang="ru-RU"/>
          </a:p>
        </p:txBody>
      </p:sp>
    </p:spTree>
    <p:extLst>
      <p:ext uri="{BB962C8B-B14F-4D97-AF65-F5344CB8AC3E}">
        <p14:creationId xmlns:p14="http://schemas.microsoft.com/office/powerpoint/2010/main" val="8982770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476250"/>
            <a:ext cx="8291512" cy="668338"/>
          </a:xfrm>
        </p:spPr>
        <p:txBody>
          <a:bodyPr/>
          <a:lstStyle/>
          <a:p>
            <a:pPr algn="ctr" eaLnBrk="1" hangingPunct="1"/>
            <a:r>
              <a:rPr lang="ru-RU" altLang="ru-RU" sz="3600" dirty="0" smtClean="0"/>
              <a:t>8.Методики анализа больших данных</a:t>
            </a:r>
          </a:p>
        </p:txBody>
      </p:sp>
      <p:sp>
        <p:nvSpPr>
          <p:cNvPr id="20483" name="Rectangle 3"/>
          <p:cNvSpPr>
            <a:spLocks noChangeArrowheads="1"/>
          </p:cNvSpPr>
          <p:nvPr/>
        </p:nvSpPr>
        <p:spPr bwMode="auto">
          <a:xfrm>
            <a:off x="0" y="2636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20484" name="Rectangle 4"/>
          <p:cNvSpPr>
            <a:spLocks noChangeArrowheads="1"/>
          </p:cNvSpPr>
          <p:nvPr/>
        </p:nvSpPr>
        <p:spPr bwMode="auto">
          <a:xfrm>
            <a:off x="0" y="2420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20485" name="Rectangle 5"/>
          <p:cNvSpPr>
            <a:spLocks noChangeArrowheads="1"/>
          </p:cNvSpPr>
          <p:nvPr/>
        </p:nvSpPr>
        <p:spPr bwMode="auto">
          <a:xfrm>
            <a:off x="0" y="2247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20486" name="Rectangle 6"/>
          <p:cNvSpPr>
            <a:spLocks noChangeArrowheads="1"/>
          </p:cNvSpPr>
          <p:nvPr/>
        </p:nvSpPr>
        <p:spPr bwMode="auto">
          <a:xfrm>
            <a:off x="0" y="2205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20487" name="Text Box 7"/>
          <p:cNvSpPr txBox="1">
            <a:spLocks noChangeArrowheads="1"/>
          </p:cNvSpPr>
          <p:nvPr/>
        </p:nvSpPr>
        <p:spPr bwMode="auto">
          <a:xfrm>
            <a:off x="504825" y="1124744"/>
            <a:ext cx="838835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ct val="25000"/>
              </a:spcAft>
            </a:pPr>
            <a:r>
              <a:rPr lang="ru-RU" altLang="ru-RU" b="1" dirty="0" err="1" smtClean="0">
                <a:latin typeface="Times New Roman" panose="02020603050405020304" pitchFamily="18" charset="0"/>
                <a:cs typeface="Times New Roman" panose="02020603050405020304" pitchFamily="18" charset="0"/>
              </a:rPr>
              <a:t>Optimization</a:t>
            </a:r>
            <a:r>
              <a:rPr lang="ru-RU" altLang="ru-RU" dirty="0">
                <a:latin typeface="Times New Roman" panose="02020603050405020304" pitchFamily="18" charset="0"/>
                <a:cs typeface="Times New Roman" panose="02020603050405020304" pitchFamily="18" charset="0"/>
              </a:rPr>
              <a:t>. Набор численных методов для </a:t>
            </a:r>
            <a:r>
              <a:rPr lang="ru-RU" altLang="ru-RU" dirty="0" err="1">
                <a:latin typeface="Times New Roman" panose="02020603050405020304" pitchFamily="18" charset="0"/>
                <a:cs typeface="Times New Roman" panose="02020603050405020304" pitchFamily="18" charset="0"/>
              </a:rPr>
              <a:t>редизайна</a:t>
            </a:r>
            <a:r>
              <a:rPr lang="ru-RU" altLang="ru-RU" dirty="0">
                <a:latin typeface="Times New Roman" panose="02020603050405020304" pitchFamily="18" charset="0"/>
                <a:cs typeface="Times New Roman" panose="02020603050405020304" pitchFamily="18" charset="0"/>
              </a:rPr>
              <a:t> сложных систем и процессов для улучшения одного или нескольких показателей. Помогает в принятии стратегических решений, например, состава выводимой на рынок продуктовой линейки, проведении инвестиционного анализа и проч.</a:t>
            </a:r>
            <a:endParaRPr lang="ru-RU" altLang="ru-RU" b="1" dirty="0">
              <a:latin typeface="Times New Roman" panose="02020603050405020304" pitchFamily="18" charset="0"/>
              <a:cs typeface="Times New Roman" panose="02020603050405020304" pitchFamily="18" charset="0"/>
            </a:endParaRPr>
          </a:p>
          <a:p>
            <a:pPr eaLnBrk="1" hangingPunct="1">
              <a:spcAft>
                <a:spcPct val="25000"/>
              </a:spcAft>
            </a:pPr>
            <a:r>
              <a:rPr lang="ru-RU" altLang="ru-RU" b="1" dirty="0" err="1">
                <a:latin typeface="Times New Roman" panose="02020603050405020304" pitchFamily="18" charset="0"/>
                <a:cs typeface="Times New Roman" panose="02020603050405020304" pitchFamily="18" charset="0"/>
              </a:rPr>
              <a:t>Pattern</a:t>
            </a:r>
            <a:r>
              <a:rPr lang="ru-RU" altLang="ru-RU" b="1" dirty="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recognition</a:t>
            </a:r>
            <a:r>
              <a:rPr lang="ru-RU" altLang="ru-RU" dirty="0">
                <a:latin typeface="Times New Roman" panose="02020603050405020304" pitchFamily="18" charset="0"/>
                <a:cs typeface="Times New Roman" panose="02020603050405020304" pitchFamily="18" charset="0"/>
              </a:rPr>
              <a:t>. Набор методик с элементами самообучения для предсказания поведенческой модели потребителей.</a:t>
            </a:r>
            <a:endParaRPr lang="ru-RU" altLang="ru-RU" b="1" dirty="0">
              <a:latin typeface="Times New Roman" panose="02020603050405020304" pitchFamily="18" charset="0"/>
              <a:cs typeface="Times New Roman" panose="02020603050405020304" pitchFamily="18" charset="0"/>
            </a:endParaRPr>
          </a:p>
          <a:p>
            <a:pPr eaLnBrk="1" hangingPunct="1">
              <a:spcAft>
                <a:spcPct val="25000"/>
              </a:spcAft>
            </a:pPr>
            <a:r>
              <a:rPr lang="ru-RU" altLang="ru-RU" b="1" dirty="0" err="1">
                <a:latin typeface="Times New Roman" panose="02020603050405020304" pitchFamily="18" charset="0"/>
                <a:cs typeface="Times New Roman" panose="02020603050405020304" pitchFamily="18" charset="0"/>
              </a:rPr>
              <a:t>Predictive</a:t>
            </a:r>
            <a:r>
              <a:rPr lang="ru-RU" altLang="ru-RU" b="1" dirty="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modeling</a:t>
            </a:r>
            <a:r>
              <a:rPr lang="ru-RU" altLang="ru-RU" dirty="0">
                <a:latin typeface="Times New Roman" panose="02020603050405020304" pitchFamily="18" charset="0"/>
                <a:cs typeface="Times New Roman" panose="02020603050405020304" pitchFamily="18" charset="0"/>
              </a:rPr>
              <a:t>. Набор методик, которые позволяют создать математическую модель наперед заданного вероятного сценария развития событий. Например, анализ базы данных CRM-системы на предмет возможных условий, которые подтолкнут абонентов к смене провайдера</a:t>
            </a:r>
            <a:r>
              <a:rPr lang="ru-RU" altLang="ru-RU" dirty="0" smtClean="0">
                <a:latin typeface="Times New Roman" panose="02020603050405020304" pitchFamily="18" charset="0"/>
                <a:cs typeface="Times New Roman" panose="02020603050405020304" pitchFamily="18" charset="0"/>
              </a:rPr>
              <a:t>.</a:t>
            </a:r>
          </a:p>
          <a:p>
            <a:pPr eaLnBrk="1" hangingPunct="1">
              <a:spcAft>
                <a:spcPct val="25000"/>
              </a:spcAft>
            </a:pPr>
            <a:r>
              <a:rPr lang="ru-RU" altLang="ru-RU" b="1" dirty="0" err="1">
                <a:latin typeface="Times New Roman" panose="02020603050405020304" pitchFamily="18" charset="0"/>
                <a:cs typeface="Times New Roman" panose="02020603050405020304" pitchFamily="18" charset="0"/>
              </a:rPr>
              <a:t>Regression</a:t>
            </a:r>
            <a:r>
              <a:rPr lang="ru-RU" altLang="ru-RU" dirty="0">
                <a:latin typeface="Times New Roman" panose="02020603050405020304" pitchFamily="18" charset="0"/>
                <a:cs typeface="Times New Roman" panose="02020603050405020304" pitchFamily="18" charset="0"/>
              </a:rPr>
              <a:t>. Набор статистических методов для выявления закономерности между изменением зависимой переменной и одной или несколькими независимыми. Часто применяется для прогнозирования и предсказаний</a:t>
            </a:r>
            <a:r>
              <a:rPr lang="ru-RU" altLang="ru-RU" dirty="0" smtClean="0">
                <a:latin typeface="Times New Roman" panose="02020603050405020304" pitchFamily="18" charset="0"/>
                <a:cs typeface="Times New Roman" panose="02020603050405020304" pitchFamily="18" charset="0"/>
              </a:rPr>
              <a:t>.</a:t>
            </a:r>
          </a:p>
          <a:p>
            <a:pPr eaLnBrk="1" hangingPunct="1">
              <a:spcAft>
                <a:spcPct val="25000"/>
              </a:spcAft>
            </a:pPr>
            <a:r>
              <a:rPr lang="ru-RU" altLang="ru-RU" b="1" dirty="0" err="1">
                <a:latin typeface="Times New Roman" panose="02020603050405020304" pitchFamily="18" charset="0"/>
                <a:cs typeface="Times New Roman" panose="02020603050405020304" pitchFamily="18" charset="0"/>
              </a:rPr>
              <a:t>Sentiment</a:t>
            </a:r>
            <a:r>
              <a:rPr lang="ru-RU" altLang="ru-RU" b="1" dirty="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analysis</a:t>
            </a:r>
            <a:r>
              <a:rPr lang="ru-RU" altLang="ru-RU" dirty="0">
                <a:latin typeface="Times New Roman" panose="02020603050405020304" pitchFamily="18" charset="0"/>
                <a:cs typeface="Times New Roman" panose="02020603050405020304" pitchFamily="18" charset="0"/>
              </a:rPr>
              <a:t>. В основе методик оценки настроений потребителей лежат технологии распознавания естественного языка человека. Они позволяют вычленить из общего информационного потока сообщения, связанные с интересующим предметом (например, потребительским продуктом). Далее оценить полярность суждения (позитивное или негативное), степень эмоциональности и проч</a:t>
            </a:r>
            <a:r>
              <a:rPr lang="ru-RU" altLang="ru-RU" dirty="0" smtClean="0">
                <a:latin typeface="Times New Roman" panose="02020603050405020304" pitchFamily="18" charset="0"/>
                <a:cs typeface="Times New Roman" panose="02020603050405020304" pitchFamily="18" charset="0"/>
              </a:rPr>
              <a:t>.</a:t>
            </a:r>
            <a:endParaRPr lang="ru-RU" altLang="ru-RU"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58</a:t>
            </a:fld>
            <a:endParaRPr lang="ru-RU" altLang="ru-RU"/>
          </a:p>
        </p:txBody>
      </p:sp>
    </p:spTree>
    <p:extLst>
      <p:ext uri="{BB962C8B-B14F-4D97-AF65-F5344CB8AC3E}">
        <p14:creationId xmlns:p14="http://schemas.microsoft.com/office/powerpoint/2010/main" val="41515654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8313" y="476250"/>
            <a:ext cx="8291512" cy="668338"/>
          </a:xfrm>
        </p:spPr>
        <p:txBody>
          <a:bodyPr/>
          <a:lstStyle/>
          <a:p>
            <a:pPr algn="ctr" eaLnBrk="1" hangingPunct="1"/>
            <a:r>
              <a:rPr lang="ru-RU" altLang="ru-RU" sz="3600" dirty="0" smtClean="0"/>
              <a:t>8.Методики анализа больших данных</a:t>
            </a:r>
          </a:p>
        </p:txBody>
      </p:sp>
      <p:sp>
        <p:nvSpPr>
          <p:cNvPr id="21507" name="Rectangle 3"/>
          <p:cNvSpPr>
            <a:spLocks noChangeArrowheads="1"/>
          </p:cNvSpPr>
          <p:nvPr/>
        </p:nvSpPr>
        <p:spPr bwMode="auto">
          <a:xfrm>
            <a:off x="0" y="2636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21508" name="Rectangle 4"/>
          <p:cNvSpPr>
            <a:spLocks noChangeArrowheads="1"/>
          </p:cNvSpPr>
          <p:nvPr/>
        </p:nvSpPr>
        <p:spPr bwMode="auto">
          <a:xfrm>
            <a:off x="0" y="2420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21509" name="Rectangle 5"/>
          <p:cNvSpPr>
            <a:spLocks noChangeArrowheads="1"/>
          </p:cNvSpPr>
          <p:nvPr/>
        </p:nvSpPr>
        <p:spPr bwMode="auto">
          <a:xfrm>
            <a:off x="0" y="2247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21510" name="Rectangle 6"/>
          <p:cNvSpPr>
            <a:spLocks noChangeArrowheads="1"/>
          </p:cNvSpPr>
          <p:nvPr/>
        </p:nvSpPr>
        <p:spPr bwMode="auto">
          <a:xfrm>
            <a:off x="0" y="2205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21511" name="Text Box 7"/>
          <p:cNvSpPr txBox="1">
            <a:spLocks noChangeArrowheads="1"/>
          </p:cNvSpPr>
          <p:nvPr/>
        </p:nvSpPr>
        <p:spPr bwMode="auto">
          <a:xfrm>
            <a:off x="504825" y="1124744"/>
            <a:ext cx="8388350" cy="473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err="1" smtClean="0">
                <a:latin typeface="Times New Roman" panose="02020603050405020304" pitchFamily="18" charset="0"/>
                <a:cs typeface="Times New Roman" panose="02020603050405020304" pitchFamily="18" charset="0"/>
              </a:rPr>
              <a:t>Signal</a:t>
            </a:r>
            <a:r>
              <a:rPr lang="ru-RU" altLang="ru-RU" b="1" dirty="0" smtClean="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processing</a:t>
            </a:r>
            <a:r>
              <a:rPr lang="ru-RU" altLang="ru-RU" dirty="0">
                <a:latin typeface="Times New Roman" panose="02020603050405020304" pitchFamily="18" charset="0"/>
                <a:cs typeface="Times New Roman" panose="02020603050405020304" pitchFamily="18" charset="0"/>
              </a:rPr>
              <a:t>. Заимствованный из радиотехники набор методик, который преследует цель распознавания сигнала на фоне шума и его дальнейшего анализа.</a:t>
            </a:r>
            <a:endParaRPr lang="ru-RU" altLang="ru-RU" b="1" dirty="0">
              <a:latin typeface="Times New Roman" panose="02020603050405020304" pitchFamily="18" charset="0"/>
              <a:cs typeface="Times New Roman" panose="02020603050405020304" pitchFamily="18" charset="0"/>
            </a:endParaRPr>
          </a:p>
          <a:p>
            <a:pPr eaLnBrk="1" hangingPunct="1">
              <a:spcBef>
                <a:spcPts val="600"/>
              </a:spcBef>
            </a:pPr>
            <a:r>
              <a:rPr lang="ru-RU" altLang="ru-RU" b="1" dirty="0" err="1">
                <a:latin typeface="Times New Roman" panose="02020603050405020304" pitchFamily="18" charset="0"/>
                <a:cs typeface="Times New Roman" panose="02020603050405020304" pitchFamily="18" charset="0"/>
              </a:rPr>
              <a:t>Spatial</a:t>
            </a:r>
            <a:r>
              <a:rPr lang="ru-RU" altLang="ru-RU" b="1" dirty="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analysis</a:t>
            </a:r>
            <a:r>
              <a:rPr lang="ru-RU" altLang="ru-RU" dirty="0">
                <a:latin typeface="Times New Roman" panose="02020603050405020304" pitchFamily="18" charset="0"/>
                <a:cs typeface="Times New Roman" panose="02020603050405020304" pitchFamily="18" charset="0"/>
              </a:rPr>
              <a:t>. Набор отчасти заимствованных из статистики методик анализа пространственных данных – топологии местности, географических координат, геометрии объектов. Источником больших данных в этом случае часто выступают геоинформационные системы (ГИС</a:t>
            </a:r>
            <a:r>
              <a:rPr lang="ru-RU" altLang="ru-RU" dirty="0" smtClean="0">
                <a:latin typeface="Times New Roman" panose="02020603050405020304" pitchFamily="18" charset="0"/>
                <a:cs typeface="Times New Roman" panose="02020603050405020304" pitchFamily="18" charset="0"/>
              </a:rPr>
              <a:t>).</a:t>
            </a:r>
          </a:p>
          <a:p>
            <a:pPr eaLnBrk="1" hangingPunct="1">
              <a:spcAft>
                <a:spcPct val="25000"/>
              </a:spcAft>
            </a:pPr>
            <a:r>
              <a:rPr lang="ru-RU" altLang="ru-RU" b="1" dirty="0" err="1">
                <a:latin typeface="Times New Roman" panose="02020603050405020304" pitchFamily="18" charset="0"/>
                <a:cs typeface="Times New Roman" panose="02020603050405020304" pitchFamily="18" charset="0"/>
              </a:rPr>
              <a:t>Statistics</a:t>
            </a:r>
            <a:r>
              <a:rPr lang="ru-RU" altLang="ru-RU" dirty="0">
                <a:latin typeface="Times New Roman" panose="02020603050405020304" pitchFamily="18" charset="0"/>
                <a:cs typeface="Times New Roman" panose="02020603050405020304" pitchFamily="18" charset="0"/>
              </a:rPr>
              <a:t>. Наука о сборе, организации и интерпретации данных, включая разработку опросников и проведение экспериментов. Статистические методы часто применяются для оценочных суждений о взаимосвязях между теми или иными событиями.</a:t>
            </a:r>
            <a:endParaRPr lang="ru-RU" altLang="ru-RU" b="1" dirty="0">
              <a:latin typeface="Times New Roman" panose="02020603050405020304" pitchFamily="18" charset="0"/>
              <a:cs typeface="Times New Roman" panose="02020603050405020304" pitchFamily="18" charset="0"/>
            </a:endParaRPr>
          </a:p>
          <a:p>
            <a:pPr eaLnBrk="1" hangingPunct="1">
              <a:spcAft>
                <a:spcPct val="25000"/>
              </a:spcAft>
            </a:pPr>
            <a:r>
              <a:rPr lang="ru-RU" altLang="ru-RU" b="1" dirty="0" err="1">
                <a:latin typeface="Times New Roman" panose="02020603050405020304" pitchFamily="18" charset="0"/>
                <a:cs typeface="Times New Roman" panose="02020603050405020304" pitchFamily="18" charset="0"/>
              </a:rPr>
              <a:t>Supervised</a:t>
            </a:r>
            <a:r>
              <a:rPr lang="ru-RU" altLang="ru-RU" b="1" dirty="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learning</a:t>
            </a:r>
            <a:r>
              <a:rPr lang="ru-RU" altLang="ru-RU" dirty="0">
                <a:latin typeface="Times New Roman" panose="02020603050405020304" pitchFamily="18" charset="0"/>
                <a:cs typeface="Times New Roman" panose="02020603050405020304" pitchFamily="18" charset="0"/>
              </a:rPr>
              <a:t>. Набор основанных на технологиях машинного обучения методик, которые позволяют выявить функциональные взаимосвязи в анализируемых массивах данных.</a:t>
            </a:r>
            <a:endParaRPr lang="ru-RU" altLang="ru-RU" b="1" dirty="0">
              <a:latin typeface="Times New Roman" panose="02020603050405020304" pitchFamily="18" charset="0"/>
              <a:cs typeface="Times New Roman" panose="02020603050405020304" pitchFamily="18" charset="0"/>
            </a:endParaRPr>
          </a:p>
          <a:p>
            <a:pPr eaLnBrk="1" hangingPunct="1">
              <a:spcAft>
                <a:spcPct val="25000"/>
              </a:spcAft>
            </a:pPr>
            <a:r>
              <a:rPr lang="ru-RU" altLang="ru-RU" b="1" dirty="0" err="1">
                <a:latin typeface="Times New Roman" panose="02020603050405020304" pitchFamily="18" charset="0"/>
                <a:cs typeface="Times New Roman" panose="02020603050405020304" pitchFamily="18" charset="0"/>
              </a:rPr>
              <a:t>Simulation</a:t>
            </a:r>
            <a:r>
              <a:rPr lang="ru-RU" altLang="ru-RU" dirty="0">
                <a:latin typeface="Times New Roman" panose="02020603050405020304" pitchFamily="18" charset="0"/>
                <a:cs typeface="Times New Roman" panose="02020603050405020304" pitchFamily="18" charset="0"/>
              </a:rPr>
              <a:t>. Моделирование поведения сложных систем часто используется для прогнозирования, предсказания и проработки различных сценариев при планировании</a:t>
            </a:r>
            <a:r>
              <a:rPr lang="ru-RU" altLang="ru-RU" dirty="0" smtClean="0">
                <a:latin typeface="Times New Roman" panose="02020603050405020304" pitchFamily="18" charset="0"/>
                <a:cs typeface="Times New Roman" panose="02020603050405020304" pitchFamily="18" charset="0"/>
              </a:rPr>
              <a:t>.</a:t>
            </a:r>
            <a:endParaRPr lang="ru-RU" altLang="ru-RU" b="1"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59</a:t>
            </a:fld>
            <a:endParaRPr lang="ru-RU" altLang="ru-RU"/>
          </a:p>
        </p:txBody>
      </p:sp>
    </p:spTree>
    <p:extLst>
      <p:ext uri="{BB962C8B-B14F-4D97-AF65-F5344CB8AC3E}">
        <p14:creationId xmlns:p14="http://schemas.microsoft.com/office/powerpoint/2010/main" val="1111248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1898" y="4221088"/>
            <a:ext cx="3946606" cy="2592288"/>
          </a:xfrm>
          <a:prstGeom prst="rect">
            <a:avLst/>
          </a:prstGeom>
        </p:spPr>
      </p:pic>
      <p:sp>
        <p:nvSpPr>
          <p:cNvPr id="7170" name="Rectangle 2"/>
          <p:cNvSpPr>
            <a:spLocks noGrp="1" noChangeArrowheads="1"/>
          </p:cNvSpPr>
          <p:nvPr>
            <p:ph type="title"/>
          </p:nvPr>
        </p:nvSpPr>
        <p:spPr>
          <a:xfrm>
            <a:off x="457200" y="332656"/>
            <a:ext cx="8229600" cy="739775"/>
          </a:xfrm>
        </p:spPr>
        <p:txBody>
          <a:bodyPr/>
          <a:lstStyle/>
          <a:p>
            <a:pPr algn="ctr" eaLnBrk="1" hangingPunct="1">
              <a:spcBef>
                <a:spcPts val="600"/>
              </a:spcBef>
            </a:pPr>
            <a:r>
              <a:rPr lang="en-US" altLang="ru-RU" sz="2800" b="1" dirty="0" smtClean="0"/>
              <a:t>4</a:t>
            </a:r>
            <a:r>
              <a:rPr lang="ru-RU" altLang="ru-RU" sz="2800" b="1" dirty="0" smtClean="0"/>
              <a:t>. </a:t>
            </a:r>
            <a:r>
              <a:rPr lang="en-US" altLang="ru-RU" sz="2800" b="1" dirty="0" smtClean="0"/>
              <a:t>NoSQL</a:t>
            </a:r>
            <a:r>
              <a:rPr lang="ru-RU" altLang="ru-RU" sz="2800" b="1" dirty="0" smtClean="0"/>
              <a:t>: общие сведения</a:t>
            </a:r>
            <a:endParaRPr lang="ru-RU" altLang="ru-RU" sz="2800" dirty="0" smtClean="0"/>
          </a:p>
        </p:txBody>
      </p:sp>
      <p:sp>
        <p:nvSpPr>
          <p:cNvPr id="3" name="TextBox 2"/>
          <p:cNvSpPr txBox="1"/>
          <p:nvPr/>
        </p:nvSpPr>
        <p:spPr>
          <a:xfrm>
            <a:off x="251520" y="980728"/>
            <a:ext cx="5976664" cy="5247590"/>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Главная предпосылка </a:t>
            </a:r>
            <a:r>
              <a:rPr lang="ru-RU" sz="2000" dirty="0" smtClean="0">
                <a:latin typeface="Times New Roman" panose="02020603050405020304" pitchFamily="18" charset="0"/>
                <a:cs typeface="Times New Roman" panose="02020603050405020304" pitchFamily="18" charset="0"/>
              </a:rPr>
              <a:t>появления – растущая </a:t>
            </a:r>
            <a:r>
              <a:rPr lang="ru-RU" sz="2000" dirty="0">
                <a:latin typeface="Times New Roman" panose="02020603050405020304" pitchFamily="18" charset="0"/>
                <a:cs typeface="Times New Roman" panose="02020603050405020304" pitchFamily="18" charset="0"/>
              </a:rPr>
              <a:t>потребность в горизонтальной масштабируемости приложений.</a:t>
            </a:r>
          </a:p>
          <a:p>
            <a:pPr marL="285750" lvl="0" indent="-285750">
              <a:spcAft>
                <a:spcPts val="600"/>
              </a:spcAft>
              <a:buFont typeface="Wingdings" panose="05000000000000000000" pitchFamily="2" charset="2"/>
              <a:buChar char="Ø"/>
            </a:pPr>
            <a:r>
              <a:rPr lang="ru-RU" sz="2000" dirty="0" smtClean="0">
                <a:latin typeface="Times New Roman" panose="02020603050405020304" pitchFamily="18" charset="0"/>
                <a:cs typeface="Times New Roman" panose="02020603050405020304" pitchFamily="18" charset="0"/>
              </a:rPr>
              <a:t>1998 </a:t>
            </a:r>
            <a:r>
              <a:rPr lang="ru-RU" sz="2000" dirty="0">
                <a:latin typeface="Times New Roman" panose="02020603050405020304" pitchFamily="18" charset="0"/>
                <a:cs typeface="Times New Roman" panose="02020603050405020304" pitchFamily="18" charset="0"/>
              </a:rPr>
              <a:t>г. – первое упоминание о «</a:t>
            </a:r>
            <a:r>
              <a:rPr lang="en-US" sz="2000" dirty="0">
                <a:latin typeface="Times New Roman" panose="02020603050405020304" pitchFamily="18" charset="0"/>
                <a:cs typeface="Times New Roman" panose="02020603050405020304" pitchFamily="18" charset="0"/>
              </a:rPr>
              <a:t>NoSQL</a:t>
            </a:r>
            <a:r>
              <a:rPr lang="ru-RU"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Основной принцип: </a:t>
            </a:r>
            <a:r>
              <a:rPr lang="ru-RU" sz="2000" dirty="0" smtClean="0">
                <a:latin typeface="Times New Roman" panose="02020603050405020304" pitchFamily="18" charset="0"/>
                <a:cs typeface="Times New Roman" panose="02020603050405020304" pitchFamily="18" charset="0"/>
              </a:rPr>
              <a:t>решение проблем </a:t>
            </a:r>
            <a:r>
              <a:rPr lang="ru-RU" sz="2000" dirty="0">
                <a:latin typeface="Times New Roman" panose="02020603050405020304" pitchFamily="18" charset="0"/>
                <a:cs typeface="Times New Roman" panose="02020603050405020304" pitchFamily="18" charset="0"/>
              </a:rPr>
              <a:t>масштабируемости и доступности за счёт полного или частичного отказа от требований атомарности и согласованности </a:t>
            </a:r>
            <a:r>
              <a:rPr lang="ru-RU" sz="2000" dirty="0" smtClean="0">
                <a:latin typeface="Times New Roman" panose="02020603050405020304" pitchFamily="18" charset="0"/>
                <a:cs typeface="Times New Roman" panose="02020603050405020304" pitchFamily="18" charset="0"/>
              </a:rPr>
              <a:t>данных.</a:t>
            </a:r>
            <a:endParaRPr lang="ru-RU" sz="2000" dirty="0">
              <a:latin typeface="Times New Roman" panose="02020603050405020304" pitchFamily="18" charset="0"/>
              <a:cs typeface="Times New Roman" panose="02020603050405020304" pitchFamily="18" charset="0"/>
            </a:endParaRPr>
          </a:p>
          <a:p>
            <a:pPr marL="285750" lvl="0" indent="-285750">
              <a:spcAft>
                <a:spcPts val="600"/>
              </a:spcAft>
              <a:buFont typeface="Wingdings" panose="05000000000000000000" pitchFamily="2" charset="2"/>
              <a:buChar char="Ø"/>
            </a:pPr>
            <a:r>
              <a:rPr lang="ru-RU" sz="2000" dirty="0" smtClean="0">
                <a:latin typeface="Times New Roman" panose="02020603050405020304" pitchFamily="18" charset="0"/>
                <a:cs typeface="Times New Roman" panose="02020603050405020304" pitchFamily="18" charset="0"/>
              </a:rPr>
              <a:t>2009 </a:t>
            </a:r>
            <a:r>
              <a:rPr lang="ru-RU" sz="2000" dirty="0">
                <a:latin typeface="Times New Roman" panose="02020603050405020304" pitchFamily="18" charset="0"/>
                <a:cs typeface="Times New Roman" panose="02020603050405020304" pitchFamily="18" charset="0"/>
              </a:rPr>
              <a:t>г. –</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термин «</a:t>
            </a:r>
            <a:r>
              <a:rPr lang="ru-RU" sz="2000" dirty="0" err="1">
                <a:latin typeface="Times New Roman" panose="02020603050405020304" pitchFamily="18" charset="0"/>
                <a:cs typeface="Times New Roman" panose="02020603050405020304" pitchFamily="18" charset="0"/>
              </a:rPr>
              <a:t>NoSQL</a:t>
            </a:r>
            <a:r>
              <a:rPr lang="ru-RU" sz="2000" dirty="0">
                <a:latin typeface="Times New Roman" panose="02020603050405020304" pitchFamily="18" charset="0"/>
                <a:cs typeface="Times New Roman" panose="02020603050405020304" pitchFamily="18" charset="0"/>
              </a:rPr>
              <a:t>» стал использоваться </a:t>
            </a:r>
            <a:r>
              <a:rPr lang="ru-RU" sz="2000" dirty="0" smtClean="0">
                <a:latin typeface="Times New Roman" panose="02020603050405020304" pitchFamily="18" charset="0"/>
                <a:cs typeface="Times New Roman" panose="02020603050405020304" pitchFamily="18" charset="0"/>
              </a:rPr>
              <a:t>для </a:t>
            </a:r>
            <a:r>
              <a:rPr lang="ru-RU" sz="2000" dirty="0">
                <a:latin typeface="Times New Roman" panose="02020603050405020304" pitchFamily="18" charset="0"/>
                <a:cs typeface="Times New Roman" panose="02020603050405020304" pitchFamily="18" charset="0"/>
              </a:rPr>
              <a:t>обозначения СУБД, которые отказывались от поддержки ACID-транзакций (</a:t>
            </a:r>
            <a:r>
              <a:rPr lang="ru-RU" sz="2000" dirty="0" err="1">
                <a:latin typeface="Times New Roman" panose="02020603050405020304" pitchFamily="18" charset="0"/>
                <a:cs typeface="Times New Roman" panose="02020603050405020304" pitchFamily="18" charset="0"/>
              </a:rPr>
              <a:t>Atomicity</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Consistency</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Isolation</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Durability</a:t>
            </a:r>
            <a:r>
              <a:rPr lang="ru-RU" sz="2000" dirty="0">
                <a:latin typeface="Times New Roman" panose="02020603050405020304" pitchFamily="18" charset="0"/>
                <a:cs typeface="Times New Roman" panose="02020603050405020304" pitchFamily="18" charset="0"/>
              </a:rPr>
              <a:t> – </a:t>
            </a:r>
            <a:r>
              <a:rPr lang="ru-RU" sz="2000" dirty="0" smtClean="0">
                <a:latin typeface="Times New Roman" panose="02020603050405020304" pitchFamily="18" charset="0"/>
                <a:cs typeface="Times New Roman" panose="02020603050405020304" pitchFamily="18" charset="0"/>
              </a:rPr>
              <a:t>      Атомарность</a:t>
            </a:r>
            <a:r>
              <a:rPr lang="ru-RU" sz="2000" dirty="0">
                <a:latin typeface="Times New Roman" panose="02020603050405020304" pitchFamily="18" charset="0"/>
                <a:cs typeface="Times New Roman" panose="02020603050405020304" pitchFamily="18" charset="0"/>
              </a:rPr>
              <a:t>, Согласованность</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Изолированность, </a:t>
            </a:r>
            <a:r>
              <a:rPr lang="ru-RU" sz="2000" dirty="0" smtClean="0">
                <a:latin typeface="Times New Roman" panose="02020603050405020304" pitchFamily="18" charset="0"/>
                <a:cs typeface="Times New Roman" panose="02020603050405020304" pitchFamily="18" charset="0"/>
              </a:rPr>
              <a:t> Устойчивость</a:t>
            </a:r>
            <a:r>
              <a:rPr lang="ru-RU" sz="2000" dirty="0">
                <a:latin typeface="Times New Roman" panose="02020603050405020304" pitchFamily="18" charset="0"/>
                <a:cs typeface="Times New Roman" panose="02020603050405020304" pitchFamily="18" charset="0"/>
              </a:rPr>
              <a:t>) </a:t>
            </a:r>
          </a:p>
          <a:p>
            <a:pPr marL="285750" lvl="0" indent="-285750">
              <a:spcAft>
                <a:spcPts val="600"/>
              </a:spcAft>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В настоящее время термин «</a:t>
            </a:r>
            <a:r>
              <a:rPr lang="ru-RU" sz="2000" dirty="0" err="1">
                <a:latin typeface="Times New Roman" panose="02020603050405020304" pitchFamily="18" charset="0"/>
                <a:cs typeface="Times New Roman" panose="02020603050405020304" pitchFamily="18" charset="0"/>
              </a:rPr>
              <a:t>NoSQL</a:t>
            </a:r>
            <a:r>
              <a:rPr lang="ru-RU" sz="2000" dirty="0">
                <a:latin typeface="Times New Roman" panose="02020603050405020304" pitchFamily="18" charset="0"/>
                <a:cs typeface="Times New Roman" panose="02020603050405020304" pitchFamily="18" charset="0"/>
              </a:rPr>
              <a:t>» р</a:t>
            </a:r>
            <a:r>
              <a:rPr lang="ru-RU" sz="2000" dirty="0" smtClean="0">
                <a:latin typeface="Times New Roman" panose="02020603050405020304" pitchFamily="18" charset="0"/>
                <a:cs typeface="Times New Roman" panose="02020603050405020304" pitchFamily="18" charset="0"/>
              </a:rPr>
              <a:t>асшифровывается как  </a:t>
            </a:r>
            <a:r>
              <a:rPr lang="ru-RU" sz="2000" dirty="0">
                <a:latin typeface="Times New Roman" panose="02020603050405020304" pitchFamily="18" charset="0"/>
                <a:cs typeface="Times New Roman" panose="02020603050405020304" pitchFamily="18" charset="0"/>
              </a:rPr>
              <a:t>«</a:t>
            </a:r>
            <a:r>
              <a:rPr lang="ru-RU" sz="2000" dirty="0" err="1">
                <a:latin typeface="Times New Roman" panose="02020603050405020304" pitchFamily="18" charset="0"/>
                <a:cs typeface="Times New Roman" panose="02020603050405020304" pitchFamily="18" charset="0"/>
              </a:rPr>
              <a:t>Not</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Only</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SQL».</a:t>
            </a:r>
            <a:endParaRPr lang="ru-RU" sz="20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6</a:t>
            </a:fld>
            <a:endParaRPr lang="ru-RU" altLang="ru-RU"/>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1004" y="1115414"/>
            <a:ext cx="2857500" cy="1665514"/>
          </a:xfrm>
          <a:prstGeom prst="rect">
            <a:avLst/>
          </a:prstGeom>
        </p:spPr>
      </p:pic>
    </p:spTree>
    <p:extLst>
      <p:ext uri="{BB962C8B-B14F-4D97-AF65-F5344CB8AC3E}">
        <p14:creationId xmlns:p14="http://schemas.microsoft.com/office/powerpoint/2010/main" val="345385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979811" y="1916113"/>
            <a:ext cx="6624637" cy="2017712"/>
          </a:xfrm>
        </p:spPr>
        <p:txBody>
          <a:bodyPr>
            <a:noAutofit/>
          </a:bodyPr>
          <a:lstStyle/>
          <a:p>
            <a:pPr algn="r">
              <a:defRPr/>
            </a:pPr>
            <a:r>
              <a:rPr lang="ru-RU" altLang="ru-RU" sz="6000" dirty="0" smtClean="0">
                <a:solidFill>
                  <a:schemeClr val="bg1"/>
                </a:solidFill>
                <a:effectLst>
                  <a:outerShdw blurRad="38100" dist="38100" dir="2700000" algn="tl">
                    <a:srgbClr val="C0C0C0"/>
                  </a:outerShdw>
                </a:effectLst>
              </a:rPr>
              <a:t>9. ПОТОКОВЫЕ </a:t>
            </a:r>
            <a:r>
              <a:rPr lang="ru-RU" altLang="ru-RU" sz="6000" dirty="0">
                <a:solidFill>
                  <a:schemeClr val="bg1"/>
                </a:solidFill>
                <a:effectLst>
                  <a:outerShdw blurRad="38100" dist="38100" dir="2700000" algn="tl">
                    <a:srgbClr val="C0C0C0"/>
                  </a:outerShdw>
                </a:effectLst>
              </a:rPr>
              <a:t>БАЗЫ </a:t>
            </a:r>
            <a:r>
              <a:rPr lang="ru-RU" altLang="ru-RU" sz="6000" dirty="0" smtClean="0">
                <a:solidFill>
                  <a:schemeClr val="bg1"/>
                </a:solidFill>
                <a:effectLst>
                  <a:outerShdw blurRad="38100" dist="38100" dir="2700000" algn="tl">
                    <a:srgbClr val="C0C0C0"/>
                  </a:outerShdw>
                </a:effectLst>
              </a:rPr>
              <a:t>ДАННЫХ</a:t>
            </a:r>
            <a:endParaRPr lang="ru-RU" altLang="ru-RU" sz="6600" dirty="0" smtClean="0">
              <a:solidFill>
                <a:schemeClr val="bg1"/>
              </a:solidFill>
            </a:endParaRPr>
          </a:p>
        </p:txBody>
      </p:sp>
    </p:spTree>
    <p:extLst>
      <p:ext uri="{BB962C8B-B14F-4D97-AF65-F5344CB8AC3E}">
        <p14:creationId xmlns:p14="http://schemas.microsoft.com/office/powerpoint/2010/main" val="31082247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304800"/>
            <a:ext cx="8210872" cy="762000"/>
          </a:xfrm>
        </p:spPr>
        <p:txBody>
          <a:bodyPr/>
          <a:lstStyle/>
          <a:p>
            <a:r>
              <a:rPr lang="ru-RU" altLang="ru-RU" sz="3200" b="1" dirty="0"/>
              <a:t>9</a:t>
            </a:r>
            <a:r>
              <a:rPr lang="ru-RU" altLang="ru-RU" sz="3200" b="1" dirty="0" smtClean="0"/>
              <a:t>. Что такое потоковые базы данных?</a:t>
            </a:r>
            <a:endParaRPr lang="en-US" altLang="ru-RU" sz="3200" b="1" dirty="0" smtClean="0"/>
          </a:p>
        </p:txBody>
      </p:sp>
      <p:sp>
        <p:nvSpPr>
          <p:cNvPr id="8195" name="Rectangle 3"/>
          <p:cNvSpPr>
            <a:spLocks noGrp="1" noChangeArrowheads="1"/>
          </p:cNvSpPr>
          <p:nvPr>
            <p:ph idx="1"/>
          </p:nvPr>
        </p:nvSpPr>
        <p:spPr>
          <a:xfrm>
            <a:off x="684213" y="1196975"/>
            <a:ext cx="7772400" cy="1871663"/>
          </a:xfrm>
        </p:spPr>
        <p:txBody>
          <a:bodyPr/>
          <a:lstStyle/>
          <a:p>
            <a:pPr marL="0" indent="0" algn="ctr">
              <a:spcBef>
                <a:spcPct val="0"/>
              </a:spcBef>
              <a:buFontTx/>
              <a:buNone/>
            </a:pPr>
            <a:r>
              <a:rPr lang="ru-RU" altLang="ru-RU" sz="2600" b="1" dirty="0" smtClean="0">
                <a:solidFill>
                  <a:srgbClr val="FF0000"/>
                </a:solidFill>
                <a:latin typeface="Times New Roman" panose="02020603050405020304" pitchFamily="18" charset="0"/>
                <a:cs typeface="Times New Roman" panose="02020603050405020304" pitchFamily="18" charset="0"/>
              </a:rPr>
              <a:t>Это технология, обеспечивающая обработку быстро поступающих данных и производящая результаты с небольшими задержками.</a:t>
            </a:r>
          </a:p>
        </p:txBody>
      </p:sp>
      <p:graphicFrame>
        <p:nvGraphicFramePr>
          <p:cNvPr id="7" name="Таблица 6"/>
          <p:cNvGraphicFramePr>
            <a:graphicFrameLocks noGrp="1"/>
          </p:cNvGraphicFramePr>
          <p:nvPr/>
        </p:nvGraphicFramePr>
        <p:xfrm>
          <a:off x="468313" y="4467225"/>
          <a:ext cx="8280400" cy="1554416"/>
        </p:xfrm>
        <a:graphic>
          <a:graphicData uri="http://schemas.openxmlformats.org/drawingml/2006/table">
            <a:tbl>
              <a:tblPr/>
              <a:tblGrid>
                <a:gridCol w="4140200"/>
                <a:gridCol w="4140200"/>
              </a:tblGrid>
              <a:tr h="365615">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smtClean="0">
                          <a:ln>
                            <a:noFill/>
                          </a:ln>
                          <a:solidFill>
                            <a:schemeClr val="tx1"/>
                          </a:solidFill>
                          <a:effectLst/>
                          <a:latin typeface="Times New Roman" pitchFamily="18" charset="0"/>
                          <a:cs typeface="Arial" pitchFamily="34" charset="0"/>
                        </a:rPr>
                        <a:t>СУБД</a:t>
                      </a: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smtClean="0">
                          <a:ln>
                            <a:noFill/>
                          </a:ln>
                          <a:solidFill>
                            <a:schemeClr val="tx1"/>
                          </a:solidFill>
                          <a:effectLst/>
                          <a:latin typeface="Times New Roman" pitchFamily="18" charset="0"/>
                          <a:cs typeface="Arial" pitchFamily="34" charset="0"/>
                        </a:rPr>
                        <a:t>Потоковая система</a:t>
                      </a: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188548">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400" b="0" i="0" u="none" strike="noStrike" cap="none" normalizeH="0" baseline="0" smtClean="0">
                          <a:ln>
                            <a:noFill/>
                          </a:ln>
                          <a:solidFill>
                            <a:schemeClr val="tx1"/>
                          </a:solidFill>
                          <a:effectLst/>
                          <a:latin typeface="Times New Roman" pitchFamily="18" charset="0"/>
                          <a:cs typeface="Arial" pitchFamily="34" charset="0"/>
                        </a:rPr>
                        <a:t>Приложения со случайным доступом к данным (транзакционные системы)</a:t>
                      </a: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400" b="0" i="0" u="none" strike="noStrike" cap="none" normalizeH="0" baseline="0" dirty="0" smtClean="0">
                          <a:ln>
                            <a:noFill/>
                          </a:ln>
                          <a:solidFill>
                            <a:schemeClr val="tx1"/>
                          </a:solidFill>
                          <a:effectLst/>
                          <a:latin typeface="Times New Roman" pitchFamily="18" charset="0"/>
                          <a:cs typeface="Arial" pitchFamily="34" charset="0"/>
                        </a:rPr>
                        <a:t>Приложения с потоковым доступом к данным (потоковые приложения)</a:t>
                      </a: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graphicFrame>
        <p:nvGraphicFramePr>
          <p:cNvPr id="8" name="Таблица 7"/>
          <p:cNvGraphicFramePr>
            <a:graphicFrameLocks noGrp="1"/>
          </p:cNvGraphicFramePr>
          <p:nvPr/>
        </p:nvGraphicFramePr>
        <p:xfrm>
          <a:off x="468313" y="3141663"/>
          <a:ext cx="8280400" cy="1008062"/>
        </p:xfrm>
        <a:graphic>
          <a:graphicData uri="http://schemas.openxmlformats.org/drawingml/2006/table">
            <a:tbl>
              <a:tblPr/>
              <a:tblGrid>
                <a:gridCol w="8280400"/>
              </a:tblGrid>
              <a:tr h="1008062">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ru-RU" sz="2400" b="1" i="0" u="none" strike="noStrike" cap="none" normalizeH="0" baseline="0" dirty="0" smtClean="0">
                          <a:ln>
                            <a:noFill/>
                          </a:ln>
                          <a:solidFill>
                            <a:schemeClr val="tx1"/>
                          </a:solidFill>
                          <a:effectLst/>
                          <a:latin typeface="Times New Roman" pitchFamily="18" charset="0"/>
                          <a:cs typeface="Arial" pitchFamily="34" charset="0"/>
                        </a:rPr>
                        <a:t>Классификация СХД по типу обрабатываемых данных</a:t>
                      </a:r>
                    </a:p>
                  </a:txBody>
                  <a:tcPr marL="91438" marR="91438" marT="45602" marB="456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61</a:t>
            </a:fld>
            <a:endParaRPr lang="ru-RU" altLang="ru-RU"/>
          </a:p>
        </p:txBody>
      </p:sp>
    </p:spTree>
    <p:extLst>
      <p:ext uri="{BB962C8B-B14F-4D97-AF65-F5344CB8AC3E}">
        <p14:creationId xmlns:p14="http://schemas.microsoft.com/office/powerpoint/2010/main" val="36096467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434975"/>
            <a:ext cx="8280400" cy="762000"/>
          </a:xfrm>
        </p:spPr>
        <p:txBody>
          <a:bodyPr>
            <a:normAutofit fontScale="90000"/>
          </a:bodyPr>
          <a:lstStyle/>
          <a:p>
            <a:pPr algn="ctr">
              <a:defRPr/>
            </a:pPr>
            <a:r>
              <a:rPr lang="ru-RU" altLang="ru-RU" sz="2800" b="1" dirty="0"/>
              <a:t>9</a:t>
            </a:r>
            <a:r>
              <a:rPr lang="ru-RU" altLang="ru-RU" sz="2800" b="1" dirty="0" smtClean="0"/>
              <a:t>. Актуальность использования  потоковых баз данных</a:t>
            </a:r>
            <a:endParaRPr lang="en-US" altLang="ru-RU" sz="2800" b="1" dirty="0" smtClean="0"/>
          </a:p>
        </p:txBody>
      </p:sp>
      <p:sp>
        <p:nvSpPr>
          <p:cNvPr id="9219" name="Rectangle 3"/>
          <p:cNvSpPr>
            <a:spLocks noGrp="1" noChangeArrowheads="1"/>
          </p:cNvSpPr>
          <p:nvPr>
            <p:ph idx="1"/>
          </p:nvPr>
        </p:nvSpPr>
        <p:spPr>
          <a:xfrm>
            <a:off x="468313" y="1193800"/>
            <a:ext cx="8280400" cy="4756150"/>
          </a:xfrm>
        </p:spPr>
        <p:txBody>
          <a:bodyPr/>
          <a:lstStyle/>
          <a:p>
            <a:pPr marL="0" indent="0" algn="just">
              <a:buFontTx/>
              <a:buNone/>
            </a:pPr>
            <a:r>
              <a:rPr lang="ru-RU" altLang="ru-RU" sz="2400" dirty="0" smtClean="0">
                <a:latin typeface="Times New Roman" panose="02020603050405020304" pitchFamily="18" charset="0"/>
                <a:cs typeface="Times New Roman" panose="02020603050405020304" pitchFamily="18" charset="0"/>
              </a:rPr>
              <a:t>Пользователям требуется возможность наблюдения интересующих их данных со все меньшими задержками, например, системы мониторинга окружающей среды или службы отслеживания текущего местоположения людей. Сегодня </a:t>
            </a:r>
            <a:r>
              <a:rPr lang="ru-RU" altLang="ru-RU" sz="2400" dirty="0" err="1" smtClean="0">
                <a:latin typeface="Times New Roman" panose="02020603050405020304" pitchFamily="18" charset="0"/>
                <a:cs typeface="Times New Roman" panose="02020603050405020304" pitchFamily="18" charset="0"/>
              </a:rPr>
              <a:t>Web</a:t>
            </a:r>
            <a:r>
              <a:rPr lang="ru-RU" altLang="ru-RU" sz="2400" dirty="0" smtClean="0">
                <a:latin typeface="Times New Roman" panose="02020603050405020304" pitchFamily="18" charset="0"/>
                <a:cs typeface="Times New Roman" panose="02020603050405020304" pitchFamily="18" charset="0"/>
              </a:rPr>
              <a:t>-приложения производят данные с колоссальной скоростью, которые необходимо систематизировать, хранить, обрабатывать.</a:t>
            </a:r>
          </a:p>
          <a:p>
            <a:pPr marL="0" indent="0" algn="just">
              <a:buFontTx/>
              <a:buNone/>
            </a:pPr>
            <a:r>
              <a:rPr lang="ru-RU" altLang="ru-RU" sz="2400" dirty="0" smtClean="0">
                <a:latin typeface="Times New Roman" panose="02020603050405020304" pitchFamily="18" charset="0"/>
                <a:cs typeface="Times New Roman" panose="02020603050405020304" pitchFamily="18" charset="0"/>
              </a:rPr>
              <a:t>Выбор оптимального соотношения производительности, доступности (надежного хранения и </a:t>
            </a:r>
            <a:r>
              <a:rPr lang="ru-RU" altLang="ru-RU" sz="2400" dirty="0" err="1" smtClean="0">
                <a:latin typeface="Times New Roman" panose="02020603050405020304" pitchFamily="18" charset="0"/>
                <a:cs typeface="Times New Roman" panose="02020603050405020304" pitchFamily="18" charset="0"/>
              </a:rPr>
              <a:t>отказоустойчивого</a:t>
            </a:r>
            <a:r>
              <a:rPr lang="ru-RU" altLang="ru-RU" sz="2400" dirty="0" smtClean="0">
                <a:latin typeface="Times New Roman" panose="02020603050405020304" pitchFamily="18" charset="0"/>
                <a:cs typeface="Times New Roman" panose="02020603050405020304" pitchFamily="18" charset="0"/>
              </a:rPr>
              <a:t> доступа) и итоговой стоимости хранения является определяющим на рынке данных продуктов</a:t>
            </a:r>
          </a:p>
          <a:p>
            <a:pPr marL="0" indent="0" algn="ctr">
              <a:buFontTx/>
              <a:buNone/>
            </a:pPr>
            <a:endParaRPr lang="ru-RU" altLang="ru-RU" sz="2400" dirty="0" smtClean="0">
              <a:latin typeface="Times New Roman" panose="02020603050405020304" pitchFamily="18" charset="0"/>
              <a:cs typeface="Times New Roman" panose="02020603050405020304" pitchFamily="18" charset="0"/>
            </a:endParaRPr>
          </a:p>
          <a:p>
            <a:pPr marL="0" indent="0" algn="ctr">
              <a:buFontTx/>
              <a:buNone/>
            </a:pPr>
            <a:endParaRPr lang="ru-RU" altLang="ru-RU" sz="2400" dirty="0" smtClean="0">
              <a:latin typeface="Times New Roman" panose="02020603050405020304" pitchFamily="18" charset="0"/>
              <a:cs typeface="Times New Roman" panose="02020603050405020304" pitchFamily="18" charset="0"/>
            </a:endParaRPr>
          </a:p>
        </p:txBody>
      </p:sp>
      <p:graphicFrame>
        <p:nvGraphicFramePr>
          <p:cNvPr id="7" name="Таблица 6"/>
          <p:cNvGraphicFramePr>
            <a:graphicFrameLocks noGrp="1"/>
          </p:cNvGraphicFramePr>
          <p:nvPr/>
        </p:nvGraphicFramePr>
        <p:xfrm>
          <a:off x="468313" y="5445125"/>
          <a:ext cx="8280400" cy="1223963"/>
        </p:xfrm>
        <a:graphic>
          <a:graphicData uri="http://schemas.openxmlformats.org/drawingml/2006/table">
            <a:tbl>
              <a:tblPr/>
              <a:tblGrid>
                <a:gridCol w="8280400"/>
              </a:tblGrid>
              <a:tr h="1223963">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ru-RU" sz="2400" b="1" i="0" u="none" strike="noStrike" cap="none" normalizeH="0" baseline="0" dirty="0" smtClean="0">
                          <a:ln>
                            <a:noFill/>
                          </a:ln>
                          <a:solidFill>
                            <a:schemeClr val="tx1"/>
                          </a:solidFill>
                          <a:effectLst/>
                          <a:latin typeface="Times New Roman" pitchFamily="18" charset="0"/>
                          <a:cs typeface="Arial" pitchFamily="34" charset="0"/>
                        </a:rPr>
                        <a:t>Обработка огромного объема поступающих данных требует применения метода обработки данных - «на лету»</a:t>
                      </a:r>
                    </a:p>
                  </a:txBody>
                  <a:tcPr marL="91438" marR="91438" marT="45653" marB="456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62</a:t>
            </a:fld>
            <a:endParaRPr lang="ru-RU" altLang="ru-RU"/>
          </a:p>
        </p:txBody>
      </p:sp>
    </p:spTree>
    <p:extLst>
      <p:ext uri="{BB962C8B-B14F-4D97-AF65-F5344CB8AC3E}">
        <p14:creationId xmlns:p14="http://schemas.microsoft.com/office/powerpoint/2010/main" val="6208231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9600" y="434975"/>
            <a:ext cx="7772400" cy="762000"/>
          </a:xfrm>
        </p:spPr>
        <p:txBody>
          <a:bodyPr>
            <a:normAutofit fontScale="90000"/>
          </a:bodyPr>
          <a:lstStyle/>
          <a:p>
            <a:pPr algn="ctr">
              <a:defRPr/>
            </a:pPr>
            <a:r>
              <a:rPr lang="ru-RU" altLang="ru-RU" sz="3200" b="1" dirty="0"/>
              <a:t>9</a:t>
            </a:r>
            <a:r>
              <a:rPr lang="ru-RU" altLang="ru-RU" sz="3200" b="1" dirty="0" smtClean="0"/>
              <a:t>. Сравнение СУБД и систем обработки запросов к потоковым данным</a:t>
            </a:r>
            <a:endParaRPr lang="en-US" altLang="ru-RU" sz="3200" b="1" dirty="0" smtClean="0"/>
          </a:p>
        </p:txBody>
      </p:sp>
      <p:graphicFrame>
        <p:nvGraphicFramePr>
          <p:cNvPr id="16408" name="Group 24"/>
          <p:cNvGraphicFramePr>
            <a:graphicFrameLocks noGrp="1"/>
          </p:cNvGraphicFramePr>
          <p:nvPr/>
        </p:nvGraphicFramePr>
        <p:xfrm>
          <a:off x="395288" y="1371600"/>
          <a:ext cx="8353425" cy="4145824"/>
        </p:xfrm>
        <a:graphic>
          <a:graphicData uri="http://schemas.openxmlformats.org/drawingml/2006/table">
            <a:tbl>
              <a:tblPr/>
              <a:tblGrid>
                <a:gridCol w="3671887"/>
                <a:gridCol w="4681538"/>
              </a:tblGrid>
              <a:tr h="396782">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tx1"/>
                          </a:solidFill>
                          <a:effectLst/>
                          <a:latin typeface="Times New Roman" pitchFamily="18" charset="0"/>
                          <a:cs typeface="Arial" pitchFamily="34" charset="0"/>
                        </a:rPr>
                        <a:t>СУБД</a:t>
                      </a:r>
                    </a:p>
                  </a:txBody>
                  <a:tcPr marL="91449" marR="91449"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smtClean="0">
                          <a:ln>
                            <a:noFill/>
                          </a:ln>
                          <a:solidFill>
                            <a:schemeClr val="tx1"/>
                          </a:solidFill>
                          <a:effectLst/>
                          <a:latin typeface="Times New Roman" pitchFamily="18" charset="0"/>
                          <a:cs typeface="Arial" pitchFamily="34" charset="0"/>
                        </a:rPr>
                        <a:t>Потоковая система</a:t>
                      </a:r>
                    </a:p>
                  </a:txBody>
                  <a:tcPr marL="91449" marR="91449"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48181">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rPr>
                        <a:t>Данные поступают в базу данных и сохраняются на дисках</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rPr>
                        <a:t>Следующим этапом к сохраненным данным пользователи применяют запросы</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rPr>
                        <a:t>Основным примитивом являются таблицы</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endParaRPr>
                    </a:p>
                  </a:txBody>
                  <a:tcPr marL="91449" marR="91449"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rPr>
                        <a:t>В систему обработки запросов над потоковыми данными запросы поступают раньше, чем данные</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rPr>
                        <a:t>Данные проходят через несколько постоянно выполняемых запросов и преобразованные поступают в приложения</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rPr>
                        <a:t>Основным примитивом являются потоки</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endParaRPr>
                    </a:p>
                  </a:txBody>
                  <a:tcPr marL="91449" marR="91449"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graphicFrame>
        <p:nvGraphicFramePr>
          <p:cNvPr id="6" name="Таблица 5"/>
          <p:cNvGraphicFramePr>
            <a:graphicFrameLocks noGrp="1"/>
          </p:cNvGraphicFramePr>
          <p:nvPr/>
        </p:nvGraphicFramePr>
        <p:xfrm>
          <a:off x="395288" y="5661025"/>
          <a:ext cx="8353425" cy="1008063"/>
        </p:xfrm>
        <a:graphic>
          <a:graphicData uri="http://schemas.openxmlformats.org/drawingml/2006/table">
            <a:tbl>
              <a:tblPr/>
              <a:tblGrid>
                <a:gridCol w="8353425"/>
              </a:tblGrid>
              <a:tr h="1008063">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tx1"/>
                          </a:solidFill>
                          <a:effectLst/>
                          <a:latin typeface="Times New Roman" pitchFamily="18" charset="0"/>
                          <a:cs typeface="Arial" pitchFamily="34" charset="0"/>
                        </a:rPr>
                        <a:t>В реляционных СУБД данные обрабатываются в состоянии покоя, а в системах обработки запросов над потоковыми данными – на лету</a:t>
                      </a:r>
                    </a:p>
                  </a:txBody>
                  <a:tcPr marL="91449" marR="91449" marT="45651" marB="456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63</a:t>
            </a:fld>
            <a:endParaRPr lang="ru-RU" altLang="ru-RU"/>
          </a:p>
        </p:txBody>
      </p:sp>
    </p:spTree>
    <p:extLst>
      <p:ext uri="{BB962C8B-B14F-4D97-AF65-F5344CB8AC3E}">
        <p14:creationId xmlns:p14="http://schemas.microsoft.com/office/powerpoint/2010/main" val="11170169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9750" y="579438"/>
            <a:ext cx="7772400" cy="762000"/>
          </a:xfrm>
        </p:spPr>
        <p:txBody>
          <a:bodyPr>
            <a:normAutofit fontScale="90000"/>
          </a:bodyPr>
          <a:lstStyle/>
          <a:p>
            <a:pPr algn="ctr">
              <a:defRPr/>
            </a:pPr>
            <a:r>
              <a:rPr lang="ru-RU" altLang="ru-RU" sz="3200" b="1" dirty="0"/>
              <a:t>9</a:t>
            </a:r>
            <a:r>
              <a:rPr lang="ru-RU" altLang="ru-RU" sz="3200" b="1" dirty="0" smtClean="0"/>
              <a:t>. Сравнение СУБД и систем обработки запросов к потоковым данным</a:t>
            </a:r>
            <a:endParaRPr lang="en-US" altLang="ru-RU" sz="3200" b="1" dirty="0" smtClean="0"/>
          </a:p>
        </p:txBody>
      </p:sp>
      <p:sp>
        <p:nvSpPr>
          <p:cNvPr id="11267" name="Rectangle 3"/>
          <p:cNvSpPr>
            <a:spLocks noGrp="1" noChangeArrowheads="1"/>
          </p:cNvSpPr>
          <p:nvPr>
            <p:ph idx="1"/>
          </p:nvPr>
        </p:nvSpPr>
        <p:spPr>
          <a:xfrm>
            <a:off x="685800" y="836613"/>
            <a:ext cx="7772400" cy="5259387"/>
          </a:xfrm>
        </p:spPr>
        <p:txBody>
          <a:bodyPr/>
          <a:lstStyle/>
          <a:p>
            <a:pPr marL="0" indent="0" algn="ctr">
              <a:buFontTx/>
              <a:buNone/>
            </a:pPr>
            <a:endParaRPr lang="ru-RU" altLang="ru-RU" sz="2400" smtClean="0"/>
          </a:p>
          <a:p>
            <a:pPr marL="0" indent="0" algn="ctr">
              <a:buFontTx/>
              <a:buNone/>
            </a:pPr>
            <a:endParaRPr lang="ru-RU" altLang="ru-RU" sz="2400" smtClean="0"/>
          </a:p>
        </p:txBody>
      </p:sp>
      <p:graphicFrame>
        <p:nvGraphicFramePr>
          <p:cNvPr id="17429" name="Group 21"/>
          <p:cNvGraphicFramePr>
            <a:graphicFrameLocks noGrp="1"/>
          </p:cNvGraphicFramePr>
          <p:nvPr>
            <p:extLst>
              <p:ext uri="{D42A27DB-BD31-4B8C-83A1-F6EECF244321}">
                <p14:modId xmlns:p14="http://schemas.microsoft.com/office/powerpoint/2010/main" val="3635472453"/>
              </p:ext>
            </p:extLst>
          </p:nvPr>
        </p:nvGraphicFramePr>
        <p:xfrm>
          <a:off x="395288" y="1484784"/>
          <a:ext cx="8353425" cy="3840163"/>
        </p:xfrm>
        <a:graphic>
          <a:graphicData uri="http://schemas.openxmlformats.org/drawingml/2006/table">
            <a:tbl>
              <a:tblPr/>
              <a:tblGrid>
                <a:gridCol w="4681537"/>
                <a:gridCol w="3671888"/>
              </a:tblGrid>
              <a:tr h="396875">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tx1"/>
                          </a:solidFill>
                          <a:effectLst/>
                          <a:latin typeface="Times New Roman" pitchFamily="18" charset="0"/>
                          <a:cs typeface="Arial" pitchFamily="34" charset="0"/>
                        </a:rPr>
                        <a:t>СУБД</a:t>
                      </a:r>
                    </a:p>
                  </a:txBody>
                  <a:tcPr marL="91435" marR="91435"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smtClean="0">
                          <a:ln>
                            <a:noFill/>
                          </a:ln>
                          <a:solidFill>
                            <a:schemeClr val="tx1"/>
                          </a:solidFill>
                          <a:effectLst/>
                          <a:latin typeface="Times New Roman" pitchFamily="18" charset="0"/>
                          <a:cs typeface="Arial" pitchFamily="34" charset="0"/>
                        </a:rPr>
                        <a:t>Потоковая система</a:t>
                      </a:r>
                    </a:p>
                  </a:txBody>
                  <a:tcPr marL="91435" marR="91435"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443288">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rPr>
                        <a:t>Записи выбираются из одной или нескольких таблиц и преобразуются с использованием небольшого набора мощных реляционных операций</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rPr>
                        <a:t>Для получения новых результатов приложения должны постоянно опрашивать систему «вытягивать» данные </a:t>
                      </a:r>
                    </a:p>
                  </a:txBody>
                  <a:tcPr marL="91435" marR="91435"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rPr>
                        <a:t>Поток имеет некоторый тип записи, но записи не хранятся, поступают в потоке</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rPr>
                        <a:t>Данные обрабатываются и результат доставляется только при поступлении новых данных, система работает «под давлением» </a:t>
                      </a:r>
                    </a:p>
                  </a:txBody>
                  <a:tcPr marL="91435" marR="91435"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3482188030"/>
              </p:ext>
            </p:extLst>
          </p:nvPr>
        </p:nvGraphicFramePr>
        <p:xfrm>
          <a:off x="395288" y="5445224"/>
          <a:ext cx="8353425" cy="865187"/>
        </p:xfrm>
        <a:graphic>
          <a:graphicData uri="http://schemas.openxmlformats.org/drawingml/2006/table">
            <a:tbl>
              <a:tblPr/>
              <a:tblGrid>
                <a:gridCol w="8353425"/>
              </a:tblGrid>
              <a:tr h="865187">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tx1"/>
                          </a:solidFill>
                          <a:effectLst/>
                          <a:latin typeface="Times New Roman" pitchFamily="18" charset="0"/>
                          <a:cs typeface="Arial" pitchFamily="34" charset="0"/>
                        </a:rPr>
                        <a:t>В СУБД  и системах обработки запросов к потоковым данным поддерживается схожая семантика </a:t>
                      </a:r>
                      <a:r>
                        <a:rPr kumimoji="0" lang="en-US" altLang="ru-RU" sz="2000" b="1" i="0" u="none" strike="noStrike" cap="none" normalizeH="0" baseline="0" dirty="0" smtClean="0">
                          <a:ln>
                            <a:noFill/>
                          </a:ln>
                          <a:solidFill>
                            <a:schemeClr val="tx1"/>
                          </a:solidFill>
                          <a:effectLst/>
                          <a:latin typeface="Times New Roman" pitchFamily="18" charset="0"/>
                          <a:cs typeface="Arial" pitchFamily="34" charset="0"/>
                        </a:rPr>
                        <a:t>SQL</a:t>
                      </a:r>
                      <a:endParaRPr kumimoji="0" lang="ru-RU" altLang="ru-RU" sz="2000" b="1" i="0" u="none" strike="noStrike" cap="none" normalizeH="0" baseline="0" dirty="0" smtClean="0">
                        <a:ln>
                          <a:noFill/>
                        </a:ln>
                        <a:solidFill>
                          <a:schemeClr val="tx1"/>
                        </a:solidFill>
                        <a:effectLst/>
                        <a:latin typeface="Times New Roman" pitchFamily="18" charset="0"/>
                        <a:cs typeface="Arial" pitchFamily="34" charset="0"/>
                      </a:endParaRPr>
                    </a:p>
                  </a:txBody>
                  <a:tcPr marL="91435" marR="91435"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64</a:t>
            </a:fld>
            <a:endParaRPr lang="ru-RU" altLang="ru-RU"/>
          </a:p>
        </p:txBody>
      </p:sp>
    </p:spTree>
    <p:extLst>
      <p:ext uri="{BB962C8B-B14F-4D97-AF65-F5344CB8AC3E}">
        <p14:creationId xmlns:p14="http://schemas.microsoft.com/office/powerpoint/2010/main" val="350489913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11188" y="434975"/>
            <a:ext cx="7772400" cy="762000"/>
          </a:xfrm>
        </p:spPr>
        <p:txBody>
          <a:bodyPr/>
          <a:lstStyle/>
          <a:p>
            <a:pPr algn="ctr"/>
            <a:r>
              <a:rPr lang="ru-RU" altLang="ru-RU" sz="3200" b="1" dirty="0"/>
              <a:t>9</a:t>
            </a:r>
            <a:r>
              <a:rPr lang="ru-RU" altLang="ru-RU" sz="3200" b="1" dirty="0" smtClean="0"/>
              <a:t>. Сравнительный анализ</a:t>
            </a:r>
            <a:endParaRPr lang="en-US" altLang="ru-RU" sz="3200" b="1" dirty="0" smtClean="0"/>
          </a:p>
        </p:txBody>
      </p:sp>
      <p:sp>
        <p:nvSpPr>
          <p:cNvPr id="12291" name="Rectangle 3"/>
          <p:cNvSpPr>
            <a:spLocks noGrp="1" noChangeArrowheads="1"/>
          </p:cNvSpPr>
          <p:nvPr>
            <p:ph idx="1"/>
          </p:nvPr>
        </p:nvSpPr>
        <p:spPr>
          <a:xfrm>
            <a:off x="685800" y="1066800"/>
            <a:ext cx="7772400" cy="5029200"/>
          </a:xfrm>
        </p:spPr>
        <p:txBody>
          <a:bodyPr/>
          <a:lstStyle/>
          <a:p>
            <a:pPr marL="0" indent="0" algn="ctr">
              <a:buFontTx/>
              <a:buNone/>
            </a:pPr>
            <a:endParaRPr lang="ru-RU" altLang="ru-RU" sz="2400" smtClean="0"/>
          </a:p>
          <a:p>
            <a:pPr marL="0" indent="0" algn="ctr">
              <a:buFontTx/>
              <a:buNone/>
            </a:pPr>
            <a:endParaRPr lang="ru-RU" altLang="ru-RU" sz="2400" smtClean="0"/>
          </a:p>
        </p:txBody>
      </p:sp>
      <p:graphicFrame>
        <p:nvGraphicFramePr>
          <p:cNvPr id="2" name="Таблица 1"/>
          <p:cNvGraphicFramePr>
            <a:graphicFrameLocks noGrp="1"/>
          </p:cNvGraphicFramePr>
          <p:nvPr/>
        </p:nvGraphicFramePr>
        <p:xfrm>
          <a:off x="395288" y="1228725"/>
          <a:ext cx="8353425" cy="4144963"/>
        </p:xfrm>
        <a:graphic>
          <a:graphicData uri="http://schemas.openxmlformats.org/drawingml/2006/table">
            <a:tbl>
              <a:tblPr/>
              <a:tblGrid>
                <a:gridCol w="4176712"/>
                <a:gridCol w="4176713"/>
              </a:tblGrid>
              <a:tr h="396875">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tx1"/>
                          </a:solidFill>
                          <a:effectLst/>
                          <a:latin typeface="Times New Roman" pitchFamily="18" charset="0"/>
                          <a:cs typeface="Arial" pitchFamily="34" charset="0"/>
                        </a:rPr>
                        <a:t>СУБД</a:t>
                      </a:r>
                    </a:p>
                  </a:txBody>
                  <a:tcPr marL="91435" marR="91435"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tx1"/>
                          </a:solidFill>
                          <a:effectLst/>
                          <a:latin typeface="Times New Roman" pitchFamily="18" charset="0"/>
                          <a:cs typeface="Arial" pitchFamily="34" charset="0"/>
                        </a:rPr>
                        <a:t>Потоковая система</a:t>
                      </a:r>
                    </a:p>
                  </a:txBody>
                  <a:tcPr marL="91435" marR="91435"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48088">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Times New Roman" pitchFamily="18" charset="0"/>
                          <a:cs typeface="Arial" pitchFamily="34" charset="0"/>
                        </a:rPr>
                        <a:t>Модель состоит из отношений (именованных коллекций записей) и набора простых операций для комбинирования этих отношений (селекция, проекция, соединение, агрегирование, объединение)</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Times New Roman" pitchFamily="18" charset="0"/>
                          <a:cs typeface="Arial" pitchFamily="34" charset="0"/>
                        </a:rPr>
                        <a:t>Отделение логической структуры данных от их физического представления</a:t>
                      </a:r>
                    </a:p>
                  </a:txBody>
                  <a:tcPr marL="91435" marR="91435"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rPr>
                        <a:t>Базовые операции (селекция, проекция, соединение и т.д.) по-прежнему применяются</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rPr>
                        <a:t>Система отвечает на вопрос: «Если некоторый запрос с соединением выполнялся секунду назад, и снова выполняется в настоящее время, то чем отличается результат?»</a:t>
                      </a:r>
                    </a:p>
                  </a:txBody>
                  <a:tcPr marL="91435" marR="91435"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graphicFrame>
        <p:nvGraphicFramePr>
          <p:cNvPr id="3" name="Таблица 2"/>
          <p:cNvGraphicFramePr>
            <a:graphicFrameLocks noGrp="1"/>
          </p:cNvGraphicFramePr>
          <p:nvPr/>
        </p:nvGraphicFramePr>
        <p:xfrm>
          <a:off x="395288" y="5518150"/>
          <a:ext cx="8353425" cy="863600"/>
        </p:xfrm>
        <a:graphic>
          <a:graphicData uri="http://schemas.openxmlformats.org/drawingml/2006/table">
            <a:tbl>
              <a:tblPr/>
              <a:tblGrid>
                <a:gridCol w="8353425"/>
              </a:tblGrid>
              <a:tr h="863600">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chemeClr val="tx1"/>
                          </a:solidFill>
                          <a:effectLst/>
                          <a:latin typeface="Times New Roman" pitchFamily="18" charset="0"/>
                          <a:cs typeface="Arial" pitchFamily="34" charset="0"/>
                        </a:rPr>
                        <a:t> </a:t>
                      </a:r>
                      <a:r>
                        <a:rPr kumimoji="0" lang="ru-RU" altLang="ru-RU" sz="2000" b="1" i="0" u="none" strike="noStrike" cap="none" normalizeH="0" baseline="0" dirty="0" smtClean="0">
                          <a:ln>
                            <a:noFill/>
                          </a:ln>
                          <a:solidFill>
                            <a:schemeClr val="tx1"/>
                          </a:solidFill>
                          <a:effectLst/>
                          <a:latin typeface="Times New Roman" pitchFamily="18" charset="0"/>
                          <a:cs typeface="Arial" pitchFamily="34" charset="0"/>
                        </a:rPr>
                        <a:t>В потоковой базе данных рабочие наборы имеют меньшие размеры и могут размещаться в основной памяти</a:t>
                      </a:r>
                    </a:p>
                  </a:txBody>
                  <a:tcPr marL="91435" marR="91435" marT="45621" marB="456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65</a:t>
            </a:fld>
            <a:endParaRPr lang="ru-RU" altLang="ru-RU"/>
          </a:p>
        </p:txBody>
      </p:sp>
    </p:spTree>
    <p:extLst>
      <p:ext uri="{BB962C8B-B14F-4D97-AF65-F5344CB8AC3E}">
        <p14:creationId xmlns:p14="http://schemas.microsoft.com/office/powerpoint/2010/main" val="42087018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434975"/>
            <a:ext cx="7772400" cy="762000"/>
          </a:xfrm>
        </p:spPr>
        <p:txBody>
          <a:bodyPr/>
          <a:lstStyle/>
          <a:p>
            <a:pPr algn="ctr"/>
            <a:r>
              <a:rPr lang="ru-RU" altLang="ru-RU" sz="3200" b="1" dirty="0"/>
              <a:t>9</a:t>
            </a:r>
            <a:r>
              <a:rPr lang="ru-RU" altLang="ru-RU" sz="3200" b="1" dirty="0" smtClean="0"/>
              <a:t>. Сравнительный анализ</a:t>
            </a:r>
            <a:endParaRPr lang="en-US" altLang="ru-RU" sz="3200" b="1" dirty="0" smtClean="0"/>
          </a:p>
        </p:txBody>
      </p:sp>
      <p:sp>
        <p:nvSpPr>
          <p:cNvPr id="13315" name="Rectangle 3"/>
          <p:cNvSpPr>
            <a:spLocks noGrp="1" noChangeArrowheads="1"/>
          </p:cNvSpPr>
          <p:nvPr>
            <p:ph idx="1"/>
          </p:nvPr>
        </p:nvSpPr>
        <p:spPr>
          <a:xfrm>
            <a:off x="685800" y="1066800"/>
            <a:ext cx="7772400" cy="5029200"/>
          </a:xfrm>
        </p:spPr>
        <p:txBody>
          <a:bodyPr/>
          <a:lstStyle/>
          <a:p>
            <a:pPr marL="0" indent="0" algn="ctr">
              <a:buFontTx/>
              <a:buNone/>
            </a:pPr>
            <a:endParaRPr lang="ru-RU" altLang="ru-RU" sz="2400" smtClean="0"/>
          </a:p>
          <a:p>
            <a:pPr marL="0" indent="0" algn="ctr">
              <a:buFontTx/>
              <a:buNone/>
            </a:pPr>
            <a:endParaRPr lang="ru-RU" altLang="ru-RU" sz="2400" smtClean="0"/>
          </a:p>
        </p:txBody>
      </p:sp>
      <p:graphicFrame>
        <p:nvGraphicFramePr>
          <p:cNvPr id="2" name="Таблица 1"/>
          <p:cNvGraphicFramePr>
            <a:graphicFrameLocks noGrp="1"/>
          </p:cNvGraphicFramePr>
          <p:nvPr/>
        </p:nvGraphicFramePr>
        <p:xfrm>
          <a:off x="539750" y="1341438"/>
          <a:ext cx="8064500" cy="3887787"/>
        </p:xfrm>
        <a:graphic>
          <a:graphicData uri="http://schemas.openxmlformats.org/drawingml/2006/table">
            <a:tbl>
              <a:tblPr/>
              <a:tblGrid>
                <a:gridCol w="4032250"/>
                <a:gridCol w="4032250"/>
              </a:tblGrid>
              <a:tr h="436563">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tx1"/>
                          </a:solidFill>
                          <a:effectLst/>
                          <a:latin typeface="Times New Roman" pitchFamily="18" charset="0"/>
                          <a:cs typeface="Arial" pitchFamily="34" charset="0"/>
                        </a:rPr>
                        <a:t>СУБД</a:t>
                      </a:r>
                    </a:p>
                  </a:txBody>
                  <a:tcPr marL="91426" marR="91426"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smtClean="0">
                          <a:ln>
                            <a:noFill/>
                          </a:ln>
                          <a:solidFill>
                            <a:schemeClr val="tx1"/>
                          </a:solidFill>
                          <a:effectLst/>
                          <a:latin typeface="Times New Roman" pitchFamily="18" charset="0"/>
                          <a:cs typeface="Arial" pitchFamily="34" charset="0"/>
                        </a:rPr>
                        <a:t>Потоковая система</a:t>
                      </a:r>
                    </a:p>
                  </a:txBody>
                  <a:tcPr marL="91426" marR="91426"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451224">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rPr>
                        <a:t>База данных хранит данные, а приложения выполняют над этими данными запросы (и транзакции)</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rPr>
                        <a:t>Загрузка и индексирование данных, запуск запросов над всем набором данных и изъятие предыдущих результатов</a:t>
                      </a:r>
                    </a:p>
                  </a:txBody>
                  <a:tcPr marL="91426" marR="91426"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rPr>
                        <a:t>В системе обработки запросов над потоковыми данными сохраняются запросы, а данные для этих запросов поступают из внешнего мира.</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rPr>
                        <a:t>Обработка только новых данных, удержание только тех данных, которые нужны (например, данные за последнюю минуту)</a:t>
                      </a:r>
                    </a:p>
                  </a:txBody>
                  <a:tcPr marL="91426" marR="91426"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graphicFrame>
        <p:nvGraphicFramePr>
          <p:cNvPr id="3" name="Таблица 2"/>
          <p:cNvGraphicFramePr>
            <a:graphicFrameLocks noGrp="1"/>
          </p:cNvGraphicFramePr>
          <p:nvPr/>
        </p:nvGraphicFramePr>
        <p:xfrm>
          <a:off x="539750" y="5302250"/>
          <a:ext cx="8064500" cy="790575"/>
        </p:xfrm>
        <a:graphic>
          <a:graphicData uri="http://schemas.openxmlformats.org/drawingml/2006/table">
            <a:tbl>
              <a:tblPr/>
              <a:tblGrid>
                <a:gridCol w="8064500"/>
              </a:tblGrid>
              <a:tr h="790575">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tx1"/>
                          </a:solidFill>
                          <a:effectLst/>
                          <a:latin typeface="Times New Roman" pitchFamily="18" charset="0"/>
                          <a:cs typeface="Arial" pitchFamily="34" charset="0"/>
                        </a:rPr>
                        <a:t>В базах данных - транзакции, в потоковой системе данные  «протекают» через систему</a:t>
                      </a:r>
                    </a:p>
                  </a:txBody>
                  <a:tcPr marL="91426" marR="91426" marT="45560" marB="455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66</a:t>
            </a:fld>
            <a:endParaRPr lang="ru-RU" altLang="ru-RU"/>
          </a:p>
        </p:txBody>
      </p:sp>
    </p:spTree>
    <p:extLst>
      <p:ext uri="{BB962C8B-B14F-4D97-AF65-F5344CB8AC3E}">
        <p14:creationId xmlns:p14="http://schemas.microsoft.com/office/powerpoint/2010/main" val="34576456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11188" y="290513"/>
            <a:ext cx="7772400" cy="762000"/>
          </a:xfrm>
        </p:spPr>
        <p:txBody>
          <a:bodyPr/>
          <a:lstStyle/>
          <a:p>
            <a:pPr algn="ctr"/>
            <a:r>
              <a:rPr lang="ru-RU" altLang="ru-RU" sz="3200" b="1" dirty="0"/>
              <a:t>9</a:t>
            </a:r>
            <a:r>
              <a:rPr lang="ru-RU" altLang="ru-RU" sz="3200" b="1" dirty="0" smtClean="0"/>
              <a:t>. Преимущество потоков</a:t>
            </a:r>
            <a:endParaRPr lang="en-US" altLang="ru-RU" sz="3200" b="1" dirty="0" smtClean="0"/>
          </a:p>
        </p:txBody>
      </p:sp>
      <p:sp>
        <p:nvSpPr>
          <p:cNvPr id="14339" name="Rectangle 3"/>
          <p:cNvSpPr>
            <a:spLocks noGrp="1" noChangeArrowheads="1"/>
          </p:cNvSpPr>
          <p:nvPr>
            <p:ph idx="1"/>
          </p:nvPr>
        </p:nvSpPr>
        <p:spPr>
          <a:xfrm>
            <a:off x="685800" y="1066800"/>
            <a:ext cx="7772400" cy="5029200"/>
          </a:xfrm>
        </p:spPr>
        <p:txBody>
          <a:bodyPr/>
          <a:lstStyle/>
          <a:p>
            <a:pPr marL="0" indent="0" algn="ctr">
              <a:buFontTx/>
              <a:buNone/>
            </a:pPr>
            <a:endParaRPr lang="ru-RU" altLang="ru-RU" sz="2400" smtClean="0"/>
          </a:p>
          <a:p>
            <a:pPr marL="0" indent="0" algn="ctr">
              <a:buFontTx/>
              <a:buNone/>
            </a:pPr>
            <a:endParaRPr lang="ru-RU" altLang="ru-RU" sz="2400" smtClean="0"/>
          </a:p>
        </p:txBody>
      </p:sp>
      <p:graphicFrame>
        <p:nvGraphicFramePr>
          <p:cNvPr id="2" name="Таблица 1"/>
          <p:cNvGraphicFramePr>
            <a:graphicFrameLocks noGrp="1"/>
          </p:cNvGraphicFramePr>
          <p:nvPr/>
        </p:nvGraphicFramePr>
        <p:xfrm>
          <a:off x="395288" y="1052513"/>
          <a:ext cx="8353425" cy="3232150"/>
        </p:xfrm>
        <a:graphic>
          <a:graphicData uri="http://schemas.openxmlformats.org/drawingml/2006/table">
            <a:tbl>
              <a:tblPr/>
              <a:tblGrid>
                <a:gridCol w="4176712"/>
                <a:gridCol w="4176713"/>
              </a:tblGrid>
              <a:tr h="396956">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smtClean="0">
                          <a:ln>
                            <a:noFill/>
                          </a:ln>
                          <a:solidFill>
                            <a:schemeClr val="tx1"/>
                          </a:solidFill>
                          <a:effectLst/>
                          <a:latin typeface="Times New Roman" pitchFamily="18" charset="0"/>
                          <a:cs typeface="Arial" pitchFamily="34" charset="0"/>
                        </a:rPr>
                        <a:t>СУБД</a:t>
                      </a:r>
                    </a:p>
                  </a:txBody>
                  <a:tcPr marL="91435" marR="91435"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smtClean="0">
                          <a:ln>
                            <a:noFill/>
                          </a:ln>
                          <a:solidFill>
                            <a:schemeClr val="tx1"/>
                          </a:solidFill>
                          <a:effectLst/>
                          <a:latin typeface="Times New Roman" pitchFamily="18" charset="0"/>
                          <a:cs typeface="Arial" pitchFamily="34" charset="0"/>
                        </a:rPr>
                        <a:t>Потоковая система</a:t>
                      </a:r>
                    </a:p>
                  </a:txBody>
                  <a:tcPr marL="91435" marR="91435"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835194">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Times New Roman" pitchFamily="18" charset="0"/>
                          <a:cs typeface="Arial" pitchFamily="34" charset="0"/>
                        </a:rPr>
                        <a:t>Требуется механизм управления параллелизмом, т.к. СУБД синхронна</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Times New Roman" pitchFamily="18" charset="0"/>
                          <a:cs typeface="Arial" pitchFamily="34" charset="0"/>
                        </a:rPr>
                        <a:t>Данные по мере роста базы приходится раскидывать по дискам и создавать индексы, чтобы обеспечить доступ ко всем данным за константное время</a:t>
                      </a:r>
                    </a:p>
                  </a:txBody>
                  <a:tcPr marL="91435" marR="91435"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rPr>
                        <a:t>Повышенная эффективность из-за асинхронности обработки данных</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rPr>
                        <a:t>Данные поступают от всех приложений, становятся в очередь и обрабатываются по мере готовности самой системы к этому</a:t>
                      </a:r>
                    </a:p>
                  </a:txBody>
                  <a:tcPr marL="91435" marR="91435"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graphicFrame>
        <p:nvGraphicFramePr>
          <p:cNvPr id="3" name="Таблица 2"/>
          <p:cNvGraphicFramePr>
            <a:graphicFrameLocks noGrp="1"/>
          </p:cNvGraphicFramePr>
          <p:nvPr/>
        </p:nvGraphicFramePr>
        <p:xfrm>
          <a:off x="395288" y="4365625"/>
          <a:ext cx="8353425" cy="2232025"/>
        </p:xfrm>
        <a:graphic>
          <a:graphicData uri="http://schemas.openxmlformats.org/drawingml/2006/table">
            <a:tbl>
              <a:tblPr/>
              <a:tblGrid>
                <a:gridCol w="8353425"/>
              </a:tblGrid>
              <a:tr h="2232025">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tx1"/>
                          </a:solidFill>
                          <a:effectLst/>
                          <a:latin typeface="Times New Roman" pitchFamily="18" charset="0"/>
                          <a:cs typeface="Arial" pitchFamily="34" charset="0"/>
                        </a:rPr>
                        <a:t>Асинхронная обработка – это характеристика высокопроизводительных серверных приложений. Асинхронность позволяет системе изменять свои единицы работы – от обработки отдельных записей при низкой загрузке системы до обработки пакетов из многих записей при повышении нагрузки. В итоге обеспечивает более быстрое время ответа</a:t>
                      </a:r>
                    </a:p>
                  </a:txBody>
                  <a:tcPr marL="91435" marR="91435" marT="45628" marB="456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67</a:t>
            </a:fld>
            <a:endParaRPr lang="ru-RU" altLang="ru-RU"/>
          </a:p>
        </p:txBody>
      </p:sp>
    </p:spTree>
    <p:extLst>
      <p:ext uri="{BB962C8B-B14F-4D97-AF65-F5344CB8AC3E}">
        <p14:creationId xmlns:p14="http://schemas.microsoft.com/office/powerpoint/2010/main" val="16433602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11188" y="449263"/>
            <a:ext cx="7772400" cy="531812"/>
          </a:xfrm>
        </p:spPr>
        <p:txBody>
          <a:bodyPr>
            <a:normAutofit fontScale="90000"/>
          </a:bodyPr>
          <a:lstStyle/>
          <a:p>
            <a:pPr algn="ctr">
              <a:defRPr/>
            </a:pPr>
            <a:r>
              <a:rPr lang="ru-RU" altLang="ru-RU" sz="3200" b="1" dirty="0"/>
              <a:t>9</a:t>
            </a:r>
            <a:r>
              <a:rPr lang="ru-RU" altLang="ru-RU" sz="3200" b="1" dirty="0" smtClean="0"/>
              <a:t>. Преимущество потоков</a:t>
            </a:r>
            <a:endParaRPr lang="en-US" altLang="ru-RU" sz="3200" b="1" dirty="0" smtClean="0"/>
          </a:p>
        </p:txBody>
      </p:sp>
      <p:sp>
        <p:nvSpPr>
          <p:cNvPr id="15363" name="Rectangle 3"/>
          <p:cNvSpPr>
            <a:spLocks noGrp="1" noChangeArrowheads="1"/>
          </p:cNvSpPr>
          <p:nvPr>
            <p:ph idx="1"/>
          </p:nvPr>
        </p:nvSpPr>
        <p:spPr>
          <a:xfrm>
            <a:off x="685800" y="1066800"/>
            <a:ext cx="7772400" cy="5029200"/>
          </a:xfrm>
        </p:spPr>
        <p:txBody>
          <a:bodyPr/>
          <a:lstStyle/>
          <a:p>
            <a:pPr marL="0" indent="0" algn="ctr">
              <a:buFontTx/>
              <a:buNone/>
            </a:pPr>
            <a:endParaRPr lang="ru-RU" altLang="ru-RU" sz="2400" smtClean="0"/>
          </a:p>
          <a:p>
            <a:pPr marL="0" indent="0" algn="ctr">
              <a:buFontTx/>
              <a:buNone/>
            </a:pPr>
            <a:endParaRPr lang="ru-RU" altLang="ru-RU" sz="2400" smtClean="0"/>
          </a:p>
        </p:txBody>
      </p:sp>
      <p:graphicFrame>
        <p:nvGraphicFramePr>
          <p:cNvPr id="21516" name="Group 12"/>
          <p:cNvGraphicFramePr>
            <a:graphicFrameLocks noGrp="1"/>
          </p:cNvGraphicFramePr>
          <p:nvPr/>
        </p:nvGraphicFramePr>
        <p:xfrm>
          <a:off x="468313" y="3355975"/>
          <a:ext cx="8278812" cy="3168650"/>
        </p:xfrm>
        <a:graphic>
          <a:graphicData uri="http://schemas.openxmlformats.org/drawingml/2006/table">
            <a:tbl>
              <a:tblPr/>
              <a:tblGrid>
                <a:gridCol w="8278812"/>
              </a:tblGrid>
              <a:tr h="3168650">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chemeClr val="tx1"/>
                          </a:solidFill>
                          <a:effectLst/>
                          <a:latin typeface="Times New Roman" pitchFamily="18" charset="0"/>
                          <a:cs typeface="Arial" pitchFamily="34" charset="0"/>
                        </a:rPr>
                        <a:t>Сегодня б</a:t>
                      </a:r>
                      <a:r>
                        <a:rPr kumimoji="0" lang="ru-RU" altLang="ru-RU" sz="1800" b="1" i="1" u="none" strike="noStrike" cap="none" normalizeH="0" baseline="0" dirty="0" smtClean="0">
                          <a:ln>
                            <a:noFill/>
                          </a:ln>
                          <a:solidFill>
                            <a:schemeClr val="tx1"/>
                          </a:solidFill>
                          <a:effectLst/>
                          <a:latin typeface="Times New Roman" pitchFamily="18" charset="0"/>
                          <a:cs typeface="Arial" pitchFamily="34" charset="0"/>
                        </a:rPr>
                        <a:t>о</a:t>
                      </a:r>
                      <a:r>
                        <a:rPr kumimoji="0" lang="ru-RU" altLang="ru-RU" sz="1800" b="1" i="0" u="none" strike="noStrike" cap="none" normalizeH="0" baseline="0" dirty="0" smtClean="0">
                          <a:ln>
                            <a:noFill/>
                          </a:ln>
                          <a:solidFill>
                            <a:schemeClr val="tx1"/>
                          </a:solidFill>
                          <a:effectLst/>
                          <a:latin typeface="Times New Roman" pitchFamily="18" charset="0"/>
                          <a:cs typeface="Arial" pitchFamily="34" charset="0"/>
                        </a:rPr>
                        <a:t>льшая часть данных «на лету» передается с использованием промежуточного программного обеспечения, ориентированного на обмен сообщениями. Подобно промежуточному программному обеспечению, системы обработки запросов к потоковым данным могут доставлять сообщения надежно, с высокой пропускной способностью и малыми задержками. Кроме того, они могут применять операции </a:t>
                      </a:r>
                      <a:r>
                        <a:rPr kumimoji="0" lang="en-US" altLang="ru-RU" sz="1800" b="1" i="0" u="none" strike="noStrike" cap="none" normalizeH="0" baseline="0" dirty="0" smtClean="0">
                          <a:ln>
                            <a:noFill/>
                          </a:ln>
                          <a:solidFill>
                            <a:schemeClr val="tx1"/>
                          </a:solidFill>
                          <a:effectLst/>
                          <a:latin typeface="Times New Roman" pitchFamily="18" charset="0"/>
                          <a:cs typeface="Arial" pitchFamily="34" charset="0"/>
                        </a:rPr>
                        <a:t>SQL</a:t>
                      </a:r>
                      <a:r>
                        <a:rPr kumimoji="0" lang="ru-RU" altLang="ru-RU" sz="1800" b="1" i="0" u="none" strike="noStrike" cap="none" normalizeH="0" baseline="0" dirty="0" smtClean="0">
                          <a:ln>
                            <a:noFill/>
                          </a:ln>
                          <a:solidFill>
                            <a:schemeClr val="tx1"/>
                          </a:solidFill>
                          <a:effectLst/>
                          <a:latin typeface="Times New Roman" pitchFamily="18" charset="0"/>
                          <a:cs typeface="Arial" pitchFamily="34" charset="0"/>
                        </a:rPr>
                        <a:t> для маршрутизации, комбинирования и преобразования сообщений «на лету». По мере достижения зрелости эти системы могут начать играть роль промежуточного программного обеспечения и стирать границы между механизмами передачи сообщений, непрерывными процессами </a:t>
                      </a:r>
                      <a:r>
                        <a:rPr kumimoji="0" lang="en-US" altLang="ru-RU" sz="1800" b="1" i="0" u="none" strike="noStrike" cap="none" normalizeH="0" baseline="0" dirty="0" smtClean="0">
                          <a:ln>
                            <a:noFill/>
                          </a:ln>
                          <a:solidFill>
                            <a:schemeClr val="tx1"/>
                          </a:solidFill>
                          <a:effectLst/>
                          <a:latin typeface="Times New Roman" pitchFamily="18" charset="0"/>
                          <a:cs typeface="Arial" pitchFamily="34" charset="0"/>
                        </a:rPr>
                        <a:t>ETL </a:t>
                      </a:r>
                      <a:r>
                        <a:rPr kumimoji="0" lang="ru-RU" altLang="ru-RU" sz="1800" b="1" i="0" u="none" strike="noStrike" cap="none" normalizeH="0" baseline="0" dirty="0" smtClean="0">
                          <a:ln>
                            <a:noFill/>
                          </a:ln>
                          <a:solidFill>
                            <a:schemeClr val="tx1"/>
                          </a:solidFill>
                          <a:effectLst/>
                          <a:latin typeface="Times New Roman" pitchFamily="18" charset="0"/>
                          <a:cs typeface="Arial" pitchFamily="34" charset="0"/>
                        </a:rPr>
                        <a:t> и технологиями баз данных за счет повсеместного применения </a:t>
                      </a:r>
                      <a:r>
                        <a:rPr kumimoji="0" lang="en-US" altLang="ru-RU" sz="1800" b="1" i="0" u="none" strike="noStrike" cap="none" normalizeH="0" baseline="0" dirty="0" smtClean="0">
                          <a:ln>
                            <a:noFill/>
                          </a:ln>
                          <a:solidFill>
                            <a:schemeClr val="tx1"/>
                          </a:solidFill>
                          <a:effectLst/>
                          <a:latin typeface="Times New Roman" pitchFamily="18" charset="0"/>
                          <a:cs typeface="Arial" pitchFamily="34" charset="0"/>
                        </a:rPr>
                        <a:t>ETL </a:t>
                      </a:r>
                      <a:r>
                        <a:rPr kumimoji="0" lang="ru-RU" altLang="ru-RU" sz="1800" b="1" i="0" u="none" strike="noStrike" cap="none" normalizeH="0" baseline="0" dirty="0" smtClean="0">
                          <a:ln>
                            <a:noFill/>
                          </a:ln>
                          <a:solidFill>
                            <a:schemeClr val="tx1"/>
                          </a:solidFill>
                          <a:effectLst/>
                          <a:latin typeface="Times New Roman" pitchFamily="18" charset="0"/>
                          <a:cs typeface="Arial" pitchFamily="34" charset="0"/>
                        </a:rPr>
                        <a:t>.</a:t>
                      </a:r>
                    </a:p>
                  </a:txBody>
                  <a:tcPr marL="91416" marR="91416" marT="45670" marB="4567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pic>
        <p:nvPicPr>
          <p:cNvPr id="15370" name="Рисунок 2" descr="http://citforum.ru/database/articles/sqlstream/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052513"/>
            <a:ext cx="435451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Прямоугольник 3"/>
          <p:cNvSpPr>
            <a:spLocks noChangeArrowheads="1"/>
          </p:cNvSpPr>
          <p:nvPr/>
        </p:nvSpPr>
        <p:spPr bwMode="auto">
          <a:xfrm>
            <a:off x="5029200" y="1125538"/>
            <a:ext cx="3744913"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fontAlgn="base">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fontAlgn="base">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fontAlgn="base">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fontAlgn="base">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a:spcBef>
                <a:spcPct val="0"/>
              </a:spcBef>
              <a:buClrTx/>
              <a:buSzTx/>
              <a:buFontTx/>
              <a:buNone/>
            </a:pPr>
            <a:r>
              <a:rPr lang="ru-RU" altLang="ru-RU" sz="2000">
                <a:latin typeface="Times New Roman" pitchFamily="18" charset="0"/>
              </a:rPr>
              <a:t>Непрерывный процесс ETL с использованием системы обработки запросов к потоковым данным </a:t>
            </a:r>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68</a:t>
            </a:fld>
            <a:endParaRPr lang="ru-RU" altLang="ru-RU"/>
          </a:p>
        </p:txBody>
      </p:sp>
    </p:spTree>
    <p:extLst>
      <p:ext uri="{BB962C8B-B14F-4D97-AF65-F5344CB8AC3E}">
        <p14:creationId xmlns:p14="http://schemas.microsoft.com/office/powerpoint/2010/main" val="24355972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506413"/>
            <a:ext cx="8280400" cy="762000"/>
          </a:xfrm>
        </p:spPr>
        <p:txBody>
          <a:bodyPr>
            <a:normAutofit fontScale="90000"/>
          </a:bodyPr>
          <a:lstStyle/>
          <a:p>
            <a:pPr algn="ctr">
              <a:defRPr/>
            </a:pPr>
            <a:r>
              <a:rPr lang="ru-RU" altLang="ru-RU" sz="2800" b="1" dirty="0" smtClean="0"/>
              <a:t>9. Запросы к данным о посещении </a:t>
            </a:r>
            <a:r>
              <a:rPr lang="ru-RU" altLang="ru-RU" sz="2800" b="1" dirty="0" err="1" smtClean="0"/>
              <a:t>Web</a:t>
            </a:r>
            <a:r>
              <a:rPr lang="ru-RU" altLang="ru-RU" sz="2800" b="1" dirty="0" smtClean="0"/>
              <a:t>-сайтов</a:t>
            </a:r>
            <a:br>
              <a:rPr lang="ru-RU" altLang="ru-RU" sz="2800" b="1" dirty="0" smtClean="0"/>
            </a:br>
            <a:r>
              <a:rPr lang="ru-RU" altLang="ru-RU" sz="2800" b="1" dirty="0" smtClean="0"/>
              <a:t>Пример 1</a:t>
            </a:r>
            <a:endParaRPr lang="en-US" altLang="ru-RU" sz="2800" b="1" dirty="0" smtClean="0"/>
          </a:p>
        </p:txBody>
      </p:sp>
      <p:sp>
        <p:nvSpPr>
          <p:cNvPr id="3075" name="Rectangle 3"/>
          <p:cNvSpPr>
            <a:spLocks noGrp="1" noChangeArrowheads="1"/>
          </p:cNvSpPr>
          <p:nvPr>
            <p:ph idx="1"/>
          </p:nvPr>
        </p:nvSpPr>
        <p:spPr>
          <a:xfrm>
            <a:off x="468313" y="1412875"/>
            <a:ext cx="8280400" cy="5256213"/>
          </a:xfrm>
        </p:spPr>
        <p:txBody>
          <a:bodyPr>
            <a:normAutofit fontScale="92500" lnSpcReduction="20000"/>
          </a:bodyPr>
          <a:lstStyle/>
          <a:p>
            <a:pPr marL="0" indent="0" algn="ctr">
              <a:buFontTx/>
              <a:buNone/>
              <a:defRPr/>
            </a:pPr>
            <a:r>
              <a:rPr lang="ru-RU" altLang="ru-RU" sz="2400" dirty="0" smtClean="0">
                <a:latin typeface="Times New Roman" panose="02020603050405020304" pitchFamily="18" charset="0"/>
                <a:cs typeface="Times New Roman" panose="02020603050405020304" pitchFamily="18" charset="0"/>
              </a:rPr>
              <a:t>Предположим, что нам требуется отслеживать наиболее популярные страницы некоторого </a:t>
            </a:r>
            <a:r>
              <a:rPr lang="ru-RU" altLang="ru-RU" sz="2400" dirty="0" err="1" smtClean="0">
                <a:latin typeface="Times New Roman" panose="02020603050405020304" pitchFamily="18" charset="0"/>
                <a:cs typeface="Times New Roman" panose="02020603050405020304" pitchFamily="18" charset="0"/>
              </a:rPr>
              <a:t>Web</a:t>
            </a:r>
            <a:r>
              <a:rPr lang="ru-RU" altLang="ru-RU" sz="2400" dirty="0" smtClean="0">
                <a:latin typeface="Times New Roman" panose="02020603050405020304" pitchFamily="18" charset="0"/>
                <a:cs typeface="Times New Roman" panose="02020603050405020304" pitchFamily="18" charset="0"/>
              </a:rPr>
              <a:t>-сайта. </a:t>
            </a:r>
            <a:endParaRPr lang="ru-RU" altLang="ru-RU" sz="800" dirty="0" smtClean="0">
              <a:latin typeface="Times New Roman" panose="02020603050405020304" pitchFamily="18" charset="0"/>
              <a:cs typeface="Times New Roman" panose="02020603050405020304" pitchFamily="18" charset="0"/>
            </a:endParaRPr>
          </a:p>
          <a:p>
            <a:pPr marL="0" indent="0" algn="ctr">
              <a:buFontTx/>
              <a:buNone/>
              <a:defRPr/>
            </a:pPr>
            <a:endParaRPr lang="ru-RU" altLang="ru-RU" sz="2400" dirty="0" smtClean="0">
              <a:latin typeface="Times New Roman" panose="02020603050405020304" pitchFamily="18" charset="0"/>
              <a:cs typeface="Times New Roman" panose="02020603050405020304" pitchFamily="18" charset="0"/>
            </a:endParaRPr>
          </a:p>
          <a:p>
            <a:pPr marL="0" indent="0" algn="ctr">
              <a:buFontTx/>
              <a:buNone/>
              <a:defRPr/>
            </a:pPr>
            <a:endParaRPr lang="ru-RU" altLang="ru-RU" sz="2400" dirty="0" smtClean="0">
              <a:latin typeface="Times New Roman" panose="02020603050405020304" pitchFamily="18" charset="0"/>
              <a:cs typeface="Times New Roman" panose="02020603050405020304" pitchFamily="18" charset="0"/>
            </a:endParaRPr>
          </a:p>
          <a:p>
            <a:pPr marL="0" indent="0" algn="ctr">
              <a:buFontTx/>
              <a:buNone/>
              <a:defRPr/>
            </a:pPr>
            <a:endParaRPr lang="ru-RU" altLang="ru-RU" sz="2400" dirty="0">
              <a:latin typeface="Times New Roman" panose="02020603050405020304" pitchFamily="18" charset="0"/>
              <a:cs typeface="Times New Roman" panose="02020603050405020304" pitchFamily="18" charset="0"/>
            </a:endParaRPr>
          </a:p>
          <a:p>
            <a:pPr marL="0" indent="0" algn="ctr">
              <a:buFontTx/>
              <a:buNone/>
              <a:defRPr/>
            </a:pPr>
            <a:endParaRPr lang="ru-RU" altLang="ru-RU" sz="2400" dirty="0" smtClean="0">
              <a:latin typeface="Times New Roman" panose="02020603050405020304" pitchFamily="18" charset="0"/>
              <a:cs typeface="Times New Roman" panose="02020603050405020304" pitchFamily="18" charset="0"/>
            </a:endParaRPr>
          </a:p>
          <a:p>
            <a:pPr marL="0" indent="0" algn="ctr">
              <a:buFontTx/>
              <a:buNone/>
              <a:defRPr/>
            </a:pPr>
            <a:r>
              <a:rPr lang="ru-RU" altLang="ru-RU" sz="2400" dirty="0" smtClean="0">
                <a:latin typeface="Times New Roman" panose="02020603050405020304" pitchFamily="18" charset="0"/>
                <a:cs typeface="Times New Roman" panose="02020603050405020304" pitchFamily="18" charset="0"/>
              </a:rPr>
              <a:t>Возможные результаты приведены в таблице</a:t>
            </a:r>
          </a:p>
          <a:p>
            <a:pPr marL="0" indent="0" algn="ctr">
              <a:buFontTx/>
              <a:buNone/>
              <a:defRPr/>
            </a:pPr>
            <a:endParaRPr lang="ru-RU" altLang="ru-RU" sz="2400" dirty="0" smtClean="0">
              <a:latin typeface="Times New Roman" panose="02020603050405020304" pitchFamily="18" charset="0"/>
              <a:cs typeface="Times New Roman" panose="02020603050405020304" pitchFamily="18" charset="0"/>
            </a:endParaRPr>
          </a:p>
          <a:p>
            <a:pPr marL="0" indent="0" algn="ctr">
              <a:buFontTx/>
              <a:buNone/>
              <a:defRPr/>
            </a:pPr>
            <a:endParaRPr lang="ru-RU" altLang="ru-RU" sz="2400" dirty="0" smtClean="0">
              <a:latin typeface="Times New Roman" panose="02020603050405020304" pitchFamily="18" charset="0"/>
              <a:cs typeface="Times New Roman" panose="02020603050405020304" pitchFamily="18" charset="0"/>
            </a:endParaRPr>
          </a:p>
          <a:p>
            <a:pPr marL="0" indent="0" algn="ctr">
              <a:buFontTx/>
              <a:buNone/>
              <a:defRPr/>
            </a:pPr>
            <a:endParaRPr lang="ru-RU" altLang="ru-RU" sz="2400" dirty="0" smtClean="0">
              <a:latin typeface="Times New Roman" panose="02020603050405020304" pitchFamily="18" charset="0"/>
              <a:cs typeface="Times New Roman" panose="02020603050405020304" pitchFamily="18" charset="0"/>
            </a:endParaRPr>
          </a:p>
          <a:p>
            <a:pPr marL="0" indent="0" algn="ctr">
              <a:buFontTx/>
              <a:buNone/>
              <a:defRPr/>
            </a:pPr>
            <a:endParaRPr lang="ru-RU" altLang="ru-RU" sz="2400" dirty="0" smtClean="0">
              <a:latin typeface="Times New Roman" panose="02020603050405020304" pitchFamily="18" charset="0"/>
              <a:cs typeface="Times New Roman" panose="02020603050405020304" pitchFamily="18" charset="0"/>
            </a:endParaRPr>
          </a:p>
          <a:p>
            <a:pPr marL="0" indent="0" algn="ctr">
              <a:buFontTx/>
              <a:buNone/>
              <a:defRPr/>
            </a:pPr>
            <a:endParaRPr lang="ru-RU" altLang="ru-RU" sz="2400" dirty="0" smtClean="0">
              <a:latin typeface="Times New Roman" panose="02020603050405020304" pitchFamily="18" charset="0"/>
              <a:cs typeface="Times New Roman" panose="02020603050405020304" pitchFamily="18" charset="0"/>
            </a:endParaRPr>
          </a:p>
          <a:p>
            <a:pPr marL="0" indent="0" algn="ctr">
              <a:buFontTx/>
              <a:buNone/>
              <a:defRPr/>
            </a:pPr>
            <a:endParaRPr lang="ru-RU" altLang="ru-RU" sz="2400" dirty="0" smtClean="0">
              <a:latin typeface="Times New Roman" panose="02020603050405020304" pitchFamily="18" charset="0"/>
              <a:cs typeface="Times New Roman" panose="02020603050405020304" pitchFamily="18" charset="0"/>
            </a:endParaRPr>
          </a:p>
          <a:p>
            <a:pPr marL="0" indent="0" algn="ctr">
              <a:buFontTx/>
              <a:buNone/>
              <a:defRPr/>
            </a:pPr>
            <a:r>
              <a:rPr lang="ru-RU" altLang="ru-RU" sz="2400" dirty="0" smtClean="0">
                <a:latin typeface="Times New Roman" panose="02020603050405020304" pitchFamily="18" charset="0"/>
                <a:cs typeface="Times New Roman" panose="02020603050405020304" pitchFamily="18" charset="0"/>
              </a:rPr>
              <a:t>В этом примере для формулировки запроса используется язык запросов </a:t>
            </a:r>
            <a:r>
              <a:rPr lang="ru-RU" altLang="ru-RU" sz="2400" dirty="0" err="1" smtClean="0">
                <a:latin typeface="Times New Roman" panose="02020603050405020304" pitchFamily="18" charset="0"/>
                <a:cs typeface="Times New Roman" panose="02020603050405020304" pitchFamily="18" charset="0"/>
              </a:rPr>
              <a:t>SQLstream</a:t>
            </a:r>
            <a:r>
              <a:rPr lang="ru-RU" altLang="ru-RU" sz="2400" dirty="0" smtClean="0">
                <a:latin typeface="Times New Roman" panose="02020603050405020304" pitchFamily="18" charset="0"/>
                <a:cs typeface="Times New Roman" panose="02020603050405020304" pitchFamily="18" charset="0"/>
              </a:rPr>
              <a:t>. </a:t>
            </a:r>
          </a:p>
        </p:txBody>
      </p:sp>
      <p:graphicFrame>
        <p:nvGraphicFramePr>
          <p:cNvPr id="7" name="Таблица 6"/>
          <p:cNvGraphicFramePr>
            <a:graphicFrameLocks noGrp="1"/>
          </p:cNvGraphicFramePr>
          <p:nvPr/>
        </p:nvGraphicFramePr>
        <p:xfrm>
          <a:off x="468313" y="2298700"/>
          <a:ext cx="8280400" cy="914400"/>
        </p:xfrm>
        <a:graphic>
          <a:graphicData uri="http://schemas.openxmlformats.org/drawingml/2006/table">
            <a:tbl>
              <a:tblPr firstRow="1" bandRow="1">
                <a:tableStyleId>{5C22544A-7EE6-4342-B048-85BDC9FD1C3A}</a:tableStyleId>
              </a:tblPr>
              <a:tblGrid>
                <a:gridCol w="8280400"/>
              </a:tblGrid>
              <a:tr h="9144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lt1"/>
                          </a:solidFill>
                          <a:effectLst/>
                          <a:latin typeface="+mn-lt"/>
                          <a:ea typeface="+mn-ea"/>
                          <a:cs typeface="+mn-cs"/>
                        </a:rPr>
                        <a:t>SELECT STREAM ROWTIME, </a:t>
                      </a:r>
                      <a:r>
                        <a:rPr lang="ru-RU" sz="1800" b="1" kern="1200" dirty="0" err="1" smtClean="0">
                          <a:solidFill>
                            <a:schemeClr val="lt1"/>
                          </a:solidFill>
                          <a:effectLst/>
                          <a:latin typeface="+mn-lt"/>
                          <a:ea typeface="+mn-ea"/>
                          <a:cs typeface="+mn-cs"/>
                        </a:rPr>
                        <a:t>uri</a:t>
                      </a:r>
                      <a:r>
                        <a:rPr lang="ru-RU" sz="1800" b="1" kern="1200" dirty="0" smtClean="0">
                          <a:solidFill>
                            <a:schemeClr val="lt1"/>
                          </a:solidFill>
                          <a:effectLst/>
                          <a:latin typeface="+mn-lt"/>
                          <a:ea typeface="+mn-ea"/>
                          <a:cs typeface="+mn-cs"/>
                        </a:rPr>
                        <a:t>, COUNT(*) </a:t>
                      </a:r>
                    </a:p>
                    <a:p>
                      <a:pPr marL="0" marR="0" indent="0" algn="l" defTabSz="4572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lt1"/>
                          </a:solidFill>
                          <a:effectLst/>
                          <a:latin typeface="+mn-lt"/>
                          <a:ea typeface="+mn-ea"/>
                          <a:cs typeface="+mn-cs"/>
                        </a:rPr>
                        <a:t>FROM </a:t>
                      </a:r>
                      <a:r>
                        <a:rPr lang="ru-RU" sz="1800" b="1" kern="1200" dirty="0" err="1" smtClean="0">
                          <a:solidFill>
                            <a:schemeClr val="lt1"/>
                          </a:solidFill>
                          <a:effectLst/>
                          <a:latin typeface="+mn-lt"/>
                          <a:ea typeface="+mn-ea"/>
                          <a:cs typeface="+mn-cs"/>
                        </a:rPr>
                        <a:t>PageRequests</a:t>
                      </a:r>
                      <a:r>
                        <a:rPr lang="ru-RU" sz="1800" b="1" kern="1200" dirty="0" smtClean="0">
                          <a:solidFill>
                            <a:schemeClr val="lt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lt1"/>
                          </a:solidFill>
                          <a:effectLst/>
                          <a:latin typeface="+mn-lt"/>
                          <a:ea typeface="+mn-ea"/>
                          <a:cs typeface="+mn-cs"/>
                        </a:rPr>
                        <a:t>GROUP BY FLOOR (ROWTIME TO MINUTE), </a:t>
                      </a:r>
                      <a:r>
                        <a:rPr lang="ru-RU" sz="1800" b="1" kern="1200" dirty="0" err="1" smtClean="0">
                          <a:solidFill>
                            <a:schemeClr val="lt1"/>
                          </a:solidFill>
                          <a:effectLst/>
                          <a:latin typeface="+mn-lt"/>
                          <a:ea typeface="+mn-ea"/>
                          <a:cs typeface="+mn-cs"/>
                        </a:rPr>
                        <a:t>uri</a:t>
                      </a:r>
                      <a:r>
                        <a:rPr lang="ru-RU" sz="1800" b="1" kern="1200" dirty="0" smtClean="0">
                          <a:solidFill>
                            <a:schemeClr val="lt1"/>
                          </a:solidFill>
                          <a:effectLst/>
                          <a:latin typeface="+mn-lt"/>
                          <a:ea typeface="+mn-ea"/>
                          <a:cs typeface="+mn-cs"/>
                        </a:rPr>
                        <a:t>;</a:t>
                      </a:r>
                    </a:p>
                  </a:txBody>
                  <a:tcPr marL="91438" marR="91438" marT="45654" marB="45654"/>
                </a:tc>
              </a:tr>
            </a:tbl>
          </a:graphicData>
        </a:graphic>
      </p:graphicFrame>
      <p:pic>
        <p:nvPicPr>
          <p:cNvPr id="16394" name="Рисунок 1" descr="http://citforum.ru/database/articles/sqlstrea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3795713"/>
            <a:ext cx="6092825"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69</a:t>
            </a:fld>
            <a:endParaRPr lang="ru-RU" altLang="ru-RU"/>
          </a:p>
        </p:txBody>
      </p:sp>
    </p:spTree>
    <p:extLst>
      <p:ext uri="{BB962C8B-B14F-4D97-AF65-F5344CB8AC3E}">
        <p14:creationId xmlns:p14="http://schemas.microsoft.com/office/powerpoint/2010/main" val="1760606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312" y="836712"/>
            <a:ext cx="1496786" cy="996043"/>
          </a:xfrm>
          <a:prstGeom prst="rect">
            <a:avLst/>
          </a:prstGeom>
        </p:spPr>
      </p:pic>
      <p:sp>
        <p:nvSpPr>
          <p:cNvPr id="7170" name="Rectangle 2"/>
          <p:cNvSpPr>
            <a:spLocks noGrp="1" noChangeArrowheads="1"/>
          </p:cNvSpPr>
          <p:nvPr>
            <p:ph type="title"/>
          </p:nvPr>
        </p:nvSpPr>
        <p:spPr>
          <a:xfrm>
            <a:off x="457200" y="332656"/>
            <a:ext cx="8229600" cy="739775"/>
          </a:xfrm>
        </p:spPr>
        <p:txBody>
          <a:bodyPr/>
          <a:lstStyle/>
          <a:p>
            <a:pPr algn="ctr" eaLnBrk="1" hangingPunct="1">
              <a:spcBef>
                <a:spcPts val="600"/>
              </a:spcBef>
            </a:pPr>
            <a:r>
              <a:rPr lang="en-US" altLang="ru-RU" sz="2800" b="1" dirty="0" smtClean="0"/>
              <a:t>4</a:t>
            </a:r>
            <a:r>
              <a:rPr lang="ru-RU" altLang="ru-RU" sz="2800" b="1" dirty="0" smtClean="0"/>
              <a:t>. </a:t>
            </a:r>
            <a:r>
              <a:rPr lang="en-US" altLang="ru-RU" sz="2800" b="1" dirty="0" smtClean="0"/>
              <a:t>NoSQL</a:t>
            </a:r>
            <a:r>
              <a:rPr lang="ru-RU" altLang="ru-RU" sz="2800" b="1" dirty="0"/>
              <a:t>: основные характеристики</a:t>
            </a:r>
            <a:endParaRPr lang="ru-RU" altLang="ru-RU" sz="2800" dirty="0" smtClean="0"/>
          </a:p>
        </p:txBody>
      </p:sp>
      <p:sp>
        <p:nvSpPr>
          <p:cNvPr id="3" name="TextBox 2"/>
          <p:cNvSpPr txBox="1"/>
          <p:nvPr/>
        </p:nvSpPr>
        <p:spPr>
          <a:xfrm>
            <a:off x="395536" y="980728"/>
            <a:ext cx="5832648" cy="5170646"/>
          </a:xfrm>
          <a:prstGeom prst="rect">
            <a:avLst/>
          </a:prstGeom>
          <a:noFill/>
        </p:spPr>
        <p:txBody>
          <a:bodyPr wrap="square" rtlCol="0">
            <a:spAutoFit/>
          </a:bodyPr>
          <a:lstStyle/>
          <a:p>
            <a:pPr marL="285750" indent="-285750">
              <a:spcBef>
                <a:spcPts val="600"/>
              </a:spcBef>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На первое место ставится </a:t>
            </a:r>
            <a:r>
              <a:rPr lang="ru-RU" sz="2000" dirty="0" smtClean="0">
                <a:latin typeface="Times New Roman" panose="02020603050405020304" pitchFamily="18" charset="0"/>
                <a:cs typeface="Times New Roman" panose="02020603050405020304" pitchFamily="18" charset="0"/>
              </a:rPr>
              <a:t>производительность.</a:t>
            </a:r>
            <a:endParaRPr lang="ru-RU" sz="2000" dirty="0">
              <a:latin typeface="Times New Roman" panose="02020603050405020304" pitchFamily="18" charset="0"/>
              <a:cs typeface="Times New Roman" panose="02020603050405020304" pitchFamily="18" charset="0"/>
            </a:endParaRPr>
          </a:p>
          <a:p>
            <a:pPr marL="285750" indent="-285750">
              <a:spcBef>
                <a:spcPts val="600"/>
              </a:spcBef>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В </a:t>
            </a:r>
            <a:r>
              <a:rPr lang="ru-RU" sz="2000" dirty="0" err="1">
                <a:latin typeface="Times New Roman" panose="02020603050405020304" pitchFamily="18" charset="0"/>
                <a:cs typeface="Times New Roman" panose="02020603050405020304" pitchFamily="18" charset="0"/>
              </a:rPr>
              <a:t>нереляционных</a:t>
            </a:r>
            <a:r>
              <a:rPr lang="ru-RU" sz="2000" dirty="0">
                <a:latin typeface="Times New Roman" panose="02020603050405020304" pitchFamily="18" charset="0"/>
                <a:cs typeface="Times New Roman" panose="02020603050405020304" pitchFamily="18" charset="0"/>
              </a:rPr>
              <a:t> БД не требуется предварительное определение </a:t>
            </a:r>
            <a:r>
              <a:rPr lang="ru-RU" sz="2000" dirty="0" smtClean="0">
                <a:latin typeface="Times New Roman" panose="02020603050405020304" pitchFamily="18" charset="0"/>
                <a:cs typeface="Times New Roman" panose="02020603050405020304" pitchFamily="18" charset="0"/>
              </a:rPr>
              <a:t>схемы данных.</a:t>
            </a:r>
            <a:endParaRPr lang="ru-RU" sz="2000" dirty="0">
              <a:latin typeface="Times New Roman" panose="02020603050405020304" pitchFamily="18" charset="0"/>
              <a:cs typeface="Times New Roman" panose="02020603050405020304" pitchFamily="18" charset="0"/>
            </a:endParaRPr>
          </a:p>
          <a:p>
            <a:pPr marL="285750" indent="-285750">
              <a:spcBef>
                <a:spcPts val="600"/>
              </a:spcBef>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Простота и возможность применения в самых разных </a:t>
            </a:r>
            <a:r>
              <a:rPr lang="ru-RU" sz="2000" dirty="0" smtClean="0">
                <a:latin typeface="Times New Roman" panose="02020603050405020304" pitchFamily="18" charset="0"/>
                <a:cs typeface="Times New Roman" panose="02020603050405020304" pitchFamily="18" charset="0"/>
              </a:rPr>
              <a:t>сценариях.</a:t>
            </a:r>
            <a:endParaRPr lang="ru-RU" sz="2000" dirty="0">
              <a:latin typeface="Times New Roman" panose="02020603050405020304" pitchFamily="18" charset="0"/>
              <a:cs typeface="Times New Roman" panose="02020603050405020304" pitchFamily="18" charset="0"/>
            </a:endParaRPr>
          </a:p>
          <a:p>
            <a:pPr marL="285750" indent="-285750">
              <a:spcBef>
                <a:spcPts val="600"/>
              </a:spcBef>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Большинство </a:t>
            </a:r>
            <a:r>
              <a:rPr lang="ru-RU" sz="2000" dirty="0" err="1">
                <a:latin typeface="Times New Roman" panose="02020603050405020304" pitchFamily="18" charset="0"/>
                <a:cs typeface="Times New Roman" panose="02020603050405020304" pitchFamily="18" charset="0"/>
              </a:rPr>
              <a:t>NoSQL</a:t>
            </a:r>
            <a:r>
              <a:rPr lang="ru-RU" sz="2000" dirty="0">
                <a:latin typeface="Times New Roman" panose="02020603050405020304" pitchFamily="18" charset="0"/>
                <a:cs typeface="Times New Roman" panose="02020603050405020304" pitchFamily="18" charset="0"/>
              </a:rPr>
              <a:t>-систем являются </a:t>
            </a:r>
            <a:r>
              <a:rPr lang="ru-RU" sz="2000" dirty="0" smtClean="0">
                <a:latin typeface="Times New Roman" panose="02020603050405020304" pitchFamily="18" charset="0"/>
                <a:cs typeface="Times New Roman" panose="02020603050405020304" pitchFamily="18" charset="0"/>
              </a:rPr>
              <a:t>распределенными.</a:t>
            </a:r>
            <a:endParaRPr lang="ru-RU" sz="2000" dirty="0">
              <a:latin typeface="Times New Roman" panose="02020603050405020304" pitchFamily="18" charset="0"/>
              <a:cs typeface="Times New Roman" panose="02020603050405020304" pitchFamily="18" charset="0"/>
            </a:endParaRPr>
          </a:p>
          <a:p>
            <a:pPr marL="285750" indent="-285750">
              <a:spcBef>
                <a:spcPts val="600"/>
              </a:spcBef>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Практически во всех </a:t>
            </a:r>
            <a:r>
              <a:rPr lang="ru-RU" sz="2000" dirty="0" err="1">
                <a:latin typeface="Times New Roman" panose="02020603050405020304" pitchFamily="18" charset="0"/>
                <a:cs typeface="Times New Roman" panose="02020603050405020304" pitchFamily="18" charset="0"/>
              </a:rPr>
              <a:t>NoSQL</a:t>
            </a:r>
            <a:r>
              <a:rPr lang="ru-RU" sz="2000" dirty="0">
                <a:latin typeface="Times New Roman" panose="02020603050405020304" pitchFamily="18" charset="0"/>
                <a:cs typeface="Times New Roman" panose="02020603050405020304" pitchFamily="18" charset="0"/>
              </a:rPr>
              <a:t>-системах изначально отсутствует  поддержка транзакционной семантики – из-за сложности эффективной реализации транзакций в распределённой </a:t>
            </a:r>
            <a:r>
              <a:rPr lang="ru-RU" sz="2000" dirty="0" smtClean="0">
                <a:latin typeface="Times New Roman" panose="02020603050405020304" pitchFamily="18" charset="0"/>
                <a:cs typeface="Times New Roman" panose="02020603050405020304" pitchFamily="18" charset="0"/>
              </a:rPr>
              <a:t>среде.</a:t>
            </a:r>
          </a:p>
          <a:p>
            <a:pPr marL="285750" indent="-285750">
              <a:spcBef>
                <a:spcPts val="600"/>
              </a:spcBef>
              <a:buFont typeface="Wingdings" panose="05000000000000000000" pitchFamily="2" charset="2"/>
              <a:buChar char="Ø"/>
            </a:pPr>
            <a:r>
              <a:rPr lang="ru-RU" sz="2000" dirty="0" smtClean="0">
                <a:latin typeface="Times New Roman" panose="02020603050405020304" pitchFamily="18" charset="0"/>
                <a:cs typeface="Times New Roman" panose="02020603050405020304" pitchFamily="18" charset="0"/>
              </a:rPr>
              <a:t>Применение различных моделей данных.</a:t>
            </a:r>
          </a:p>
          <a:p>
            <a:pPr marL="285750" indent="-285750">
              <a:spcBef>
                <a:spcPts val="600"/>
              </a:spcBef>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Применение различных </a:t>
            </a:r>
            <a:r>
              <a:rPr lang="ru-RU" sz="2000" dirty="0" smtClean="0">
                <a:latin typeface="Times New Roman" panose="02020603050405020304" pitchFamily="18" charset="0"/>
                <a:cs typeface="Times New Roman" panose="02020603050405020304" pitchFamily="18" charset="0"/>
              </a:rPr>
              <a:t>моделей согласованности.</a:t>
            </a:r>
          </a:p>
        </p:txBody>
      </p:sp>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7</a:t>
            </a:fld>
            <a:endParaRPr lang="ru-RU" altLang="ru-RU"/>
          </a:p>
        </p:txBody>
      </p:sp>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3472" y="1988840"/>
            <a:ext cx="266700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3835" y="4221088"/>
            <a:ext cx="1654629" cy="1235529"/>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7824" y="5752019"/>
            <a:ext cx="3973286" cy="1061357"/>
          </a:xfrm>
          <a:prstGeom prst="rect">
            <a:avLst/>
          </a:prstGeom>
        </p:spPr>
      </p:pic>
    </p:spTree>
    <p:extLst>
      <p:ext uri="{BB962C8B-B14F-4D97-AF65-F5344CB8AC3E}">
        <p14:creationId xmlns:p14="http://schemas.microsoft.com/office/powerpoint/2010/main" val="98303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2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434975"/>
            <a:ext cx="8280400" cy="762000"/>
          </a:xfrm>
        </p:spPr>
        <p:txBody>
          <a:bodyPr>
            <a:normAutofit fontScale="90000"/>
          </a:bodyPr>
          <a:lstStyle/>
          <a:p>
            <a:pPr algn="ctr">
              <a:defRPr/>
            </a:pPr>
            <a:r>
              <a:rPr lang="ru-RU" altLang="ru-RU" sz="2800" b="1" dirty="0"/>
              <a:t>9</a:t>
            </a:r>
            <a:r>
              <a:rPr lang="ru-RU" altLang="ru-RU" sz="2800" b="1" dirty="0" smtClean="0"/>
              <a:t>. Запросы к данным о посещении </a:t>
            </a:r>
            <a:r>
              <a:rPr lang="ru-RU" altLang="ru-RU" sz="2800" b="1" dirty="0" err="1" smtClean="0"/>
              <a:t>Web</a:t>
            </a:r>
            <a:r>
              <a:rPr lang="ru-RU" altLang="ru-RU" sz="2800" b="1" dirty="0" smtClean="0"/>
              <a:t>-сайтов</a:t>
            </a:r>
            <a:br>
              <a:rPr lang="ru-RU" altLang="ru-RU" sz="2800" b="1" dirty="0" smtClean="0"/>
            </a:br>
            <a:r>
              <a:rPr lang="ru-RU" altLang="ru-RU" sz="2800" b="1" dirty="0" smtClean="0"/>
              <a:t>Пример 2</a:t>
            </a:r>
            <a:endParaRPr lang="en-US" altLang="ru-RU" sz="2800" b="1" dirty="0" smtClean="0"/>
          </a:p>
        </p:txBody>
      </p:sp>
      <p:sp>
        <p:nvSpPr>
          <p:cNvPr id="3075" name="Rectangle 3"/>
          <p:cNvSpPr>
            <a:spLocks noGrp="1" noChangeArrowheads="1"/>
          </p:cNvSpPr>
          <p:nvPr>
            <p:ph idx="1"/>
          </p:nvPr>
        </p:nvSpPr>
        <p:spPr>
          <a:xfrm>
            <a:off x="395288" y="4292600"/>
            <a:ext cx="8280400" cy="2449513"/>
          </a:xfrm>
        </p:spPr>
        <p:txBody>
          <a:bodyPr>
            <a:normAutofit lnSpcReduction="10000"/>
          </a:bodyPr>
          <a:lstStyle/>
          <a:p>
            <a:pPr marL="0" indent="0" algn="just">
              <a:buFontTx/>
              <a:buNone/>
              <a:defRPr/>
            </a:pPr>
            <a:r>
              <a:rPr lang="ru-RU" altLang="ru-RU" sz="2400" dirty="0" smtClean="0">
                <a:latin typeface="Times New Roman" panose="02020603050405020304" pitchFamily="18" charset="0"/>
                <a:cs typeface="Times New Roman" panose="02020603050405020304" pitchFamily="18" charset="0"/>
              </a:rPr>
              <a:t>Представление </a:t>
            </a:r>
            <a:r>
              <a:rPr lang="ru-RU" altLang="ru-RU" sz="2400" dirty="0" err="1" smtClean="0">
                <a:latin typeface="Times New Roman" panose="02020603050405020304" pitchFamily="18" charset="0"/>
                <a:cs typeface="Times New Roman" panose="02020603050405020304" pitchFamily="18" charset="0"/>
              </a:rPr>
              <a:t>PageRequestsWithCount</a:t>
            </a:r>
            <a:r>
              <a:rPr lang="ru-RU" altLang="ru-RU" sz="2400" dirty="0" smtClean="0">
                <a:latin typeface="Times New Roman" panose="02020603050405020304" pitchFamily="18" charset="0"/>
                <a:cs typeface="Times New Roman" panose="02020603050405020304" pitchFamily="18" charset="0"/>
              </a:rPr>
              <a:t> вычисляет число обращений за последний час к каждому URI и их среднее значение за последние 24 часа. Затем запрос выбирает URI, для которых число обращений за последний час более чем в три раза превышает это усредненное число.</a:t>
            </a:r>
            <a:endParaRPr lang="ru-RU" altLang="ru-RU" sz="800" dirty="0" smtClean="0">
              <a:latin typeface="Times New Roman" panose="02020603050405020304" pitchFamily="18" charset="0"/>
              <a:cs typeface="Times New Roman" panose="02020603050405020304" pitchFamily="18" charset="0"/>
            </a:endParaRPr>
          </a:p>
          <a:p>
            <a:pPr marL="0" indent="0">
              <a:buFontTx/>
              <a:buNone/>
              <a:defRPr/>
            </a:pPr>
            <a:r>
              <a:rPr lang="en-US" altLang="ru-RU" sz="1800" dirty="0" smtClean="0">
                <a:latin typeface="Times New Roman" panose="02020603050405020304" pitchFamily="18" charset="0"/>
                <a:cs typeface="Times New Roman" panose="02020603050405020304" pitchFamily="18" charset="0"/>
              </a:rPr>
              <a:t>*</a:t>
            </a:r>
            <a:r>
              <a:rPr lang="ru-RU" altLang="ru-RU" sz="1800" dirty="0" smtClean="0">
                <a:latin typeface="Times New Roman" panose="02020603050405020304" pitchFamily="18" charset="0"/>
                <a:cs typeface="Times New Roman" panose="02020603050405020304" pitchFamily="18" charset="0"/>
              </a:rPr>
              <a:t>Данный запрос может применяться для определения товаров, объемы продаж которых превышают норму </a:t>
            </a:r>
          </a:p>
          <a:p>
            <a:pPr marL="0" indent="0" algn="ctr">
              <a:buFontTx/>
              <a:buNone/>
              <a:defRPr/>
            </a:pPr>
            <a:endParaRPr lang="ru-RU" altLang="ru-RU" sz="2400" dirty="0" smtClean="0">
              <a:latin typeface="Times New Roman" panose="02020603050405020304" pitchFamily="18" charset="0"/>
              <a:cs typeface="Times New Roman" panose="02020603050405020304" pitchFamily="18" charset="0"/>
            </a:endParaRPr>
          </a:p>
          <a:p>
            <a:pPr marL="0" indent="0" algn="ctr">
              <a:buFontTx/>
              <a:buNone/>
              <a:defRPr/>
            </a:pPr>
            <a:endParaRPr lang="ru-RU" altLang="ru-RU" sz="2400" dirty="0" smtClean="0">
              <a:latin typeface="Times New Roman" panose="02020603050405020304" pitchFamily="18" charset="0"/>
              <a:cs typeface="Times New Roman" panose="02020603050405020304" pitchFamily="18" charset="0"/>
            </a:endParaRPr>
          </a:p>
        </p:txBody>
      </p:sp>
      <p:graphicFrame>
        <p:nvGraphicFramePr>
          <p:cNvPr id="7" name="Таблица 6"/>
          <p:cNvGraphicFramePr>
            <a:graphicFrameLocks noGrp="1"/>
          </p:cNvGraphicFramePr>
          <p:nvPr/>
        </p:nvGraphicFramePr>
        <p:xfrm>
          <a:off x="468313" y="1341438"/>
          <a:ext cx="8280400" cy="2834482"/>
        </p:xfrm>
        <a:graphic>
          <a:graphicData uri="http://schemas.openxmlformats.org/drawingml/2006/table">
            <a:tbl>
              <a:tblPr/>
              <a:tblGrid>
                <a:gridCol w="8280400"/>
              </a:tblGrid>
              <a:tr h="2833687">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rgbClr val="FFFFFF"/>
                          </a:solidFill>
                          <a:effectLst/>
                          <a:latin typeface="Times New Roman" pitchFamily="18" charset="0"/>
                          <a:cs typeface="Arial" pitchFamily="34" charset="0"/>
                        </a:rPr>
                        <a:t>CREATE VIEW </a:t>
                      </a:r>
                      <a:r>
                        <a:rPr kumimoji="0" lang="ru-RU" altLang="ru-RU" sz="1800" b="1" i="0" u="none" strike="noStrike" cap="none" normalizeH="0" baseline="0" dirty="0" err="1" smtClean="0">
                          <a:ln>
                            <a:noFill/>
                          </a:ln>
                          <a:solidFill>
                            <a:srgbClr val="FFFFFF"/>
                          </a:solidFill>
                          <a:effectLst/>
                          <a:latin typeface="Times New Roman" pitchFamily="18" charset="0"/>
                          <a:cs typeface="Arial" pitchFamily="34" charset="0"/>
                        </a:rPr>
                        <a:t>PageRequestsWithCount</a:t>
                      </a:r>
                      <a:r>
                        <a:rPr kumimoji="0" lang="ru-RU" altLang="ru-RU" sz="1800" b="1" i="0" u="none" strike="noStrike" cap="none" normalizeH="0" baseline="0" dirty="0" smtClean="0">
                          <a:ln>
                            <a:noFill/>
                          </a:ln>
                          <a:solidFill>
                            <a:srgbClr val="FFFFFF"/>
                          </a:solidFill>
                          <a:effectLst/>
                          <a:latin typeface="Times New Roman" pitchFamily="18" charset="0"/>
                          <a:cs typeface="Arial" pitchFamily="34" charset="0"/>
                        </a:rPr>
                        <a:t> AS </a:t>
                      </a: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rgbClr val="FFFFFF"/>
                          </a:solidFill>
                          <a:effectLst/>
                          <a:latin typeface="Times New Roman" pitchFamily="18" charset="0"/>
                          <a:cs typeface="Arial" pitchFamily="34" charset="0"/>
                        </a:rPr>
                        <a:t>SELECT STREAM ROWTIME,   </a:t>
                      </a:r>
                      <a:r>
                        <a:rPr kumimoji="0" lang="ru-RU" altLang="ru-RU" sz="1800" b="1" i="0" u="none" strike="noStrike" cap="none" normalizeH="0" baseline="0" dirty="0" err="1" smtClean="0">
                          <a:ln>
                            <a:noFill/>
                          </a:ln>
                          <a:solidFill>
                            <a:srgbClr val="FFFFFF"/>
                          </a:solidFill>
                          <a:effectLst/>
                          <a:latin typeface="Times New Roman" pitchFamily="18" charset="0"/>
                          <a:cs typeface="Arial" pitchFamily="34" charset="0"/>
                        </a:rPr>
                        <a:t>uri</a:t>
                      </a:r>
                      <a:r>
                        <a:rPr kumimoji="0" lang="ru-RU" altLang="ru-RU" sz="1800" b="1" i="0" u="none" strike="noStrike" cap="none" normalizeH="0" baseline="0" dirty="0" smtClean="0">
                          <a:ln>
                            <a:noFill/>
                          </a:ln>
                          <a:solidFill>
                            <a:srgbClr val="FFFFFF"/>
                          </a:solidFill>
                          <a:effectLst/>
                          <a:latin typeface="Times New Roman" pitchFamily="18" charset="0"/>
                          <a:cs typeface="Arial" pitchFamily="34" charset="0"/>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rgbClr val="FFFFFF"/>
                          </a:solidFill>
                          <a:effectLst/>
                          <a:latin typeface="Times New Roman" pitchFamily="18" charset="0"/>
                          <a:cs typeface="Arial" pitchFamily="34" charset="0"/>
                        </a:rPr>
                        <a:t>COUNT(*) OVER </a:t>
                      </a:r>
                      <a:r>
                        <a:rPr kumimoji="0" lang="ru-RU" altLang="ru-RU" sz="1800" b="1" i="0" u="none" strike="noStrike" cap="none" normalizeH="0" baseline="0" dirty="0" err="1" smtClean="0">
                          <a:ln>
                            <a:noFill/>
                          </a:ln>
                          <a:solidFill>
                            <a:srgbClr val="FFFFFF"/>
                          </a:solidFill>
                          <a:effectLst/>
                          <a:latin typeface="Times New Roman" pitchFamily="18" charset="0"/>
                          <a:cs typeface="Arial" pitchFamily="34" charset="0"/>
                        </a:rPr>
                        <a:t>lastHour</a:t>
                      </a:r>
                      <a:r>
                        <a:rPr kumimoji="0" lang="ru-RU" altLang="ru-RU" sz="1800" b="1" i="0" u="none" strike="noStrike" cap="none" normalizeH="0" baseline="0" dirty="0" smtClean="0">
                          <a:ln>
                            <a:noFill/>
                          </a:ln>
                          <a:solidFill>
                            <a:srgbClr val="FFFFFF"/>
                          </a:solidFill>
                          <a:effectLst/>
                          <a:latin typeface="Times New Roman" pitchFamily="18" charset="0"/>
                          <a:cs typeface="Arial" pitchFamily="34" charset="0"/>
                        </a:rPr>
                        <a:t> AS </a:t>
                      </a:r>
                      <a:r>
                        <a:rPr kumimoji="0" lang="ru-RU" altLang="ru-RU" sz="1800" b="1" i="0" u="none" strike="noStrike" cap="none" normalizeH="0" baseline="0" dirty="0" err="1" smtClean="0">
                          <a:ln>
                            <a:noFill/>
                          </a:ln>
                          <a:solidFill>
                            <a:srgbClr val="FFFFFF"/>
                          </a:solidFill>
                          <a:effectLst/>
                          <a:latin typeface="Times New Roman" pitchFamily="18" charset="0"/>
                          <a:cs typeface="Arial" pitchFamily="34" charset="0"/>
                        </a:rPr>
                        <a:t>hourlyRate</a:t>
                      </a:r>
                      <a:r>
                        <a:rPr kumimoji="0" lang="ru-RU" altLang="ru-RU" sz="1800" b="1" i="0" u="none" strike="noStrike" cap="none" normalizeH="0" baseline="0" dirty="0" smtClean="0">
                          <a:ln>
                            <a:noFill/>
                          </a:ln>
                          <a:solidFill>
                            <a:srgbClr val="FFFFFF"/>
                          </a:solidFill>
                          <a:effectLst/>
                          <a:latin typeface="Times New Roman" pitchFamily="18" charset="0"/>
                          <a:cs typeface="Arial" pitchFamily="34" charset="0"/>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rgbClr val="FFFFFF"/>
                          </a:solidFill>
                          <a:effectLst/>
                          <a:latin typeface="Times New Roman" pitchFamily="18" charset="0"/>
                          <a:cs typeface="Arial" pitchFamily="34" charset="0"/>
                        </a:rPr>
                        <a:t>COUNT(*) OVER </a:t>
                      </a:r>
                      <a:r>
                        <a:rPr kumimoji="0" lang="ru-RU" altLang="ru-RU" sz="1800" b="1" i="0" u="none" strike="noStrike" cap="none" normalizeH="0" baseline="0" dirty="0" err="1" smtClean="0">
                          <a:ln>
                            <a:noFill/>
                          </a:ln>
                          <a:solidFill>
                            <a:srgbClr val="FFFFFF"/>
                          </a:solidFill>
                          <a:effectLst/>
                          <a:latin typeface="Times New Roman" pitchFamily="18" charset="0"/>
                          <a:cs typeface="Arial" pitchFamily="34" charset="0"/>
                        </a:rPr>
                        <a:t>lastDay</a:t>
                      </a:r>
                      <a:r>
                        <a:rPr kumimoji="0" lang="ru-RU" altLang="ru-RU" sz="1800" b="1" i="0" u="none" strike="noStrike" cap="none" normalizeH="0" baseline="0" dirty="0" smtClean="0">
                          <a:ln>
                            <a:noFill/>
                          </a:ln>
                          <a:solidFill>
                            <a:srgbClr val="FFFFFF"/>
                          </a:solidFill>
                          <a:effectLst/>
                          <a:latin typeface="Times New Roman" pitchFamily="18" charset="0"/>
                          <a:cs typeface="Arial" pitchFamily="34" charset="0"/>
                        </a:rPr>
                        <a:t> / 24 AS </a:t>
                      </a:r>
                      <a:r>
                        <a:rPr kumimoji="0" lang="ru-RU" altLang="ru-RU" sz="1800" b="1" i="0" u="none" strike="noStrike" cap="none" normalizeH="0" baseline="0" dirty="0" err="1" smtClean="0">
                          <a:ln>
                            <a:noFill/>
                          </a:ln>
                          <a:solidFill>
                            <a:srgbClr val="FFFFFF"/>
                          </a:solidFill>
                          <a:effectLst/>
                          <a:latin typeface="Times New Roman" pitchFamily="18" charset="0"/>
                          <a:cs typeface="Arial" pitchFamily="34" charset="0"/>
                        </a:rPr>
                        <a:t>hourlyRateLastDay</a:t>
                      </a:r>
                      <a:endParaRPr kumimoji="0" lang="ru-RU" altLang="ru-RU" sz="1800" b="1" i="0" u="none" strike="noStrike" cap="none" normalizeH="0" baseline="0" dirty="0" smtClean="0">
                        <a:ln>
                          <a:noFill/>
                        </a:ln>
                        <a:solidFill>
                          <a:srgbClr val="FFFFFF"/>
                        </a:solidFill>
                        <a:effectLst/>
                        <a:latin typeface="Times New Roman" pitchFamily="18" charset="0"/>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rgbClr val="FFFFFF"/>
                          </a:solidFill>
                          <a:effectLst/>
                          <a:latin typeface="Times New Roman" pitchFamily="18" charset="0"/>
                          <a:cs typeface="Arial" pitchFamily="34" charset="0"/>
                        </a:rPr>
                        <a:t>FROM </a:t>
                      </a:r>
                      <a:r>
                        <a:rPr kumimoji="0" lang="ru-RU" altLang="ru-RU" sz="1800" b="1" i="0" u="none" strike="noStrike" cap="none" normalizeH="0" baseline="0" dirty="0" err="1" smtClean="0">
                          <a:ln>
                            <a:noFill/>
                          </a:ln>
                          <a:solidFill>
                            <a:srgbClr val="FFFFFF"/>
                          </a:solidFill>
                          <a:effectLst/>
                          <a:latin typeface="Times New Roman" pitchFamily="18" charset="0"/>
                          <a:cs typeface="Arial" pitchFamily="34" charset="0"/>
                        </a:rPr>
                        <a:t>PageRequests</a:t>
                      </a:r>
                      <a:r>
                        <a:rPr kumimoji="0" lang="ru-RU" altLang="ru-RU" sz="1800" b="1" i="0" u="none" strike="noStrike" cap="none" normalizeH="0" baseline="0" dirty="0" smtClean="0">
                          <a:ln>
                            <a:noFill/>
                          </a:ln>
                          <a:solidFill>
                            <a:srgbClr val="FFFFFF"/>
                          </a:solidFill>
                          <a:effectLst/>
                          <a:latin typeface="Times New Roman" pitchFamily="18" charset="0"/>
                          <a:cs typeface="Arial" pitchFamily="34" charset="0"/>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rgbClr val="FFFFFF"/>
                          </a:solidFill>
                          <a:effectLst/>
                          <a:latin typeface="Times New Roman" pitchFamily="18" charset="0"/>
                          <a:cs typeface="Arial" pitchFamily="34" charset="0"/>
                        </a:rPr>
                        <a:t>WINDOW </a:t>
                      </a:r>
                      <a:r>
                        <a:rPr kumimoji="0" lang="ru-RU" altLang="ru-RU" sz="1800" b="1" i="0" u="none" strike="noStrike" cap="none" normalizeH="0" baseline="0" dirty="0" err="1" smtClean="0">
                          <a:ln>
                            <a:noFill/>
                          </a:ln>
                          <a:solidFill>
                            <a:srgbClr val="FFFFFF"/>
                          </a:solidFill>
                          <a:effectLst/>
                          <a:latin typeface="Times New Roman" pitchFamily="18" charset="0"/>
                          <a:cs typeface="Arial" pitchFamily="34" charset="0"/>
                        </a:rPr>
                        <a:t>lastHour</a:t>
                      </a:r>
                      <a:r>
                        <a:rPr kumimoji="0" lang="ru-RU" altLang="ru-RU" sz="1800" b="1" i="0" u="none" strike="noStrike" cap="none" normalizeH="0" baseline="0" dirty="0" smtClean="0">
                          <a:ln>
                            <a:noFill/>
                          </a:ln>
                          <a:solidFill>
                            <a:srgbClr val="FFFFFF"/>
                          </a:solidFill>
                          <a:effectLst/>
                          <a:latin typeface="Times New Roman" pitchFamily="18" charset="0"/>
                          <a:cs typeface="Arial" pitchFamily="34" charset="0"/>
                        </a:rPr>
                        <a:t> AS ( PARTITION BY </a:t>
                      </a:r>
                      <a:r>
                        <a:rPr kumimoji="0" lang="ru-RU" altLang="ru-RU" sz="1800" b="1" i="0" u="none" strike="noStrike" cap="none" normalizeH="0" baseline="0" dirty="0" err="1" smtClean="0">
                          <a:ln>
                            <a:noFill/>
                          </a:ln>
                          <a:solidFill>
                            <a:srgbClr val="FFFFFF"/>
                          </a:solidFill>
                          <a:effectLst/>
                          <a:latin typeface="Times New Roman" pitchFamily="18" charset="0"/>
                          <a:cs typeface="Arial" pitchFamily="34" charset="0"/>
                        </a:rPr>
                        <a:t>uri</a:t>
                      </a:r>
                      <a:r>
                        <a:rPr kumimoji="0" lang="ru-RU" altLang="ru-RU" sz="1800" b="1" i="0" u="none" strike="noStrike" cap="none" normalizeH="0" baseline="0" dirty="0" smtClean="0">
                          <a:ln>
                            <a:noFill/>
                          </a:ln>
                          <a:solidFill>
                            <a:srgbClr val="FFFFFF"/>
                          </a:solidFill>
                          <a:effectLst/>
                          <a:latin typeface="Times New Roman" pitchFamily="18" charset="0"/>
                          <a:cs typeface="Arial" pitchFamily="34" charset="0"/>
                        </a:rPr>
                        <a:t>     RANGE INTERVAL ‘1’ HOUR PRECEDING)   </a:t>
                      </a:r>
                      <a:r>
                        <a:rPr kumimoji="0" lang="ru-RU" altLang="ru-RU" sz="1800" b="1" i="0" u="none" strike="noStrike" cap="none" normalizeH="0" baseline="0" dirty="0" err="1" smtClean="0">
                          <a:ln>
                            <a:noFill/>
                          </a:ln>
                          <a:solidFill>
                            <a:srgbClr val="FFFFFF"/>
                          </a:solidFill>
                          <a:effectLst/>
                          <a:latin typeface="Times New Roman" pitchFamily="18" charset="0"/>
                          <a:cs typeface="Arial" pitchFamily="34" charset="0"/>
                        </a:rPr>
                        <a:t>lastDay</a:t>
                      </a:r>
                      <a:r>
                        <a:rPr kumimoji="0" lang="ru-RU" altLang="ru-RU" sz="1800" b="1" i="0" u="none" strike="noStrike" cap="none" normalizeH="0" baseline="0" dirty="0" smtClean="0">
                          <a:ln>
                            <a:noFill/>
                          </a:ln>
                          <a:solidFill>
                            <a:srgbClr val="FFFFFF"/>
                          </a:solidFill>
                          <a:effectLst/>
                          <a:latin typeface="Times New Roman" pitchFamily="18" charset="0"/>
                          <a:cs typeface="Arial" pitchFamily="34" charset="0"/>
                        </a:rPr>
                        <a:t> AS ( PARTITION BY </a:t>
                      </a:r>
                      <a:r>
                        <a:rPr kumimoji="0" lang="ru-RU" altLang="ru-RU" sz="1800" b="1" i="0" u="none" strike="noStrike" cap="none" normalizeH="0" baseline="0" dirty="0" err="1" smtClean="0">
                          <a:ln>
                            <a:noFill/>
                          </a:ln>
                          <a:solidFill>
                            <a:srgbClr val="FFFFFF"/>
                          </a:solidFill>
                          <a:effectLst/>
                          <a:latin typeface="Times New Roman" pitchFamily="18" charset="0"/>
                          <a:cs typeface="Arial" pitchFamily="34" charset="0"/>
                        </a:rPr>
                        <a:t>uri</a:t>
                      </a:r>
                      <a:r>
                        <a:rPr kumimoji="0" lang="ru-RU" altLang="ru-RU" sz="1800" b="1" i="0" u="none" strike="noStrike" cap="none" normalizeH="0" baseline="0" dirty="0" smtClean="0">
                          <a:ln>
                            <a:noFill/>
                          </a:ln>
                          <a:solidFill>
                            <a:srgbClr val="FFFFFF"/>
                          </a:solidFill>
                          <a:effectLst/>
                          <a:latin typeface="Times New Roman" pitchFamily="18" charset="0"/>
                          <a:cs typeface="Arial" pitchFamily="34" charset="0"/>
                        </a:rPr>
                        <a:t>     RANGE INTERVAL ‘1’ DAY PRECEDING);  </a:t>
                      </a: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rgbClr val="FFFFFF"/>
                          </a:solidFill>
                          <a:effectLst/>
                          <a:latin typeface="Times New Roman" pitchFamily="18" charset="0"/>
                          <a:cs typeface="Arial" pitchFamily="34" charset="0"/>
                        </a:rPr>
                        <a:t>SELECT STREAM * </a:t>
                      </a: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rgbClr val="FFFFFF"/>
                          </a:solidFill>
                          <a:effectLst/>
                          <a:latin typeface="Times New Roman" pitchFamily="18" charset="0"/>
                          <a:cs typeface="Arial" pitchFamily="34" charset="0"/>
                        </a:rPr>
                        <a:t>FROM </a:t>
                      </a:r>
                      <a:r>
                        <a:rPr kumimoji="0" lang="ru-RU" altLang="ru-RU" sz="1800" b="1" i="0" u="none" strike="noStrike" cap="none" normalizeH="0" baseline="0" dirty="0" err="1" smtClean="0">
                          <a:ln>
                            <a:noFill/>
                          </a:ln>
                          <a:solidFill>
                            <a:srgbClr val="FFFFFF"/>
                          </a:solidFill>
                          <a:effectLst/>
                          <a:latin typeface="Times New Roman" pitchFamily="18" charset="0"/>
                          <a:cs typeface="Arial" pitchFamily="34" charset="0"/>
                        </a:rPr>
                        <a:t>PageRequestsWithCount</a:t>
                      </a:r>
                      <a:r>
                        <a:rPr kumimoji="0" lang="ru-RU" altLang="ru-RU" sz="1800" b="1" i="0" u="none" strike="noStrike" cap="none" normalizeH="0" baseline="0" dirty="0" smtClean="0">
                          <a:ln>
                            <a:noFill/>
                          </a:ln>
                          <a:solidFill>
                            <a:srgbClr val="FFFFFF"/>
                          </a:solidFill>
                          <a:effectLst/>
                          <a:latin typeface="Times New Roman" pitchFamily="18" charset="0"/>
                          <a:cs typeface="Arial" pitchFamily="34" charset="0"/>
                        </a:rPr>
                        <a:t> WHERE </a:t>
                      </a:r>
                      <a:r>
                        <a:rPr kumimoji="0" lang="ru-RU" altLang="ru-RU" sz="1800" b="1" i="0" u="none" strike="noStrike" cap="none" normalizeH="0" baseline="0" dirty="0" err="1" smtClean="0">
                          <a:ln>
                            <a:noFill/>
                          </a:ln>
                          <a:solidFill>
                            <a:srgbClr val="FFFFFF"/>
                          </a:solidFill>
                          <a:effectLst/>
                          <a:latin typeface="Times New Roman" pitchFamily="18" charset="0"/>
                          <a:cs typeface="Arial" pitchFamily="34" charset="0"/>
                        </a:rPr>
                        <a:t>rate</a:t>
                      </a:r>
                      <a:r>
                        <a:rPr kumimoji="0" lang="ru-RU" altLang="ru-RU" sz="1800" b="1" i="0" u="none" strike="noStrike" cap="none" normalizeH="0" baseline="0" dirty="0" smtClean="0">
                          <a:ln>
                            <a:noFill/>
                          </a:ln>
                          <a:solidFill>
                            <a:srgbClr val="FFFFFF"/>
                          </a:solidFill>
                          <a:effectLst/>
                          <a:latin typeface="Times New Roman" pitchFamily="18" charset="0"/>
                          <a:cs typeface="Arial" pitchFamily="34" charset="0"/>
                        </a:rPr>
                        <a:t> &gt; </a:t>
                      </a:r>
                      <a:r>
                        <a:rPr kumimoji="0" lang="ru-RU" altLang="ru-RU" sz="1800" b="1" i="0" u="none" strike="noStrike" cap="none" normalizeH="0" baseline="0" dirty="0" err="1" smtClean="0">
                          <a:ln>
                            <a:noFill/>
                          </a:ln>
                          <a:solidFill>
                            <a:srgbClr val="FFFFFF"/>
                          </a:solidFill>
                          <a:effectLst/>
                          <a:latin typeface="Times New Roman" pitchFamily="18" charset="0"/>
                          <a:cs typeface="Arial" pitchFamily="34" charset="0"/>
                        </a:rPr>
                        <a:t>hourlyRateLastDay</a:t>
                      </a:r>
                      <a:r>
                        <a:rPr kumimoji="0" lang="ru-RU" altLang="ru-RU" sz="1800" b="1" i="0" u="none" strike="noStrike" cap="none" normalizeH="0" baseline="0" dirty="0" smtClean="0">
                          <a:ln>
                            <a:noFill/>
                          </a:ln>
                          <a:solidFill>
                            <a:srgbClr val="FFFFFF"/>
                          </a:solidFill>
                          <a:effectLst/>
                          <a:latin typeface="Times New Roman" pitchFamily="18" charset="0"/>
                          <a:cs typeface="Arial" pitchFamily="34" charset="0"/>
                        </a:rPr>
                        <a:t> * 3;</a:t>
                      </a:r>
                    </a:p>
                  </a:txBody>
                  <a:tcPr marL="91438" marR="91438" marT="45641" marB="456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70</a:t>
            </a:fld>
            <a:endParaRPr lang="ru-RU" altLang="ru-RU"/>
          </a:p>
        </p:txBody>
      </p:sp>
    </p:spTree>
    <p:extLst>
      <p:ext uri="{BB962C8B-B14F-4D97-AF65-F5344CB8AC3E}">
        <p14:creationId xmlns:p14="http://schemas.microsoft.com/office/powerpoint/2010/main" val="262052001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Название 1"/>
          <p:cNvSpPr>
            <a:spLocks noGrp="1"/>
          </p:cNvSpPr>
          <p:nvPr>
            <p:ph type="title"/>
          </p:nvPr>
        </p:nvSpPr>
        <p:spPr>
          <a:xfrm>
            <a:off x="685800" y="258763"/>
            <a:ext cx="7847013" cy="1657350"/>
          </a:xfrm>
        </p:spPr>
        <p:txBody>
          <a:bodyPr/>
          <a:lstStyle/>
          <a:p>
            <a:pPr algn="ctr"/>
            <a:r>
              <a:rPr lang="en-US" altLang="ru-RU" sz="3600" dirty="0" smtClean="0"/>
              <a:t>The Stanford stream data Manager (STREAM) project at Stanford</a:t>
            </a:r>
            <a:r>
              <a:rPr lang="ru-RU" altLang="ru-RU" sz="3600" dirty="0" smtClean="0"/>
              <a:t> </a:t>
            </a:r>
          </a:p>
        </p:txBody>
      </p:sp>
      <p:pic>
        <p:nvPicPr>
          <p:cNvPr id="18435" name="Рисунок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628775"/>
            <a:ext cx="593725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Номер слайда 1"/>
          <p:cNvSpPr>
            <a:spLocks noGrp="1"/>
          </p:cNvSpPr>
          <p:nvPr>
            <p:ph type="sldNum" sz="quarter" idx="11"/>
          </p:nvPr>
        </p:nvSpPr>
        <p:spPr/>
        <p:txBody>
          <a:bodyPr/>
          <a:lstStyle/>
          <a:p>
            <a:pPr>
              <a:defRPr/>
            </a:pPr>
            <a:fld id="{52BBE38F-5764-4AE7-B6BE-EEA10767BB9D}" type="slidenum">
              <a:rPr lang="ru-RU" altLang="ru-RU" smtClean="0"/>
              <a:pPr>
                <a:defRPr/>
              </a:pPr>
              <a:t>71</a:t>
            </a:fld>
            <a:endParaRPr lang="ru-RU" altLang="ru-RU"/>
          </a:p>
        </p:txBody>
      </p:sp>
    </p:spTree>
    <p:extLst>
      <p:ext uri="{BB962C8B-B14F-4D97-AF65-F5344CB8AC3E}">
        <p14:creationId xmlns:p14="http://schemas.microsoft.com/office/powerpoint/2010/main" val="180599492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9600" y="449263"/>
            <a:ext cx="7772400" cy="531812"/>
          </a:xfrm>
        </p:spPr>
        <p:txBody>
          <a:bodyPr>
            <a:normAutofit fontScale="90000"/>
          </a:bodyPr>
          <a:lstStyle/>
          <a:p>
            <a:pPr algn="ctr">
              <a:defRPr/>
            </a:pPr>
            <a:r>
              <a:rPr lang="ru-RU" altLang="ru-RU" sz="3200" b="1" dirty="0" smtClean="0"/>
              <a:t>9. Потоковые базы данных. Итоги</a:t>
            </a:r>
            <a:endParaRPr lang="en-US" altLang="ru-RU" sz="3200" b="1" dirty="0" smtClean="0"/>
          </a:p>
        </p:txBody>
      </p:sp>
      <p:sp>
        <p:nvSpPr>
          <p:cNvPr id="3075" name="Rectangle 3"/>
          <p:cNvSpPr>
            <a:spLocks noGrp="1" noChangeArrowheads="1"/>
          </p:cNvSpPr>
          <p:nvPr>
            <p:ph idx="1"/>
          </p:nvPr>
        </p:nvSpPr>
        <p:spPr>
          <a:xfrm>
            <a:off x="251520" y="1066800"/>
            <a:ext cx="8712968" cy="5029200"/>
          </a:xfrm>
        </p:spPr>
        <p:txBody>
          <a:bodyPr/>
          <a:lstStyle/>
          <a:p>
            <a:pPr marL="0" indent="0" algn="just">
              <a:buFontTx/>
              <a:buNone/>
              <a:defRPr/>
            </a:pPr>
            <a:r>
              <a:rPr lang="ru-RU" altLang="ru-RU" sz="1800" dirty="0" smtClean="0">
                <a:latin typeface="Times New Roman" panose="02020603050405020304" pitchFamily="18" charset="0"/>
                <a:cs typeface="Times New Roman" panose="02020603050405020304" pitchFamily="18" charset="0"/>
              </a:rPr>
              <a:t>Системы обработки запросов к потоковым данным основываются на той же технологии, что и реляционные СУБД, но предназначены для обработки данных "на лету". Системы обработки запросов к потоковым данным могут способствовать намного более эффективному решению некоторых распространенных проблем, чем СУБД, поскольку</a:t>
            </a:r>
          </a:p>
          <a:p>
            <a:pPr algn="just">
              <a:defRPr/>
            </a:pPr>
            <a:r>
              <a:rPr lang="ru-RU" altLang="ru-RU" sz="1800" dirty="0" smtClean="0">
                <a:latin typeface="Times New Roman" panose="02020603050405020304" pitchFamily="18" charset="0"/>
                <a:cs typeface="Times New Roman" panose="02020603050405020304" pitchFamily="18" charset="0"/>
              </a:rPr>
              <a:t>они в большей степени соответствуют связанной со временем природе этих проблем,</a:t>
            </a:r>
          </a:p>
          <a:p>
            <a:pPr algn="just">
              <a:defRPr/>
            </a:pPr>
            <a:r>
              <a:rPr lang="ru-RU" altLang="ru-RU" sz="1800" dirty="0" smtClean="0">
                <a:latin typeface="Times New Roman" panose="02020603050405020304" pitchFamily="18" charset="0"/>
                <a:cs typeface="Times New Roman" panose="02020603050405020304" pitchFamily="18" charset="0"/>
              </a:rPr>
              <a:t>они сохраняют только рабочий набор данных, требуемых для решения проблемы</a:t>
            </a:r>
          </a:p>
          <a:p>
            <a:pPr algn="just">
              <a:defRPr/>
            </a:pPr>
            <a:r>
              <a:rPr lang="ru-RU" altLang="ru-RU" sz="1800" dirty="0" smtClean="0">
                <a:latin typeface="Times New Roman" panose="02020603050405020304" pitchFamily="18" charset="0"/>
                <a:cs typeface="Times New Roman" panose="02020603050405020304" pitchFamily="18" charset="0"/>
              </a:rPr>
              <a:t>и они обрабатывают данные асинхронно и непрерывно.</a:t>
            </a:r>
          </a:p>
          <a:p>
            <a:pPr marL="0" indent="0" algn="just">
              <a:buFontTx/>
              <a:buNone/>
              <a:defRPr/>
            </a:pPr>
            <a:r>
              <a:rPr lang="ru-RU" altLang="ru-RU" sz="1800" dirty="0">
                <a:latin typeface="Times New Roman" panose="02020603050405020304" pitchFamily="18" charset="0"/>
                <a:cs typeface="Times New Roman" panose="02020603050405020304" pitchFamily="18" charset="0"/>
              </a:rPr>
              <a:t>Поскольку и системы обработки запросов к потоковым данным, и реляционные СУБД используют язык SQL, они могут применяться совместно для решения проблем мониторинга и бизнес-анализа данных в реальном времени. SQL делает их доступными для большого числа </a:t>
            </a:r>
            <a:r>
              <a:rPr lang="ru-RU" altLang="ru-RU" sz="1800" dirty="0" smtClean="0">
                <a:latin typeface="Times New Roman" panose="02020603050405020304" pitchFamily="18" charset="0"/>
                <a:cs typeface="Times New Roman" panose="02020603050405020304" pitchFamily="18" charset="0"/>
              </a:rPr>
              <a:t>людей.</a:t>
            </a:r>
            <a:endParaRPr lang="ru-RU" altLang="ru-RU" sz="1800" dirty="0">
              <a:latin typeface="Times New Roman" panose="02020603050405020304" pitchFamily="18" charset="0"/>
              <a:cs typeface="Times New Roman" panose="02020603050405020304" pitchFamily="18" charset="0"/>
            </a:endParaRPr>
          </a:p>
          <a:p>
            <a:pPr marL="0" indent="0" algn="just">
              <a:buFontTx/>
              <a:buNone/>
              <a:defRPr/>
            </a:pPr>
            <a:r>
              <a:rPr lang="ru-RU" altLang="ru-RU" sz="1800" dirty="0">
                <a:latin typeface="Times New Roman" panose="02020603050405020304" pitchFamily="18" charset="0"/>
                <a:cs typeface="Times New Roman" panose="02020603050405020304" pitchFamily="18" charset="0"/>
              </a:rPr>
              <a:t>Ровно так же, как СУБД могут применяться для решения большого числа проблем, от обработки транзакций до организации хранилищ данных, системы обработки запросов к потоковым данным могут поддерживать приложения, связанные с корпоративной передачей сообщений, обработкой сложных событий, непрерывной интеграцией данных, а также в новых прикладных областях, которые продолжают обнаруживаться.</a:t>
            </a:r>
          </a:p>
          <a:p>
            <a:pPr marL="0" indent="0">
              <a:buFontTx/>
              <a:buNone/>
              <a:defRPr/>
            </a:pPr>
            <a:endParaRPr lang="ru-RU" altLang="ru-RU" sz="1800" dirty="0" smtClean="0">
              <a:latin typeface="Times New Roman" panose="02020603050405020304" pitchFamily="18" charset="0"/>
              <a:cs typeface="Times New Roman" panose="02020603050405020304" pitchFamily="18" charset="0"/>
            </a:endParaRPr>
          </a:p>
          <a:p>
            <a:pPr marL="0" indent="0" algn="ctr">
              <a:buFontTx/>
              <a:buNone/>
              <a:defRPr/>
            </a:pPr>
            <a:endParaRPr lang="ru-RU" altLang="ru-RU" sz="1800" dirty="0" smtClean="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72</a:t>
            </a:fld>
            <a:endParaRPr lang="ru-RU" altLang="ru-RU"/>
          </a:p>
        </p:txBody>
      </p:sp>
    </p:spTree>
    <p:extLst>
      <p:ext uri="{BB962C8B-B14F-4D97-AF65-F5344CB8AC3E}">
        <p14:creationId xmlns:p14="http://schemas.microsoft.com/office/powerpoint/2010/main" val="403958652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23928" y="2276872"/>
            <a:ext cx="3871392" cy="1144538"/>
          </a:xfrm>
        </p:spPr>
        <p:txBody>
          <a:bodyPr/>
          <a:lstStyle/>
          <a:p>
            <a:pPr fontAlgn="auto">
              <a:spcAft>
                <a:spcPts val="0"/>
              </a:spcAft>
              <a:defRPr/>
            </a:pPr>
            <a:r>
              <a:rPr lang="ru-RU" sz="5400" dirty="0" smtClean="0"/>
              <a:t>10. </a:t>
            </a:r>
            <a:r>
              <a:rPr lang="en-US" sz="5400" dirty="0" smtClean="0"/>
              <a:t>SCI DB</a:t>
            </a:r>
            <a:endParaRPr lang="ru-RU" sz="5400" dirty="0"/>
          </a:p>
        </p:txBody>
      </p:sp>
      <p:sp>
        <p:nvSpPr>
          <p:cNvPr id="4" name="Подзаголовок 3"/>
          <p:cNvSpPr>
            <a:spLocks noGrp="1"/>
          </p:cNvSpPr>
          <p:nvPr>
            <p:ph type="subTitle" idx="1"/>
          </p:nvPr>
        </p:nvSpPr>
        <p:spPr>
          <a:xfrm>
            <a:off x="3707904" y="4267200"/>
            <a:ext cx="5283696" cy="1752600"/>
          </a:xfrm>
        </p:spPr>
        <p:txBody>
          <a:bodyPr/>
          <a:lstStyle/>
          <a:p>
            <a:r>
              <a:rPr lang="ru-RU" dirty="0" smtClean="0"/>
              <a:t>Система обработки научных данных</a:t>
            </a:r>
            <a:endParaRPr lang="ru-RU" dirty="0"/>
          </a:p>
        </p:txBody>
      </p:sp>
    </p:spTree>
    <p:extLst>
      <p:ext uri="{BB962C8B-B14F-4D97-AF65-F5344CB8AC3E}">
        <p14:creationId xmlns:p14="http://schemas.microsoft.com/office/powerpoint/2010/main" val="281782479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476672"/>
            <a:ext cx="8229600" cy="570830"/>
          </a:xfrm>
        </p:spPr>
        <p:txBody>
          <a:bodyPr/>
          <a:lstStyle/>
          <a:p>
            <a:pPr algn="ctr" fontAlgn="auto">
              <a:spcAft>
                <a:spcPts val="0"/>
              </a:spcAft>
              <a:defRPr/>
            </a:pPr>
            <a:r>
              <a:rPr lang="ru-RU" sz="3200" b="1" dirty="0" smtClean="0"/>
              <a:t>10. </a:t>
            </a:r>
            <a:r>
              <a:rPr lang="en-US" sz="3200" b="1" dirty="0" err="1"/>
              <a:t>SciDB</a:t>
            </a:r>
            <a:r>
              <a:rPr lang="ru-RU" sz="3200" b="1" dirty="0"/>
              <a:t>. </a:t>
            </a:r>
            <a:r>
              <a:rPr lang="ru-RU" sz="3200" b="1" dirty="0" smtClean="0"/>
              <a:t>Что это?</a:t>
            </a:r>
            <a:endParaRPr lang="ru-RU" sz="3200" b="1" dirty="0"/>
          </a:p>
        </p:txBody>
      </p:sp>
      <p:sp>
        <p:nvSpPr>
          <p:cNvPr id="4099" name="Объект 1"/>
          <p:cNvSpPr>
            <a:spLocks noGrp="1"/>
          </p:cNvSpPr>
          <p:nvPr>
            <p:ph idx="1"/>
          </p:nvPr>
        </p:nvSpPr>
        <p:spPr>
          <a:xfrm>
            <a:off x="323528" y="980728"/>
            <a:ext cx="8229600" cy="1872208"/>
          </a:xfrm>
        </p:spPr>
        <p:txBody>
          <a:bodyPr/>
          <a:lstStyle/>
          <a:p>
            <a:pPr marL="136525" indent="0" algn="just">
              <a:buFont typeface="Wingdings 2" pitchFamily="18" charset="2"/>
              <a:buNone/>
            </a:pPr>
            <a:r>
              <a:rPr lang="ru-RU" altLang="ru-RU" sz="2000" b="1" dirty="0" err="1" smtClean="0">
                <a:latin typeface="Times New Roman" panose="02020603050405020304" pitchFamily="18" charset="0"/>
                <a:cs typeface="Times New Roman" panose="02020603050405020304" pitchFamily="18" charset="0"/>
              </a:rPr>
              <a:t>SciDB</a:t>
            </a:r>
            <a:r>
              <a:rPr lang="ru-RU" altLang="ru-RU" sz="2000" dirty="0" smtClean="0">
                <a:latin typeface="Times New Roman" panose="02020603050405020304" pitchFamily="18" charset="0"/>
                <a:cs typeface="Times New Roman" panose="02020603050405020304" pitchFamily="18" charset="0"/>
              </a:rPr>
              <a:t> - </a:t>
            </a:r>
            <a:r>
              <a:rPr lang="ru-RU" altLang="ru-RU" sz="2000" dirty="0" err="1" smtClean="0">
                <a:latin typeface="Times New Roman" panose="02020603050405020304" pitchFamily="18" charset="0"/>
                <a:cs typeface="Times New Roman" panose="02020603050405020304" pitchFamily="18" charset="0"/>
              </a:rPr>
              <a:t>постреляционная</a:t>
            </a:r>
            <a:r>
              <a:rPr lang="ru-RU" altLang="ru-RU" sz="2000" dirty="0" smtClean="0">
                <a:latin typeface="Times New Roman" panose="02020603050405020304" pitchFamily="18" charset="0"/>
                <a:cs typeface="Times New Roman" panose="02020603050405020304" pitchFamily="18" charset="0"/>
              </a:rPr>
              <a:t> аналитическая СУБД, разработанная компанией Paradigm4 под руководством Майкла </a:t>
            </a:r>
            <a:r>
              <a:rPr lang="ru-RU" altLang="ru-RU" sz="2000" dirty="0" err="1" smtClean="0">
                <a:latin typeface="Times New Roman" panose="02020603050405020304" pitchFamily="18" charset="0"/>
                <a:cs typeface="Times New Roman" panose="02020603050405020304" pitchFamily="18" charset="0"/>
              </a:rPr>
              <a:t>Стоунбрейкера</a:t>
            </a:r>
            <a:r>
              <a:rPr lang="ru-RU" altLang="ru-RU" sz="2000" dirty="0" smtClean="0">
                <a:latin typeface="Times New Roman" panose="02020603050405020304" pitchFamily="18" charset="0"/>
                <a:cs typeface="Times New Roman" panose="02020603050405020304" pitchFamily="18" charset="0"/>
              </a:rPr>
              <a:t> и рассчитанная на хранение и обработку сверхбольших объёмов многомерных научных данных (BIG DATA). </a:t>
            </a:r>
            <a:r>
              <a:rPr lang="ru-RU" altLang="ru-RU" sz="2000" dirty="0" err="1" smtClean="0">
                <a:latin typeface="Times New Roman" panose="02020603050405020304" pitchFamily="18" charset="0"/>
                <a:cs typeface="Times New Roman" panose="02020603050405020304" pitchFamily="18" charset="0"/>
              </a:rPr>
              <a:t>SciDB</a:t>
            </a:r>
            <a:r>
              <a:rPr lang="ru-RU" altLang="ru-RU" sz="2000" dirty="0" smtClean="0">
                <a:latin typeface="Times New Roman" panose="02020603050405020304" pitchFamily="18" charset="0"/>
                <a:cs typeface="Times New Roman" panose="02020603050405020304" pitchFamily="18" charset="0"/>
              </a:rPr>
              <a:t> объединяет в себе базу данных и среду обработки и анализа данных.</a:t>
            </a:r>
          </a:p>
        </p:txBody>
      </p:sp>
      <p:pic>
        <p:nvPicPr>
          <p:cNvPr id="4100" name="Picture 4" descr="Картинки по запросу Paradigm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850" y="2842022"/>
            <a:ext cx="5305425"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AutoShape 6" descr="Картинки по запросу big dat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endParaRPr lang="ru-RU" altLang="ru-RU"/>
          </a:p>
        </p:txBody>
      </p:sp>
      <p:sp>
        <p:nvSpPr>
          <p:cNvPr id="4102" name="AutoShape 8" descr="Картинки по запросу big dat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endParaRPr lang="ru-RU" altLang="ru-RU"/>
          </a:p>
        </p:txBody>
      </p:sp>
      <p:sp>
        <p:nvSpPr>
          <p:cNvPr id="4103" name="AutoShape 10" descr="Картинки по запросу big dat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endParaRPr lang="ru-RU" altLang="ru-RU"/>
          </a:p>
        </p:txBody>
      </p:sp>
      <p:sp>
        <p:nvSpPr>
          <p:cNvPr id="4104" name="AutoShape 12" descr="Картинки по запросу big data"/>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endParaRPr lang="ru-RU" altLang="ru-RU"/>
          </a:p>
        </p:txBody>
      </p:sp>
      <p:sp>
        <p:nvSpPr>
          <p:cNvPr id="4105" name="AutoShape 14" descr="Картинки по запросу big data"/>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endParaRPr lang="ru-RU" altLang="ru-RU"/>
          </a:p>
        </p:txBody>
      </p:sp>
      <p:sp>
        <p:nvSpPr>
          <p:cNvPr id="4106" name="AutoShape 16" descr="Картинки по запросу big data"/>
          <p:cNvSpPr>
            <a:spLocks noChangeAspect="1" noChangeArrowheads="1"/>
          </p:cNvSpPr>
          <p:nvPr/>
        </p:nvSpPr>
        <p:spPr bwMode="auto">
          <a:xfrm>
            <a:off x="917575" y="617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endParaRPr lang="ru-RU" altLang="ru-RU"/>
          </a:p>
        </p:txBody>
      </p:sp>
      <p:sp>
        <p:nvSpPr>
          <p:cNvPr id="4107" name="AutoShape 18" descr="Картинки по запросу big data"/>
          <p:cNvSpPr>
            <a:spLocks noChangeAspect="1" noChangeArrowheads="1"/>
          </p:cNvSpPr>
          <p:nvPr/>
        </p:nvSpPr>
        <p:spPr bwMode="auto">
          <a:xfrm>
            <a:off x="1069975" y="769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endParaRPr lang="ru-RU" altLang="ru-RU"/>
          </a:p>
        </p:txBody>
      </p:sp>
      <p:sp>
        <p:nvSpPr>
          <p:cNvPr id="4108" name="AutoShape 20" descr="Картинки по запросу big data"/>
          <p:cNvSpPr>
            <a:spLocks noChangeAspect="1" noChangeArrowheads="1"/>
          </p:cNvSpPr>
          <p:nvPr/>
        </p:nvSpPr>
        <p:spPr bwMode="auto">
          <a:xfrm>
            <a:off x="1222375" y="922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endParaRPr lang="ru-RU" altLang="ru-RU"/>
          </a:p>
        </p:txBody>
      </p:sp>
      <p:pic>
        <p:nvPicPr>
          <p:cNvPr id="4109" name="Picture 4" descr="Картинки по запросу Paradigm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638" y="2840434"/>
            <a:ext cx="530542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2" descr="Картинки по запросу big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2276872"/>
            <a:ext cx="177165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Объект 2"/>
          <p:cNvSpPr txBox="1">
            <a:spLocks/>
          </p:cNvSpPr>
          <p:nvPr/>
        </p:nvSpPr>
        <p:spPr bwMode="auto">
          <a:xfrm>
            <a:off x="323528" y="3698180"/>
            <a:ext cx="6696075" cy="3115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marL="137160" indent="0" algn="just" fontAlgn="auto">
              <a:spcAft>
                <a:spcPts val="0"/>
              </a:spcAft>
              <a:buClr>
                <a:schemeClr val="tx1">
                  <a:shade val="95000"/>
                </a:schemeClr>
              </a:buClr>
              <a:buFont typeface="Wingdings 2"/>
              <a:buNone/>
              <a:defRPr/>
            </a:pPr>
            <a:r>
              <a:rPr lang="ru-RU" sz="1800" kern="0" dirty="0" smtClean="0">
                <a:latin typeface="Times New Roman" panose="02020603050405020304" pitchFamily="18" charset="0"/>
                <a:cs typeface="Times New Roman" panose="02020603050405020304" pitchFamily="18" charset="0"/>
              </a:rPr>
              <a:t>Проект </a:t>
            </a:r>
            <a:r>
              <a:rPr lang="ru-RU" sz="1800" kern="0" dirty="0" err="1" smtClean="0">
                <a:latin typeface="Times New Roman" panose="02020603050405020304" pitchFamily="18" charset="0"/>
                <a:cs typeface="Times New Roman" panose="02020603050405020304" pitchFamily="18" charset="0"/>
              </a:rPr>
              <a:t>SciDB</a:t>
            </a:r>
            <a:r>
              <a:rPr lang="ru-RU" sz="1800" kern="0" dirty="0" smtClean="0">
                <a:latin typeface="Times New Roman" panose="02020603050405020304" pitchFamily="18" charset="0"/>
                <a:cs typeface="Times New Roman" panose="02020603050405020304" pitchFamily="18" charset="0"/>
              </a:rPr>
              <a:t> был запущен в 2008 году Майклом </a:t>
            </a:r>
            <a:r>
              <a:rPr lang="ru-RU" sz="1800" kern="0" dirty="0" err="1" smtClean="0">
                <a:latin typeface="Times New Roman" panose="02020603050405020304" pitchFamily="18" charset="0"/>
                <a:cs typeface="Times New Roman" panose="02020603050405020304" pitchFamily="18" charset="0"/>
              </a:rPr>
              <a:t>Стоунбрейкером</a:t>
            </a:r>
            <a:r>
              <a:rPr lang="ru-RU" sz="1800" kern="0" dirty="0" smtClean="0">
                <a:latin typeface="Times New Roman" panose="02020603050405020304" pitchFamily="18" charset="0"/>
                <a:cs typeface="Times New Roman" panose="02020603050405020304" pitchFamily="18" charset="0"/>
              </a:rPr>
              <a:t> и Дэвидом </a:t>
            </a:r>
            <a:r>
              <a:rPr lang="ru-RU" sz="1800" kern="0" dirty="0" err="1" smtClean="0">
                <a:latin typeface="Times New Roman" panose="02020603050405020304" pitchFamily="18" charset="0"/>
                <a:cs typeface="Times New Roman" panose="02020603050405020304" pitchFamily="18" charset="0"/>
              </a:rPr>
              <a:t>Девиттом</a:t>
            </a:r>
            <a:r>
              <a:rPr lang="ru-RU" sz="1800" kern="0" dirty="0" smtClean="0">
                <a:latin typeface="Times New Roman" panose="02020603050405020304" pitchFamily="18" charset="0"/>
                <a:cs typeface="Times New Roman" panose="02020603050405020304" pitchFamily="18" charset="0"/>
              </a:rPr>
              <a:t>, в разработке участвовали исследователи из шести университетов США. Основной причиной возникновения </a:t>
            </a:r>
            <a:r>
              <a:rPr lang="ru-RU" sz="1800" kern="0" dirty="0" err="1" smtClean="0">
                <a:latin typeface="Times New Roman" panose="02020603050405020304" pitchFamily="18" charset="0"/>
                <a:cs typeface="Times New Roman" panose="02020603050405020304" pitchFamily="18" charset="0"/>
              </a:rPr>
              <a:t>SciDB</a:t>
            </a:r>
            <a:r>
              <a:rPr lang="ru-RU" sz="1800" kern="0" dirty="0" smtClean="0">
                <a:latin typeface="Times New Roman" panose="02020603050405020304" pitchFamily="18" charset="0"/>
                <a:cs typeface="Times New Roman" panose="02020603050405020304" pitchFamily="18" charset="0"/>
              </a:rPr>
              <a:t> было отсутствие на рынке СУБД, подходящей для работы в специфике научных данных. Так, например, одним из требований являлась необходимость "вечного" хранения сырых научных данных - необработанных результатов измерений и исследований. Эти данные являются неизменными, а необходимость вечного хранения обуславливается принципом </a:t>
            </a:r>
            <a:r>
              <a:rPr lang="ru-RU" sz="1800" kern="0" dirty="0" err="1" smtClean="0">
                <a:latin typeface="Times New Roman" panose="02020603050405020304" pitchFamily="18" charset="0"/>
                <a:cs typeface="Times New Roman" panose="02020603050405020304" pitchFamily="18" charset="0"/>
              </a:rPr>
              <a:t>воспроизводимости</a:t>
            </a:r>
            <a:r>
              <a:rPr lang="ru-RU" sz="1800" kern="0" dirty="0" smtClean="0">
                <a:latin typeface="Times New Roman" panose="02020603050405020304" pitchFamily="18" charset="0"/>
                <a:cs typeface="Times New Roman" panose="02020603050405020304" pitchFamily="18" charset="0"/>
              </a:rPr>
              <a:t> научных результатов. </a:t>
            </a:r>
            <a:endParaRPr lang="ru-RU" sz="1800" kern="0" dirty="0">
              <a:latin typeface="Times New Roman" panose="02020603050405020304" pitchFamily="18" charset="0"/>
              <a:cs typeface="Times New Roman" panose="02020603050405020304" pitchFamily="18" charset="0"/>
            </a:endParaRPr>
          </a:p>
        </p:txBody>
      </p:sp>
      <p:pic>
        <p:nvPicPr>
          <p:cNvPr id="16" name="Picture 4" descr="http://db.cs.pitt.edu/birte2015/images/Michael_Stonebraker_cropp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3246" y="3928318"/>
            <a:ext cx="187325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74</a:t>
            </a:fld>
            <a:endParaRPr lang="ru-RU" altLang="ru-RU"/>
          </a:p>
        </p:txBody>
      </p:sp>
    </p:spTree>
    <p:extLst>
      <p:ext uri="{BB962C8B-B14F-4D97-AF65-F5344CB8AC3E}">
        <p14:creationId xmlns:p14="http://schemas.microsoft.com/office/powerpoint/2010/main" val="268760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57200"/>
            <a:ext cx="8784976" cy="1171600"/>
          </a:xfrm>
        </p:spPr>
        <p:txBody>
          <a:bodyPr>
            <a:normAutofit/>
          </a:bodyPr>
          <a:lstStyle/>
          <a:p>
            <a:pPr algn="ctr" fontAlgn="auto">
              <a:spcAft>
                <a:spcPts val="0"/>
              </a:spcAft>
              <a:defRPr/>
            </a:pPr>
            <a:r>
              <a:rPr lang="ru-RU" sz="3200" dirty="0" smtClean="0"/>
              <a:t>Типичный процесс обработки научных данных</a:t>
            </a:r>
            <a:endParaRPr lang="ru-RU" sz="3200" dirty="0"/>
          </a:p>
        </p:txBody>
      </p:sp>
      <p:sp>
        <p:nvSpPr>
          <p:cNvPr id="6148" name="Объект 2"/>
          <p:cNvSpPr>
            <a:spLocks noGrp="1"/>
          </p:cNvSpPr>
          <p:nvPr>
            <p:ph idx="1"/>
          </p:nvPr>
        </p:nvSpPr>
        <p:spPr>
          <a:xfrm>
            <a:off x="26988" y="1556792"/>
            <a:ext cx="4069208" cy="4637087"/>
          </a:xfrm>
        </p:spPr>
        <p:txBody>
          <a:bodyPr/>
          <a:lstStyle/>
          <a:p>
            <a:pPr marL="136525" indent="0">
              <a:buFont typeface="Wingdings 2" pitchFamily="18" charset="2"/>
              <a:buNone/>
            </a:pPr>
            <a:r>
              <a:rPr lang="ru-RU" altLang="ru-RU" sz="1800" dirty="0" smtClean="0">
                <a:latin typeface="Times New Roman" panose="02020603050405020304" pitchFamily="18" charset="0"/>
                <a:cs typeface="Times New Roman" panose="02020603050405020304" pitchFamily="18" charset="0"/>
              </a:rPr>
              <a:t>Обычно, из-за низкой производительности современных систем, исходные данные научных наблюдений хранятся вне каких-либо СУБД, и только метаданные индексируются в базе данных. Для доступа и обработки исходных данных научным коллективам приходится разрабатывать свои программные системы под каждую конкретную задачу. При таком подходе очень трудно поддерживать версионность данных, историю их изменений, получение научных результатов из "сырых" данных, что нарушает один из основных принципов науки - повторяемость научных результатов.</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8204" y="1844675"/>
            <a:ext cx="4940300" cy="36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Номер слайда 2"/>
          <p:cNvSpPr>
            <a:spLocks noGrp="1"/>
          </p:cNvSpPr>
          <p:nvPr>
            <p:ph type="sldNum" sz="quarter" idx="11"/>
          </p:nvPr>
        </p:nvSpPr>
        <p:spPr/>
        <p:txBody>
          <a:bodyPr/>
          <a:lstStyle/>
          <a:p>
            <a:pPr>
              <a:defRPr/>
            </a:pPr>
            <a:fld id="{30C1A9B2-D4D8-430A-9B97-CD7626AC306E}" type="slidenum">
              <a:rPr lang="ru-RU" altLang="ru-RU" smtClean="0"/>
              <a:pPr>
                <a:defRPr/>
              </a:pPr>
              <a:t>75</a:t>
            </a:fld>
            <a:endParaRPr lang="ru-RU" altLang="ru-RU"/>
          </a:p>
        </p:txBody>
      </p:sp>
    </p:spTree>
    <p:extLst>
      <p:ext uri="{BB962C8B-B14F-4D97-AF65-F5344CB8AC3E}">
        <p14:creationId xmlns:p14="http://schemas.microsoft.com/office/powerpoint/2010/main" val="104066723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720080"/>
          </a:xfrm>
        </p:spPr>
        <p:txBody>
          <a:bodyPr/>
          <a:lstStyle/>
          <a:p>
            <a:pPr algn="ctr" fontAlgn="auto">
              <a:spcAft>
                <a:spcPts val="0"/>
              </a:spcAft>
              <a:defRPr/>
            </a:pPr>
            <a:r>
              <a:rPr lang="ru-RU" sz="3200" b="1" dirty="0" smtClean="0"/>
              <a:t>10. Что требуется от </a:t>
            </a:r>
            <a:r>
              <a:rPr lang="en-US" sz="3200" b="1" dirty="0" err="1" smtClean="0"/>
              <a:t>SciDB</a:t>
            </a:r>
            <a:endParaRPr lang="ru-RU" sz="3200" b="1" dirty="0"/>
          </a:p>
        </p:txBody>
      </p:sp>
      <p:sp>
        <p:nvSpPr>
          <p:cNvPr id="7171" name="Объект 2"/>
          <p:cNvSpPr>
            <a:spLocks noGrp="1"/>
          </p:cNvSpPr>
          <p:nvPr>
            <p:ph idx="1"/>
          </p:nvPr>
        </p:nvSpPr>
        <p:spPr>
          <a:xfrm>
            <a:off x="457200" y="1124744"/>
            <a:ext cx="8229600" cy="2520280"/>
          </a:xfrm>
        </p:spPr>
        <p:txBody>
          <a:bodyPr/>
          <a:lstStyle/>
          <a:p>
            <a:pPr algn="just"/>
            <a:r>
              <a:rPr lang="ru-RU" altLang="ru-RU" sz="2000" dirty="0" smtClean="0">
                <a:latin typeface="Times New Roman" panose="02020603050405020304" pitchFamily="18" charset="0"/>
                <a:cs typeface="Times New Roman" panose="02020603050405020304" pitchFamily="18" charset="0"/>
              </a:rPr>
              <a:t>Эффективное хранение сырых данных.</a:t>
            </a:r>
          </a:p>
          <a:p>
            <a:pPr algn="just"/>
            <a:r>
              <a:rPr lang="ru-RU" altLang="ru-RU" sz="2000" dirty="0" smtClean="0">
                <a:latin typeface="Times New Roman" panose="02020603050405020304" pitchFamily="18" charset="0"/>
                <a:cs typeface="Times New Roman" panose="02020603050405020304" pitchFamily="18" charset="0"/>
              </a:rPr>
              <a:t>Полный цикл анализа данных: </a:t>
            </a:r>
            <a:r>
              <a:rPr lang="ru-RU" altLang="ru-RU" sz="2000" dirty="0" err="1" smtClean="0">
                <a:latin typeface="Times New Roman" panose="02020603050405020304" pitchFamily="18" charset="0"/>
                <a:cs typeface="Times New Roman" panose="02020603050405020304" pitchFamily="18" charset="0"/>
              </a:rPr>
              <a:t>data</a:t>
            </a:r>
            <a:r>
              <a:rPr lang="ru-RU" altLang="ru-RU" sz="2000" dirty="0" smtClean="0">
                <a:latin typeface="Times New Roman" panose="02020603050405020304" pitchFamily="18" charset="0"/>
                <a:cs typeface="Times New Roman" panose="02020603050405020304" pitchFamily="18" charset="0"/>
              </a:rPr>
              <a:t> </a:t>
            </a:r>
            <a:r>
              <a:rPr lang="ru-RU" altLang="ru-RU" sz="2000" dirty="0" err="1" smtClean="0">
                <a:latin typeface="Times New Roman" panose="02020603050405020304" pitchFamily="18" charset="0"/>
                <a:cs typeface="Times New Roman" panose="02020603050405020304" pitchFamily="18" charset="0"/>
              </a:rPr>
              <a:t>cleaning</a:t>
            </a:r>
            <a:r>
              <a:rPr lang="ru-RU" altLang="ru-RU" sz="2000" dirty="0" smtClean="0">
                <a:latin typeface="Times New Roman" panose="02020603050405020304" pitchFamily="18" charset="0"/>
                <a:cs typeface="Times New Roman" panose="02020603050405020304" pitchFamily="18" charset="0"/>
              </a:rPr>
              <a:t>,</a:t>
            </a:r>
            <a:r>
              <a:rPr lang="en-US" altLang="ru-RU" sz="2000" dirty="0" smtClean="0">
                <a:latin typeface="Times New Roman" panose="02020603050405020304" pitchFamily="18" charset="0"/>
                <a:cs typeface="Times New Roman" panose="02020603050405020304" pitchFamily="18" charset="0"/>
              </a:rPr>
              <a:t> feature extraction, data mining, data sharing</a:t>
            </a:r>
            <a:r>
              <a:rPr lang="ru-RU" altLang="ru-RU" sz="2000" dirty="0" smtClean="0">
                <a:latin typeface="Times New Roman" panose="02020603050405020304" pitchFamily="18" charset="0"/>
                <a:cs typeface="Times New Roman" panose="02020603050405020304" pitchFamily="18" charset="0"/>
              </a:rPr>
              <a:t>.</a:t>
            </a:r>
            <a:endParaRPr lang="en-US" altLang="ru-RU" sz="2000" dirty="0" smtClean="0">
              <a:latin typeface="Times New Roman" panose="02020603050405020304" pitchFamily="18" charset="0"/>
              <a:cs typeface="Times New Roman" panose="02020603050405020304" pitchFamily="18" charset="0"/>
            </a:endParaRPr>
          </a:p>
          <a:p>
            <a:pPr algn="just"/>
            <a:r>
              <a:rPr lang="ru-RU" altLang="ru-RU" sz="2000" dirty="0" smtClean="0">
                <a:latin typeface="Times New Roman" panose="02020603050405020304" pitchFamily="18" charset="0"/>
                <a:cs typeface="Times New Roman" panose="02020603050405020304" pitchFamily="18" charset="0"/>
              </a:rPr>
              <a:t>Версионность и доступная информация о происхождении (</a:t>
            </a:r>
            <a:r>
              <a:rPr lang="en-US" altLang="ru-RU" sz="2000" dirty="0" smtClean="0">
                <a:latin typeface="Times New Roman" panose="02020603050405020304" pitchFamily="18" charset="0"/>
                <a:cs typeface="Times New Roman" panose="02020603050405020304" pitchFamily="18" charset="0"/>
              </a:rPr>
              <a:t>provenance</a:t>
            </a:r>
            <a:r>
              <a:rPr lang="ru-RU" altLang="ru-RU" sz="2000" dirty="0" smtClean="0">
                <a:latin typeface="Times New Roman" panose="02020603050405020304" pitchFamily="18" charset="0"/>
                <a:cs typeface="Times New Roman" panose="02020603050405020304" pitchFamily="18" charset="0"/>
              </a:rPr>
              <a:t>)</a:t>
            </a:r>
            <a:r>
              <a:rPr lang="en-US" altLang="ru-RU" sz="2000" dirty="0" smtClean="0">
                <a:latin typeface="Times New Roman" panose="02020603050405020304" pitchFamily="18" charset="0"/>
                <a:cs typeface="Times New Roman" panose="02020603050405020304" pitchFamily="18" charset="0"/>
              </a:rPr>
              <a:t> </a:t>
            </a:r>
            <a:r>
              <a:rPr lang="ru-RU" altLang="ru-RU" sz="2000" dirty="0" smtClean="0">
                <a:latin typeface="Times New Roman" panose="02020603050405020304" pitchFamily="18" charset="0"/>
                <a:cs typeface="Times New Roman" panose="02020603050405020304" pitchFamily="18" charset="0"/>
              </a:rPr>
              <a:t>для обеспечения повторяемости результатов.</a:t>
            </a:r>
          </a:p>
          <a:p>
            <a:pPr algn="just"/>
            <a:r>
              <a:rPr lang="ru-RU" altLang="ru-RU" sz="2000" dirty="0" smtClean="0">
                <a:latin typeface="Times New Roman" panose="02020603050405020304" pitchFamily="18" charset="0"/>
                <a:cs typeface="Times New Roman" panose="02020603050405020304" pitchFamily="18" charset="0"/>
              </a:rPr>
              <a:t>Специфические требования для научных</a:t>
            </a:r>
            <a:r>
              <a:rPr lang="en-US" altLang="ru-RU" sz="2000" dirty="0" smtClean="0">
                <a:latin typeface="Times New Roman" panose="02020603050405020304" pitchFamily="18" charset="0"/>
                <a:cs typeface="Times New Roman" panose="02020603050405020304" pitchFamily="18" charset="0"/>
              </a:rPr>
              <a:t> </a:t>
            </a:r>
            <a:r>
              <a:rPr lang="ru-RU" altLang="ru-RU" sz="2000" dirty="0" smtClean="0">
                <a:latin typeface="Times New Roman" panose="02020603050405020304" pitchFamily="18" charset="0"/>
                <a:cs typeface="Times New Roman" panose="02020603050405020304" pitchFamily="18" charset="0"/>
              </a:rPr>
              <a:t>данных (погрешность измерений,</a:t>
            </a:r>
            <a:r>
              <a:rPr lang="en-US" altLang="ru-RU" sz="2000" dirty="0" smtClean="0">
                <a:latin typeface="Times New Roman" panose="02020603050405020304" pitchFamily="18" charset="0"/>
                <a:cs typeface="Times New Roman" panose="02020603050405020304" pitchFamily="18" charset="0"/>
              </a:rPr>
              <a:t> </a:t>
            </a:r>
            <a:r>
              <a:rPr lang="ru-RU" altLang="ru-RU" sz="2000" dirty="0" smtClean="0">
                <a:latin typeface="Times New Roman" panose="02020603050405020304" pitchFamily="18" charset="0"/>
                <a:cs typeface="Times New Roman" panose="02020603050405020304" pitchFamily="18" charset="0"/>
              </a:rPr>
              <a:t>расширяемость т.д.).</a:t>
            </a:r>
          </a:p>
        </p:txBody>
      </p:sp>
      <p:pic>
        <p:nvPicPr>
          <p:cNvPr id="55298" name="Picture 2" descr="https://w-dog.ru/wallpapers/3/3/319936755628478/kosmos-galaktika-andromeda-zvezd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933056"/>
            <a:ext cx="4248472" cy="2655294"/>
          </a:xfrm>
          <a:prstGeom prst="rect">
            <a:avLst/>
          </a:prstGeom>
          <a:noFill/>
          <a:extLst>
            <a:ext uri="{909E8E84-426E-40DD-AFC4-6F175D3DCCD1}">
              <a14:hiddenFill xmlns:a14="http://schemas.microsoft.com/office/drawing/2010/main">
                <a:solidFill>
                  <a:srgbClr val="FFFFFF"/>
                </a:solidFill>
              </a14:hiddenFill>
            </a:ext>
          </a:extLst>
        </p:spPr>
      </p:pic>
      <p:pic>
        <p:nvPicPr>
          <p:cNvPr id="55300" name="Picture 4" descr="https://get.pxhere.com/photo/equipment-drum-energy-research-science-jet-engine-chamber-drums-physics-lab-scientific-scientists-aerospace-engineering-aircraft-engine-brookhaven-national-laboratory-grow-superconducting-crystals-119458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0534" y="3573016"/>
            <a:ext cx="3819938" cy="2640967"/>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1"/>
          </p:nvPr>
        </p:nvSpPr>
        <p:spPr/>
        <p:txBody>
          <a:bodyPr/>
          <a:lstStyle/>
          <a:p>
            <a:pPr>
              <a:defRPr/>
            </a:pPr>
            <a:fld id="{30C1A9B2-D4D8-430A-9B97-CD7626AC306E}" type="slidenum">
              <a:rPr lang="ru-RU" altLang="ru-RU" smtClean="0"/>
              <a:pPr>
                <a:defRPr/>
              </a:pPr>
              <a:t>76</a:t>
            </a:fld>
            <a:endParaRPr lang="ru-RU" altLang="ru-RU"/>
          </a:p>
        </p:txBody>
      </p:sp>
    </p:spTree>
    <p:extLst>
      <p:ext uri="{BB962C8B-B14F-4D97-AF65-F5344CB8AC3E}">
        <p14:creationId xmlns:p14="http://schemas.microsoft.com/office/powerpoint/2010/main" val="171642141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2" descr="Картинки по запросу shared-nothing archite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460" y="1052736"/>
            <a:ext cx="5083590" cy="3816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457200" y="188640"/>
            <a:ext cx="8229600" cy="1008112"/>
          </a:xfrm>
        </p:spPr>
        <p:txBody>
          <a:bodyPr/>
          <a:lstStyle/>
          <a:p>
            <a:pPr algn="ctr" fontAlgn="auto">
              <a:spcAft>
                <a:spcPts val="0"/>
              </a:spcAft>
              <a:defRPr/>
            </a:pPr>
            <a:r>
              <a:rPr lang="ru-RU" sz="3200" b="1" dirty="0" smtClean="0"/>
              <a:t>10. </a:t>
            </a:r>
            <a:r>
              <a:rPr lang="en-US" sz="3200" b="1" dirty="0" err="1"/>
              <a:t>SciDB</a:t>
            </a:r>
            <a:r>
              <a:rPr lang="ru-RU" sz="3200" b="1" dirty="0"/>
              <a:t>. </a:t>
            </a:r>
            <a:r>
              <a:rPr lang="ru-RU" sz="3200" b="1" dirty="0" smtClean="0">
                <a:effectLst/>
              </a:rPr>
              <a:t>Архитектура</a:t>
            </a:r>
            <a:endParaRPr lang="ru-RU" sz="3200" b="1" dirty="0"/>
          </a:p>
        </p:txBody>
      </p:sp>
      <p:sp>
        <p:nvSpPr>
          <p:cNvPr id="8195" name="Объект 2"/>
          <p:cNvSpPr>
            <a:spLocks noGrp="1"/>
          </p:cNvSpPr>
          <p:nvPr>
            <p:ph idx="1"/>
          </p:nvPr>
        </p:nvSpPr>
        <p:spPr>
          <a:xfrm>
            <a:off x="144463" y="1125538"/>
            <a:ext cx="4103687" cy="4175125"/>
          </a:xfrm>
        </p:spPr>
        <p:txBody>
          <a:bodyPr/>
          <a:lstStyle/>
          <a:p>
            <a:pPr marL="136525" indent="0">
              <a:buFont typeface="Wingdings 2" pitchFamily="18" charset="2"/>
              <a:buNone/>
            </a:pPr>
            <a:r>
              <a:rPr lang="ru-RU" altLang="ru-RU" sz="2200" dirty="0" err="1" smtClean="0">
                <a:latin typeface="Times New Roman" panose="02020603050405020304" pitchFamily="18" charset="0"/>
                <a:cs typeface="Times New Roman" panose="02020603050405020304" pitchFamily="18" charset="0"/>
              </a:rPr>
              <a:t>SciDB</a:t>
            </a:r>
            <a:r>
              <a:rPr lang="ru-RU" altLang="ru-RU" sz="2200" dirty="0" smtClean="0">
                <a:latin typeface="Times New Roman" panose="02020603050405020304" pitchFamily="18" charset="0"/>
                <a:cs typeface="Times New Roman" panose="02020603050405020304" pitchFamily="18" charset="0"/>
              </a:rPr>
              <a:t> использует архитектуру независимых узлов (</a:t>
            </a:r>
            <a:r>
              <a:rPr lang="ru-RU" altLang="ru-RU" sz="2200" dirty="0" err="1" smtClean="0">
                <a:latin typeface="Times New Roman" panose="02020603050405020304" pitchFamily="18" charset="0"/>
                <a:cs typeface="Times New Roman" panose="02020603050405020304" pitchFamily="18" charset="0"/>
              </a:rPr>
              <a:t>shared-nothing</a:t>
            </a:r>
            <a:r>
              <a:rPr lang="ru-RU" altLang="ru-RU" sz="2200" dirty="0" smtClean="0">
                <a:latin typeface="Times New Roman" panose="02020603050405020304" pitchFamily="18" charset="0"/>
                <a:cs typeface="Times New Roman" panose="02020603050405020304" pitchFamily="18" charset="0"/>
              </a:rPr>
              <a:t> </a:t>
            </a:r>
            <a:r>
              <a:rPr lang="ru-RU" altLang="ru-RU" sz="2200" dirty="0" err="1" smtClean="0">
                <a:latin typeface="Times New Roman" panose="02020603050405020304" pitchFamily="18" charset="0"/>
                <a:cs typeface="Times New Roman" panose="02020603050405020304" pitchFamily="18" charset="0"/>
              </a:rPr>
              <a:t>architecture</a:t>
            </a:r>
            <a:r>
              <a:rPr lang="ru-RU" altLang="ru-RU" sz="2200" dirty="0" smtClean="0">
                <a:latin typeface="Times New Roman" panose="02020603050405020304" pitchFamily="18" charset="0"/>
                <a:cs typeface="Times New Roman" panose="02020603050405020304" pitchFamily="18" charset="0"/>
              </a:rPr>
              <a:t>). Она подразумевает, что узлы не имеют общей памяти или дискового пространства, и в системе отсутствует единый центр, что ведёт к очень простой и естественной масштабируемости.</a:t>
            </a:r>
          </a:p>
        </p:txBody>
      </p:sp>
      <p:sp>
        <p:nvSpPr>
          <p:cNvPr id="8197" name="Объект 2"/>
          <p:cNvSpPr txBox="1">
            <a:spLocks/>
          </p:cNvSpPr>
          <p:nvPr/>
        </p:nvSpPr>
        <p:spPr bwMode="auto">
          <a:xfrm>
            <a:off x="107950" y="4869160"/>
            <a:ext cx="894715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36525">
              <a:spcBef>
                <a:spcPct val="20000"/>
              </a:spcBef>
              <a:buClr>
                <a:srgbClr val="F9F9F9"/>
              </a:buClr>
              <a:buSzPct val="65000"/>
              <a:buFont typeface="Wingdings 2" pitchFamily="18" charset="2"/>
              <a:buChar char=""/>
              <a:defRPr sz="2800">
                <a:solidFill>
                  <a:schemeClr val="tx1"/>
                </a:solidFill>
                <a:latin typeface="Times New Roman" pitchFamily="18" charset="0"/>
              </a:defRPr>
            </a:lvl1pPr>
            <a:lvl2pPr marL="868363" indent="-282575">
              <a:spcBef>
                <a:spcPct val="20000"/>
              </a:spcBef>
              <a:buClr>
                <a:schemeClr val="tx1"/>
              </a:buClr>
              <a:buSzPct val="80000"/>
              <a:buFont typeface="Wingdings 2" pitchFamily="18" charset="2"/>
              <a:buChar char=""/>
              <a:defRPr sz="2400">
                <a:solidFill>
                  <a:schemeClr val="tx1"/>
                </a:solidFill>
                <a:latin typeface="Times New Roman" pitchFamily="18" charset="0"/>
              </a:defRPr>
            </a:lvl2pPr>
            <a:lvl3pPr marL="1133475" indent="-228600">
              <a:spcBef>
                <a:spcPct val="20000"/>
              </a:spcBef>
              <a:buClr>
                <a:schemeClr val="tx1"/>
              </a:buClr>
              <a:buSzPct val="95000"/>
              <a:buFont typeface="Wingdings" pitchFamily="2" charset="2"/>
              <a:buChar char=""/>
              <a:defRPr sz="2200">
                <a:solidFill>
                  <a:schemeClr val="tx1"/>
                </a:solidFill>
                <a:latin typeface="Times New Roman" pitchFamily="18" charset="0"/>
              </a:defRPr>
            </a:lvl3pPr>
            <a:lvl4pPr marL="1352550" indent="-182563">
              <a:spcBef>
                <a:spcPct val="20000"/>
              </a:spcBef>
              <a:buClr>
                <a:schemeClr val="tx1"/>
              </a:buClr>
              <a:buSzPct val="100000"/>
              <a:buFont typeface="Wingdings 3" pitchFamily="18" charset="2"/>
              <a:buChar char=""/>
              <a:defRPr sz="2000">
                <a:solidFill>
                  <a:schemeClr val="tx1"/>
                </a:solidFill>
                <a:latin typeface="Times New Roman" pitchFamily="18" charset="0"/>
              </a:defRPr>
            </a:lvl4pPr>
            <a:lvl5pPr marL="1544638" indent="-182563">
              <a:spcBef>
                <a:spcPct val="20000"/>
              </a:spcBef>
              <a:buClr>
                <a:schemeClr val="tx1"/>
              </a:buClr>
              <a:buFont typeface="Wingdings 2" pitchFamily="18" charset="2"/>
              <a:buChar char=""/>
              <a:defRPr sz="2000">
                <a:solidFill>
                  <a:schemeClr val="tx1"/>
                </a:solidFill>
                <a:latin typeface="Times New Roman" pitchFamily="18" charset="0"/>
              </a:defRPr>
            </a:lvl5pPr>
            <a:lvl6pPr marL="2001838" indent="-182563" fontAlgn="base">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6pPr>
            <a:lvl7pPr marL="2459038" indent="-182563" fontAlgn="base">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7pPr>
            <a:lvl8pPr marL="2916238" indent="-182563" fontAlgn="base">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8pPr>
            <a:lvl9pPr marL="3373438" indent="-182563" fontAlgn="base">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9pPr>
          </a:lstStyle>
          <a:p>
            <a:pPr>
              <a:buFont typeface="Wingdings 2" pitchFamily="18" charset="2"/>
              <a:buNone/>
            </a:pPr>
            <a:r>
              <a:rPr lang="ru-RU" altLang="ru-RU" sz="2400" dirty="0"/>
              <a:t>Вся БД хранится на распределённом кластере серверов, на каждом из которых установлено приложение </a:t>
            </a:r>
            <a:r>
              <a:rPr lang="ru-RU" altLang="ru-RU" sz="2400" dirty="0" err="1"/>
              <a:t>SciDB</a:t>
            </a:r>
            <a:r>
              <a:rPr lang="ru-RU" altLang="ru-RU" sz="2400" dirty="0"/>
              <a:t>. Один из серверов при этом выступает в роли координатора, который распределяет выполнение запросов и выдачу результатов.</a:t>
            </a:r>
          </a:p>
        </p:txBody>
      </p:sp>
      <p:sp>
        <p:nvSpPr>
          <p:cNvPr id="3" name="Номер слайда 2"/>
          <p:cNvSpPr>
            <a:spLocks noGrp="1"/>
          </p:cNvSpPr>
          <p:nvPr>
            <p:ph type="sldNum" sz="quarter" idx="11"/>
          </p:nvPr>
        </p:nvSpPr>
        <p:spPr/>
        <p:txBody>
          <a:bodyPr/>
          <a:lstStyle/>
          <a:p>
            <a:pPr>
              <a:defRPr/>
            </a:pPr>
            <a:fld id="{30C1A9B2-D4D8-430A-9B97-CD7626AC306E}" type="slidenum">
              <a:rPr lang="ru-RU" altLang="ru-RU" smtClean="0"/>
              <a:pPr>
                <a:defRPr/>
              </a:pPr>
              <a:t>77</a:t>
            </a:fld>
            <a:endParaRPr lang="ru-RU" altLang="ru-RU"/>
          </a:p>
        </p:txBody>
      </p:sp>
    </p:spTree>
    <p:extLst>
      <p:ext uri="{BB962C8B-B14F-4D97-AF65-F5344CB8AC3E}">
        <p14:creationId xmlns:p14="http://schemas.microsoft.com/office/powerpoint/2010/main" val="416694686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idx="4294967295"/>
          </p:nvPr>
        </p:nvSpPr>
        <p:spPr>
          <a:xfrm>
            <a:off x="457200" y="529208"/>
            <a:ext cx="8229600" cy="667544"/>
          </a:xfrm>
        </p:spPr>
        <p:txBody>
          <a:bodyPr anchor="t"/>
          <a:lstStyle/>
          <a:p>
            <a:r>
              <a:rPr lang="ru-RU" sz="3200" b="1" dirty="0" smtClean="0"/>
              <a:t>10. </a:t>
            </a:r>
            <a:r>
              <a:rPr lang="en-US" sz="3200" b="1" dirty="0" err="1"/>
              <a:t>SciDB</a:t>
            </a:r>
            <a:r>
              <a:rPr lang="ru-RU" sz="3200" b="1" dirty="0"/>
              <a:t>. </a:t>
            </a:r>
            <a:r>
              <a:rPr lang="ru-RU" sz="3200" b="1" dirty="0" smtClean="0"/>
              <a:t>Основные характеристики</a:t>
            </a:r>
            <a:endParaRPr lang="ru-RU" sz="3200" b="1" dirty="0"/>
          </a:p>
        </p:txBody>
      </p:sp>
      <p:sp>
        <p:nvSpPr>
          <p:cNvPr id="24578" name="Объект 2"/>
          <p:cNvSpPr>
            <a:spLocks noGrp="1"/>
          </p:cNvSpPr>
          <p:nvPr>
            <p:ph idx="4294967295"/>
          </p:nvPr>
        </p:nvSpPr>
        <p:spPr>
          <a:xfrm>
            <a:off x="305991" y="1438994"/>
            <a:ext cx="8616553" cy="5086350"/>
          </a:xfrm>
        </p:spPr>
        <p:txBody>
          <a:bodyPr/>
          <a:lstStyle/>
          <a:p>
            <a:r>
              <a:rPr lang="ru-RU" sz="2000" dirty="0">
                <a:latin typeface="Times New Roman" panose="02020603050405020304" pitchFamily="18" charset="0"/>
                <a:cs typeface="Times New Roman" panose="02020603050405020304" pitchFamily="18" charset="0"/>
              </a:rPr>
              <a:t>Модель описания научных данных – это </a:t>
            </a:r>
            <a:r>
              <a:rPr lang="ru-RU" sz="2000" b="1" u="sng" dirty="0">
                <a:latin typeface="Times New Roman" panose="02020603050405020304" pitchFamily="18" charset="0"/>
                <a:cs typeface="Times New Roman" panose="02020603050405020304" pitchFamily="18" charset="0"/>
              </a:rPr>
              <a:t>многомерный вложенный массив </a:t>
            </a:r>
            <a:r>
              <a:rPr lang="ru-RU" sz="2000" dirty="0">
                <a:latin typeface="Times New Roman" panose="02020603050405020304" pitchFamily="18" charset="0"/>
                <a:cs typeface="Times New Roman" panose="02020603050405020304" pitchFamily="18" charset="0"/>
              </a:rPr>
              <a:t>(новая идея</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Хранение "сырых" данных, их обработка происходит в самой СУБД с помощью пользовательских процедур – полноценная </a:t>
            </a:r>
            <a:r>
              <a:rPr lang="ru-RU" sz="2000" b="1" u="sng" dirty="0">
                <a:latin typeface="Times New Roman" panose="02020603050405020304" pitchFamily="18" charset="0"/>
                <a:cs typeface="Times New Roman" panose="02020603050405020304" pitchFamily="18" charset="0"/>
              </a:rPr>
              <a:t>поддержка полного цикла работы с научными </a:t>
            </a:r>
            <a:r>
              <a:rPr lang="ru-RU" sz="2000" b="1" u="sng" dirty="0" smtClean="0">
                <a:latin typeface="Times New Roman" panose="02020603050405020304" pitchFamily="18" charset="0"/>
                <a:cs typeface="Times New Roman" panose="02020603050405020304" pitchFamily="18" charset="0"/>
              </a:rPr>
              <a:t>данными</a:t>
            </a:r>
            <a:r>
              <a:rPr lang="ru-RU"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Вертикальное (</a:t>
            </a:r>
            <a:r>
              <a:rPr lang="ru-RU" sz="2000" dirty="0" err="1">
                <a:latin typeface="Times New Roman" panose="02020603050405020304" pitchFamily="18" charset="0"/>
                <a:cs typeface="Times New Roman" panose="02020603050405020304" pitchFamily="18" charset="0"/>
              </a:rPr>
              <a:t>поатрибутное</a:t>
            </a:r>
            <a:r>
              <a:rPr lang="ru-RU" sz="2000" dirty="0">
                <a:latin typeface="Times New Roman" panose="02020603050405020304" pitchFamily="18" charset="0"/>
                <a:cs typeface="Times New Roman" panose="02020603050405020304" pitchFamily="18" charset="0"/>
              </a:rPr>
              <a:t>) хранение данных для компрессии и уменьшения операций </a:t>
            </a:r>
            <a:r>
              <a:rPr lang="ru-RU" sz="2000" dirty="0" smtClean="0">
                <a:latin typeface="Times New Roman" panose="02020603050405020304" pitchFamily="18" charset="0"/>
                <a:cs typeface="Times New Roman" panose="02020603050405020304" pitchFamily="18" charset="0"/>
              </a:rPr>
              <a:t>ввода-вывода</a:t>
            </a:r>
            <a:r>
              <a:rPr lang="ru-RU"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Сохранность данных за счет репликации части данных на разных узлах </a:t>
            </a:r>
            <a:r>
              <a:rPr lang="ru-RU" sz="2000" dirty="0" smtClean="0">
                <a:latin typeface="Times New Roman" panose="02020603050405020304" pitchFamily="18" charset="0"/>
                <a:cs typeface="Times New Roman" panose="02020603050405020304" pitchFamily="18" charset="0"/>
              </a:rPr>
              <a:t>системы</a:t>
            </a:r>
            <a:r>
              <a:rPr lang="ru-RU"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Масштабируемость СУБД от ноутбука до тысяч серверов для хранения десятков </a:t>
            </a:r>
            <a:r>
              <a:rPr lang="ru-RU" sz="2000" dirty="0" smtClean="0">
                <a:latin typeface="Times New Roman" panose="02020603050405020304" pitchFamily="18" charset="0"/>
                <a:cs typeface="Times New Roman" panose="02020603050405020304" pitchFamily="18" charset="0"/>
              </a:rPr>
              <a:t>петабайтов</a:t>
            </a:r>
            <a:r>
              <a:rPr lang="ru-RU"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Расширяемость типов данных и </a:t>
            </a:r>
            <a:r>
              <a:rPr lang="ru-RU" sz="2000" dirty="0" smtClean="0">
                <a:latin typeface="Times New Roman" panose="02020603050405020304" pitchFamily="18" charset="0"/>
                <a:cs typeface="Times New Roman" panose="02020603050405020304" pitchFamily="18" charset="0"/>
              </a:rPr>
              <a:t>запросов</a:t>
            </a:r>
            <a:r>
              <a:rPr lang="ru-RU"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Отказ от поддержки транзакций, которые не нужны для научных данных (WORM – </a:t>
            </a:r>
            <a:r>
              <a:rPr lang="ru-RU" sz="2000" dirty="0" err="1">
                <a:latin typeface="Times New Roman" panose="02020603050405020304" pitchFamily="18" charset="0"/>
                <a:cs typeface="Times New Roman" panose="02020603050405020304" pitchFamily="18" charset="0"/>
              </a:rPr>
              <a:t>Write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Once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Read</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Many</a:t>
            </a:r>
            <a:r>
              <a:rPr lang="en-US" sz="2000" dirty="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a:t>
            </a:r>
          </a:p>
        </p:txBody>
      </p:sp>
      <p:sp>
        <p:nvSpPr>
          <p:cNvPr id="2" name="Номер слайда 1"/>
          <p:cNvSpPr>
            <a:spLocks noGrp="1"/>
          </p:cNvSpPr>
          <p:nvPr>
            <p:ph type="sldNum" sz="quarter" idx="11"/>
          </p:nvPr>
        </p:nvSpPr>
        <p:spPr/>
        <p:txBody>
          <a:bodyPr/>
          <a:lstStyle/>
          <a:p>
            <a:pPr>
              <a:defRPr/>
            </a:pPr>
            <a:fld id="{0109B474-8571-4756-A3FB-7EB5BEA773AD}" type="slidenum">
              <a:rPr lang="ru-RU" altLang="ru-RU" smtClean="0"/>
              <a:pPr>
                <a:defRPr/>
              </a:pPr>
              <a:t>78</a:t>
            </a:fld>
            <a:endParaRPr lang="ru-RU" altLang="ru-RU"/>
          </a:p>
        </p:txBody>
      </p:sp>
    </p:spTree>
    <p:extLst>
      <p:ext uri="{BB962C8B-B14F-4D97-AF65-F5344CB8AC3E}">
        <p14:creationId xmlns:p14="http://schemas.microsoft.com/office/powerpoint/2010/main" val="312988134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97768"/>
            <a:ext cx="8229600" cy="1143000"/>
          </a:xfrm>
        </p:spPr>
        <p:txBody>
          <a:bodyPr/>
          <a:lstStyle/>
          <a:p>
            <a:pPr algn="ctr" fontAlgn="auto">
              <a:spcAft>
                <a:spcPts val="0"/>
              </a:spcAft>
              <a:defRPr/>
            </a:pPr>
            <a:r>
              <a:rPr lang="ru-RU" sz="3200" b="1" dirty="0" smtClean="0"/>
              <a:t>10. </a:t>
            </a:r>
            <a:r>
              <a:rPr lang="en-US" sz="3200" b="1" dirty="0" err="1" smtClean="0"/>
              <a:t>SciDB</a:t>
            </a:r>
            <a:r>
              <a:rPr lang="ru-RU" sz="3200" b="1" dirty="0" smtClean="0"/>
              <a:t>.</a:t>
            </a:r>
            <a:r>
              <a:rPr lang="en-US" sz="3200" b="1" dirty="0" smtClean="0"/>
              <a:t> </a:t>
            </a:r>
            <a:r>
              <a:rPr lang="ru-RU" sz="3200" b="1" dirty="0" smtClean="0"/>
              <a:t>Хранение данных</a:t>
            </a:r>
            <a:endParaRPr lang="ru-RU" sz="3200" b="1" dirty="0"/>
          </a:p>
        </p:txBody>
      </p:sp>
      <p:sp>
        <p:nvSpPr>
          <p:cNvPr id="3" name="Объект 2"/>
          <p:cNvSpPr>
            <a:spLocks noGrp="1"/>
          </p:cNvSpPr>
          <p:nvPr>
            <p:ph idx="1"/>
          </p:nvPr>
        </p:nvSpPr>
        <p:spPr>
          <a:xfrm>
            <a:off x="179388" y="1306513"/>
            <a:ext cx="5040312" cy="3600450"/>
          </a:xfrm>
        </p:spPr>
        <p:txBody>
          <a:bodyPr>
            <a:noAutofit/>
          </a:bodyPr>
          <a:lstStyle/>
          <a:p>
            <a:pPr marL="137160" indent="0" fontAlgn="auto">
              <a:spcAft>
                <a:spcPts val="0"/>
              </a:spcAft>
              <a:buClr>
                <a:schemeClr val="tx1">
                  <a:shade val="95000"/>
                </a:schemeClr>
              </a:buClr>
              <a:buFont typeface="Wingdings 2"/>
              <a:buNone/>
              <a:defRPr/>
            </a:pPr>
            <a:r>
              <a:rPr lang="ru-RU" sz="2200" dirty="0" err="1">
                <a:latin typeface="Times New Roman" panose="02020603050405020304" pitchFamily="18" charset="0"/>
                <a:cs typeface="Times New Roman" panose="02020603050405020304" pitchFamily="18" charset="0"/>
              </a:rPr>
              <a:t>SciDB</a:t>
            </a:r>
            <a:r>
              <a:rPr lang="ru-RU" sz="2200" dirty="0">
                <a:latin typeface="Times New Roman" panose="02020603050405020304" pitchFamily="18" charset="0"/>
                <a:cs typeface="Times New Roman" panose="02020603050405020304" pitchFamily="18" charset="0"/>
              </a:rPr>
              <a:t> использует многомерные массивы в качестве основных единиц обработки. Основные параметры массива - измерения и атрибуты. Каждое измерение имеет длину - количество элементов, хранящихся в нём. Ячейка данных формируется набором значений измерений (многомерный индекс в массиве), и содержит набор </a:t>
            </a:r>
            <a:r>
              <a:rPr lang="ru-RU" sz="2200" dirty="0" smtClean="0">
                <a:latin typeface="Times New Roman" panose="02020603050405020304" pitchFamily="18" charset="0"/>
                <a:cs typeface="Times New Roman" panose="02020603050405020304" pitchFamily="18" charset="0"/>
              </a:rPr>
              <a:t>атрибутов </a:t>
            </a:r>
            <a:r>
              <a:rPr lang="ru-RU" sz="2200" dirty="0">
                <a:latin typeface="Times New Roman" panose="02020603050405020304" pitchFamily="18" charset="0"/>
                <a:cs typeface="Times New Roman" panose="02020603050405020304" pitchFamily="18" charset="0"/>
              </a:rPr>
              <a:t>- данных различных типов.</a:t>
            </a:r>
          </a:p>
          <a:p>
            <a:pPr marL="137160" indent="0" fontAlgn="auto">
              <a:spcAft>
                <a:spcPts val="0"/>
              </a:spcAft>
              <a:buClr>
                <a:schemeClr val="tx1">
                  <a:shade val="95000"/>
                </a:schemeClr>
              </a:buClr>
              <a:buFont typeface="Wingdings 2"/>
              <a:buNone/>
              <a:defRPr/>
            </a:pPr>
            <a:endParaRPr lang="ru-RU" sz="2200" dirty="0">
              <a:latin typeface="Times New Roman" panose="02020603050405020304" pitchFamily="18" charset="0"/>
              <a:cs typeface="Times New Roman" panose="02020603050405020304" pitchFamily="18" charset="0"/>
            </a:endParaRPr>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393875"/>
            <a:ext cx="3754438" cy="304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1" name="Объект 2"/>
          <p:cNvSpPr txBox="1">
            <a:spLocks/>
          </p:cNvSpPr>
          <p:nvPr/>
        </p:nvSpPr>
        <p:spPr bwMode="auto">
          <a:xfrm>
            <a:off x="179388" y="5194126"/>
            <a:ext cx="8704262" cy="125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36525">
              <a:spcBef>
                <a:spcPct val="20000"/>
              </a:spcBef>
              <a:buClr>
                <a:srgbClr val="F9F9F9"/>
              </a:buClr>
              <a:buSzPct val="65000"/>
              <a:buFont typeface="Wingdings 2" pitchFamily="18" charset="2"/>
              <a:buChar char=""/>
              <a:defRPr sz="2800">
                <a:solidFill>
                  <a:schemeClr val="tx1"/>
                </a:solidFill>
                <a:latin typeface="Times New Roman" pitchFamily="18" charset="0"/>
              </a:defRPr>
            </a:lvl1pPr>
            <a:lvl2pPr marL="868363" indent="-282575">
              <a:spcBef>
                <a:spcPct val="20000"/>
              </a:spcBef>
              <a:buClr>
                <a:schemeClr val="tx1"/>
              </a:buClr>
              <a:buSzPct val="80000"/>
              <a:buFont typeface="Wingdings 2" pitchFamily="18" charset="2"/>
              <a:buChar char=""/>
              <a:defRPr sz="2400">
                <a:solidFill>
                  <a:schemeClr val="tx1"/>
                </a:solidFill>
                <a:latin typeface="Times New Roman" pitchFamily="18" charset="0"/>
              </a:defRPr>
            </a:lvl2pPr>
            <a:lvl3pPr marL="1133475" indent="-228600">
              <a:spcBef>
                <a:spcPct val="20000"/>
              </a:spcBef>
              <a:buClr>
                <a:schemeClr val="tx1"/>
              </a:buClr>
              <a:buSzPct val="95000"/>
              <a:buFont typeface="Wingdings" pitchFamily="2" charset="2"/>
              <a:buChar char=""/>
              <a:defRPr sz="2200">
                <a:solidFill>
                  <a:schemeClr val="tx1"/>
                </a:solidFill>
                <a:latin typeface="Times New Roman" pitchFamily="18" charset="0"/>
              </a:defRPr>
            </a:lvl3pPr>
            <a:lvl4pPr marL="1352550" indent="-182563">
              <a:spcBef>
                <a:spcPct val="20000"/>
              </a:spcBef>
              <a:buClr>
                <a:schemeClr val="tx1"/>
              </a:buClr>
              <a:buSzPct val="100000"/>
              <a:buFont typeface="Wingdings 3" pitchFamily="18" charset="2"/>
              <a:buChar char=""/>
              <a:defRPr sz="2000">
                <a:solidFill>
                  <a:schemeClr val="tx1"/>
                </a:solidFill>
                <a:latin typeface="Times New Roman" pitchFamily="18" charset="0"/>
              </a:defRPr>
            </a:lvl4pPr>
            <a:lvl5pPr marL="1544638" indent="-182563">
              <a:spcBef>
                <a:spcPct val="20000"/>
              </a:spcBef>
              <a:buClr>
                <a:schemeClr val="tx1"/>
              </a:buClr>
              <a:buFont typeface="Wingdings 2" pitchFamily="18" charset="2"/>
              <a:buChar char=""/>
              <a:defRPr sz="2000">
                <a:solidFill>
                  <a:schemeClr val="tx1"/>
                </a:solidFill>
                <a:latin typeface="Times New Roman" pitchFamily="18" charset="0"/>
              </a:defRPr>
            </a:lvl5pPr>
            <a:lvl6pPr marL="2001838" indent="-182563" fontAlgn="base">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6pPr>
            <a:lvl7pPr marL="2459038" indent="-182563" fontAlgn="base">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7pPr>
            <a:lvl8pPr marL="2916238" indent="-182563" fontAlgn="base">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8pPr>
            <a:lvl9pPr marL="3373438" indent="-182563" fontAlgn="base">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9pPr>
          </a:lstStyle>
          <a:p>
            <a:pPr algn="just">
              <a:buFont typeface="Wingdings 2" pitchFamily="18" charset="2"/>
              <a:buNone/>
            </a:pPr>
            <a:r>
              <a:rPr lang="ru-RU" altLang="ru-RU" sz="2200" dirty="0"/>
              <a:t>Таким образом, каждый объект - это набор атрибутов, хранящийся в определённой ячейке (определяемой набором значений измерений) в определённом массиве.</a:t>
            </a:r>
          </a:p>
          <a:p>
            <a:pPr>
              <a:buFont typeface="Wingdings 2" pitchFamily="18" charset="2"/>
              <a:buNone/>
            </a:pPr>
            <a:endParaRPr lang="ru-RU" altLang="ru-RU" sz="2200" dirty="0"/>
          </a:p>
        </p:txBody>
      </p:sp>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79</a:t>
            </a:fld>
            <a:endParaRPr lang="ru-RU" altLang="ru-RU"/>
          </a:p>
        </p:txBody>
      </p:sp>
    </p:spTree>
    <p:extLst>
      <p:ext uri="{BB962C8B-B14F-4D97-AF65-F5344CB8AC3E}">
        <p14:creationId xmlns:p14="http://schemas.microsoft.com/office/powerpoint/2010/main" val="808106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32656"/>
            <a:ext cx="8229600" cy="739775"/>
          </a:xfrm>
        </p:spPr>
        <p:txBody>
          <a:bodyPr/>
          <a:lstStyle/>
          <a:p>
            <a:pPr algn="ctr" eaLnBrk="1" hangingPunct="1">
              <a:spcBef>
                <a:spcPts val="600"/>
              </a:spcBef>
            </a:pPr>
            <a:r>
              <a:rPr lang="en-US" altLang="ru-RU" sz="2800" b="1" dirty="0" smtClean="0"/>
              <a:t>4</a:t>
            </a:r>
            <a:r>
              <a:rPr lang="ru-RU" altLang="ru-RU" sz="2800" b="1" dirty="0" smtClean="0"/>
              <a:t>. </a:t>
            </a:r>
            <a:r>
              <a:rPr lang="en-US" altLang="ru-RU" sz="2800" b="1" dirty="0" smtClean="0"/>
              <a:t>NoSQL</a:t>
            </a:r>
            <a:r>
              <a:rPr lang="ru-RU" altLang="ru-RU" sz="2800" b="1" dirty="0" smtClean="0"/>
              <a:t>: поддержка </a:t>
            </a:r>
            <a:r>
              <a:rPr lang="ru-RU" altLang="ru-RU" sz="2800" b="1" dirty="0" err="1" smtClean="0"/>
              <a:t>распределенности</a:t>
            </a:r>
            <a:endParaRPr lang="ru-RU" altLang="ru-RU" sz="2800" dirty="0" smtClean="0"/>
          </a:p>
        </p:txBody>
      </p:sp>
      <p:sp>
        <p:nvSpPr>
          <p:cNvPr id="3" name="TextBox 2"/>
          <p:cNvSpPr txBox="1"/>
          <p:nvPr/>
        </p:nvSpPr>
        <p:spPr>
          <a:xfrm>
            <a:off x="425513" y="946268"/>
            <a:ext cx="8352928" cy="3524042"/>
          </a:xfrm>
          <a:prstGeom prst="rect">
            <a:avLst/>
          </a:prstGeom>
          <a:noFill/>
        </p:spPr>
        <p:txBody>
          <a:bodyPr wrap="square" rtlCol="0">
            <a:spAutoFit/>
          </a:bodyPr>
          <a:lstStyle/>
          <a:p>
            <a:pPr>
              <a:spcBef>
                <a:spcPts val="600"/>
              </a:spcBef>
            </a:pPr>
            <a:r>
              <a:rPr lang="ru-RU" sz="2000" dirty="0" smtClean="0">
                <a:latin typeface="Times New Roman" panose="02020603050405020304" pitchFamily="18" charset="0"/>
                <a:cs typeface="Times New Roman" panose="02020603050405020304" pitchFamily="18" charset="0"/>
              </a:rPr>
              <a:t>1. </a:t>
            </a:r>
            <a:r>
              <a:rPr lang="ru-RU" sz="2000" b="1" dirty="0" smtClean="0">
                <a:latin typeface="Times New Roman" panose="02020603050405020304" pitchFamily="18" charset="0"/>
                <a:cs typeface="Times New Roman" panose="02020603050405020304" pitchFamily="18" charset="0"/>
              </a:rPr>
              <a:t>Разделение данных </a:t>
            </a:r>
            <a:r>
              <a:rPr lang="ru-RU" sz="2000" dirty="0" smtClean="0">
                <a:latin typeface="Times New Roman" panose="02020603050405020304" pitchFamily="18" charset="0"/>
                <a:cs typeface="Times New Roman" panose="02020603050405020304" pitchFamily="18" charset="0"/>
              </a:rPr>
              <a:t>(</a:t>
            </a:r>
            <a:r>
              <a:rPr lang="ru-RU" sz="2000" dirty="0" err="1">
                <a:latin typeface="Times New Roman" panose="02020603050405020304" pitchFamily="18" charset="0"/>
                <a:cs typeface="Times New Roman" panose="02020603050405020304" pitchFamily="18" charset="0"/>
              </a:rPr>
              <a:t>шардинг</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sharding</a:t>
            </a:r>
            <a:r>
              <a:rPr lang="ru-RU" sz="2000" dirty="0">
                <a:latin typeface="Times New Roman" panose="02020603050405020304" pitchFamily="18" charset="0"/>
                <a:cs typeface="Times New Roman" panose="02020603050405020304" pitchFamily="18" charset="0"/>
              </a:rPr>
              <a:t>) </a:t>
            </a:r>
          </a:p>
          <a:p>
            <a:pPr>
              <a:spcBef>
                <a:spcPts val="600"/>
              </a:spcBef>
            </a:pPr>
            <a:r>
              <a:rPr lang="ru-RU" sz="2000" dirty="0">
                <a:latin typeface="Times New Roman" panose="02020603050405020304" pitchFamily="18" charset="0"/>
                <a:cs typeface="Times New Roman" panose="02020603050405020304" pitchFamily="18" charset="0"/>
              </a:rPr>
              <a:t>П</a:t>
            </a:r>
            <a:r>
              <a:rPr lang="ru-RU" sz="2000" dirty="0" smtClean="0">
                <a:latin typeface="Times New Roman" panose="02020603050405020304" pitchFamily="18" charset="0"/>
                <a:cs typeface="Times New Roman" panose="02020603050405020304" pitchFamily="18" charset="0"/>
              </a:rPr>
              <a:t>одход</a:t>
            </a:r>
            <a:r>
              <a:rPr lang="ru-RU" sz="2000" dirty="0">
                <a:latin typeface="Times New Roman" panose="02020603050405020304" pitchFamily="18" charset="0"/>
                <a:cs typeface="Times New Roman" panose="02020603050405020304" pitchFamily="18" charset="0"/>
              </a:rPr>
              <a:t>, при котором каждый узел системы содержит свою часть данных и выполняет операции над ними. </a:t>
            </a:r>
          </a:p>
          <a:p>
            <a:pPr>
              <a:spcBef>
                <a:spcPts val="600"/>
              </a:spcBef>
            </a:pPr>
            <a:r>
              <a:rPr lang="ru-RU" sz="2000" dirty="0">
                <a:latin typeface="Times New Roman" panose="02020603050405020304" pitchFamily="18" charset="0"/>
                <a:cs typeface="Times New Roman" panose="02020603050405020304" pitchFamily="18" charset="0"/>
              </a:rPr>
              <a:t>При увеличении числа узлов, хранящих данные, увеличивается вероятность сбоев, что требует наличия избыточности – применения репликации.</a:t>
            </a:r>
          </a:p>
          <a:p>
            <a:pPr>
              <a:spcBef>
                <a:spcPts val="600"/>
              </a:spcBef>
            </a:pPr>
            <a:r>
              <a:rPr lang="ru-RU" sz="2000" dirty="0" smtClean="0">
                <a:latin typeface="Times New Roman" panose="02020603050405020304" pitchFamily="18" charset="0"/>
                <a:cs typeface="Times New Roman" panose="02020603050405020304" pitchFamily="18" charset="0"/>
              </a:rPr>
              <a:t>2. </a:t>
            </a:r>
            <a:r>
              <a:rPr lang="ru-RU" sz="2000" b="1" dirty="0" smtClean="0">
                <a:latin typeface="Times New Roman" panose="02020603050405020304" pitchFamily="18" charset="0"/>
                <a:cs typeface="Times New Roman" panose="02020603050405020304" pitchFamily="18" charset="0"/>
              </a:rPr>
              <a:t>Репликация</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a:t>
            </a:r>
            <a:r>
              <a:rPr lang="ru-RU" sz="2000" dirty="0" err="1">
                <a:latin typeface="Times New Roman" panose="02020603050405020304" pitchFamily="18" charset="0"/>
                <a:cs typeface="Times New Roman" panose="02020603050405020304" pitchFamily="18" charset="0"/>
              </a:rPr>
              <a:t>replication</a:t>
            </a:r>
            <a:r>
              <a:rPr lang="ru-RU" sz="2000" dirty="0">
                <a:latin typeface="Times New Roman" panose="02020603050405020304" pitchFamily="18" charset="0"/>
                <a:cs typeface="Times New Roman" panose="02020603050405020304" pitchFamily="18" charset="0"/>
              </a:rPr>
              <a:t>)</a:t>
            </a:r>
          </a:p>
          <a:p>
            <a:pPr>
              <a:spcBef>
                <a:spcPts val="600"/>
              </a:spcBef>
            </a:pPr>
            <a:r>
              <a:rPr lang="ru-RU" sz="2000" dirty="0">
                <a:latin typeface="Times New Roman" panose="02020603050405020304" pitchFamily="18" charset="0"/>
                <a:cs typeface="Times New Roman" panose="02020603050405020304" pitchFamily="18" charset="0"/>
              </a:rPr>
              <a:t>П</a:t>
            </a:r>
            <a:r>
              <a:rPr lang="ru-RU" sz="2000" dirty="0" smtClean="0">
                <a:latin typeface="Times New Roman" panose="02020603050405020304" pitchFamily="18" charset="0"/>
                <a:cs typeface="Times New Roman" panose="02020603050405020304" pitchFamily="18" charset="0"/>
              </a:rPr>
              <a:t>одход</a:t>
            </a:r>
            <a:r>
              <a:rPr lang="ru-RU" sz="2000" dirty="0">
                <a:latin typeface="Times New Roman" panose="02020603050405020304" pitchFamily="18" charset="0"/>
                <a:cs typeface="Times New Roman" panose="02020603050405020304" pitchFamily="18" charset="0"/>
              </a:rPr>
              <a:t>, при котором одни и те же данные хранятся на нескольких узлах в сети. </a:t>
            </a:r>
          </a:p>
          <a:p>
            <a:pPr>
              <a:spcBef>
                <a:spcPts val="600"/>
              </a:spcBef>
            </a:pPr>
            <a:r>
              <a:rPr lang="ru-RU" sz="2000" dirty="0">
                <a:latin typeface="Times New Roman" panose="02020603050405020304" pitchFamily="18" charset="0"/>
                <a:cs typeface="Times New Roman" panose="02020603050405020304" pitchFamily="18" charset="0"/>
              </a:rPr>
              <a:t>Репликация позволяет масштабировать операции чтения </a:t>
            </a:r>
            <a:r>
              <a:rPr lang="ru-RU" sz="2000" dirty="0" smtClean="0">
                <a:latin typeface="Times New Roman" panose="02020603050405020304" pitchFamily="18" charset="0"/>
                <a:cs typeface="Times New Roman" panose="02020603050405020304" pitchFamily="18" charset="0"/>
              </a:rPr>
              <a:t>(иногда – записи</a:t>
            </a:r>
            <a:r>
              <a:rPr lang="ru-RU" sz="2000" dirty="0">
                <a:latin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8</a:t>
            </a:fld>
            <a:endParaRPr lang="ru-RU" altLang="ru-RU"/>
          </a:p>
        </p:txBody>
      </p:sp>
      <p:pic>
        <p:nvPicPr>
          <p:cNvPr id="5" name="Picture 2" descr="https://opt-560835.ssl.1c-bitrix-cdn.ru/images/admin_expert/cluster/master_master_replication.png?132013296326931"/>
          <p:cNvPicPr>
            <a:picLocks noChangeAspect="1" noChangeArrowheads="1"/>
          </p:cNvPicPr>
          <p:nvPr/>
        </p:nvPicPr>
        <p:blipFill>
          <a:blip r:embed="rId2" cstate="print"/>
          <a:srcRect/>
          <a:stretch>
            <a:fillRect/>
          </a:stretch>
        </p:blipFill>
        <p:spPr bwMode="auto">
          <a:xfrm>
            <a:off x="2483768" y="4581128"/>
            <a:ext cx="4176464" cy="2088232"/>
          </a:xfrm>
          <a:prstGeom prst="rect">
            <a:avLst/>
          </a:prstGeom>
          <a:noFill/>
        </p:spPr>
      </p:pic>
    </p:spTree>
    <p:extLst>
      <p:ext uri="{BB962C8B-B14F-4D97-AF65-F5344CB8AC3E}">
        <p14:creationId xmlns:p14="http://schemas.microsoft.com/office/powerpoint/2010/main" val="98303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883568"/>
          </a:xfrm>
        </p:spPr>
        <p:txBody>
          <a:bodyPr/>
          <a:lstStyle/>
          <a:p>
            <a:pPr algn="ctr" fontAlgn="auto">
              <a:spcAft>
                <a:spcPts val="0"/>
              </a:spcAft>
              <a:defRPr/>
            </a:pPr>
            <a:r>
              <a:rPr lang="ru-RU" sz="3200" b="1" dirty="0" smtClean="0"/>
              <a:t>10. </a:t>
            </a:r>
            <a:r>
              <a:rPr lang="en-US" sz="3200" b="1" dirty="0" err="1" smtClean="0"/>
              <a:t>SciDB</a:t>
            </a:r>
            <a:r>
              <a:rPr lang="ru-RU" sz="3200" b="1" dirty="0" smtClean="0"/>
              <a:t>. Вертикальная модель</a:t>
            </a:r>
            <a:endParaRPr lang="ru-RU" sz="3200" b="1" dirty="0"/>
          </a:p>
        </p:txBody>
      </p:sp>
      <p:sp>
        <p:nvSpPr>
          <p:cNvPr id="3" name="Объект 2"/>
          <p:cNvSpPr>
            <a:spLocks noGrp="1"/>
          </p:cNvSpPr>
          <p:nvPr>
            <p:ph idx="1"/>
          </p:nvPr>
        </p:nvSpPr>
        <p:spPr>
          <a:xfrm>
            <a:off x="5473700" y="1557338"/>
            <a:ext cx="3313113" cy="3195637"/>
          </a:xfrm>
        </p:spPr>
        <p:txBody>
          <a:bodyPr>
            <a:normAutofit lnSpcReduction="10000"/>
          </a:bodyPr>
          <a:lstStyle/>
          <a:p>
            <a:pPr marL="137160" indent="0" fontAlgn="auto">
              <a:spcAft>
                <a:spcPts val="0"/>
              </a:spcAft>
              <a:buClr>
                <a:schemeClr val="tx1">
                  <a:shade val="95000"/>
                </a:schemeClr>
              </a:buClr>
              <a:buFont typeface="Wingdings 2"/>
              <a:buNone/>
              <a:defRPr/>
            </a:pPr>
            <a:r>
              <a:rPr lang="ru-RU" sz="2400" dirty="0">
                <a:latin typeface="Times New Roman" panose="02020603050405020304" pitchFamily="18" charset="0"/>
                <a:cs typeface="Times New Roman" panose="02020603050405020304" pitchFamily="18" charset="0"/>
              </a:rPr>
              <a:t>На физическом уровне массивы разных атрибутов хранятся отдельно. Такая модель получила название </a:t>
            </a:r>
            <a:r>
              <a:rPr lang="ru-RU" sz="2400" dirty="0" smtClean="0">
                <a:latin typeface="Times New Roman" panose="02020603050405020304" pitchFamily="18" charset="0"/>
                <a:cs typeface="Times New Roman" panose="02020603050405020304" pitchFamily="18" charset="0"/>
              </a:rPr>
              <a:t>колоночной (вертикальной) </a:t>
            </a:r>
            <a:r>
              <a:rPr lang="ru-RU" sz="2400" dirty="0">
                <a:latin typeface="Times New Roman" panose="02020603050405020304" pitchFamily="18" charset="0"/>
                <a:cs typeface="Times New Roman" panose="02020603050405020304" pitchFamily="18" charset="0"/>
              </a:rPr>
              <a:t>и часто используется в современных СУБД. </a:t>
            </a:r>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557338"/>
            <a:ext cx="5005387"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5" name="Объект 2"/>
          <p:cNvSpPr txBox="1">
            <a:spLocks/>
          </p:cNvSpPr>
          <p:nvPr/>
        </p:nvSpPr>
        <p:spPr bwMode="auto">
          <a:xfrm>
            <a:off x="323850" y="4668838"/>
            <a:ext cx="8523288"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36525">
              <a:spcBef>
                <a:spcPct val="20000"/>
              </a:spcBef>
              <a:buClr>
                <a:srgbClr val="F9F9F9"/>
              </a:buClr>
              <a:buSzPct val="65000"/>
              <a:buFont typeface="Wingdings 2" pitchFamily="18" charset="2"/>
              <a:buChar char=""/>
              <a:defRPr sz="2800">
                <a:solidFill>
                  <a:schemeClr val="tx1"/>
                </a:solidFill>
                <a:latin typeface="Times New Roman" pitchFamily="18" charset="0"/>
              </a:defRPr>
            </a:lvl1pPr>
            <a:lvl2pPr marL="868363" indent="-282575">
              <a:spcBef>
                <a:spcPct val="20000"/>
              </a:spcBef>
              <a:buClr>
                <a:schemeClr val="tx1"/>
              </a:buClr>
              <a:buSzPct val="80000"/>
              <a:buFont typeface="Wingdings 2" pitchFamily="18" charset="2"/>
              <a:buChar char=""/>
              <a:defRPr sz="2400">
                <a:solidFill>
                  <a:schemeClr val="tx1"/>
                </a:solidFill>
                <a:latin typeface="Times New Roman" pitchFamily="18" charset="0"/>
              </a:defRPr>
            </a:lvl2pPr>
            <a:lvl3pPr marL="1133475" indent="-228600">
              <a:spcBef>
                <a:spcPct val="20000"/>
              </a:spcBef>
              <a:buClr>
                <a:schemeClr val="tx1"/>
              </a:buClr>
              <a:buSzPct val="95000"/>
              <a:buFont typeface="Wingdings" pitchFamily="2" charset="2"/>
              <a:buChar char=""/>
              <a:defRPr sz="2200">
                <a:solidFill>
                  <a:schemeClr val="tx1"/>
                </a:solidFill>
                <a:latin typeface="Times New Roman" pitchFamily="18" charset="0"/>
              </a:defRPr>
            </a:lvl3pPr>
            <a:lvl4pPr marL="1352550" indent="-182563">
              <a:spcBef>
                <a:spcPct val="20000"/>
              </a:spcBef>
              <a:buClr>
                <a:schemeClr val="tx1"/>
              </a:buClr>
              <a:buSzPct val="100000"/>
              <a:buFont typeface="Wingdings 3" pitchFamily="18" charset="2"/>
              <a:buChar char=""/>
              <a:defRPr sz="2000">
                <a:solidFill>
                  <a:schemeClr val="tx1"/>
                </a:solidFill>
                <a:latin typeface="Times New Roman" pitchFamily="18" charset="0"/>
              </a:defRPr>
            </a:lvl4pPr>
            <a:lvl5pPr marL="1544638" indent="-182563">
              <a:spcBef>
                <a:spcPct val="20000"/>
              </a:spcBef>
              <a:buClr>
                <a:schemeClr val="tx1"/>
              </a:buClr>
              <a:buFont typeface="Wingdings 2" pitchFamily="18" charset="2"/>
              <a:buChar char=""/>
              <a:defRPr sz="2000">
                <a:solidFill>
                  <a:schemeClr val="tx1"/>
                </a:solidFill>
                <a:latin typeface="Times New Roman" pitchFamily="18" charset="0"/>
              </a:defRPr>
            </a:lvl5pPr>
            <a:lvl6pPr marL="2001838" indent="-182563" fontAlgn="base">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6pPr>
            <a:lvl7pPr marL="2459038" indent="-182563" fontAlgn="base">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7pPr>
            <a:lvl8pPr marL="2916238" indent="-182563" fontAlgn="base">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8pPr>
            <a:lvl9pPr marL="3373438" indent="-182563" fontAlgn="base">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9pPr>
          </a:lstStyle>
          <a:p>
            <a:pPr algn="just">
              <a:buFont typeface="Wingdings 2" pitchFamily="18" charset="2"/>
              <a:buNone/>
            </a:pPr>
            <a:r>
              <a:rPr lang="ru-RU" altLang="ru-RU" sz="2400" dirty="0">
                <a:cs typeface="Times New Roman" panose="02020603050405020304" pitchFamily="18" charset="0"/>
              </a:rPr>
              <a:t>Основные преимущества такой модели в том, что данные лучше сжимаются, так как сжимаются данные одного типа и при запросах выбираются только те атрибуты, которые необходимы для вычисления запроса. </a:t>
            </a:r>
          </a:p>
        </p:txBody>
      </p:sp>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80</a:t>
            </a:fld>
            <a:endParaRPr lang="ru-RU" altLang="ru-RU"/>
          </a:p>
        </p:txBody>
      </p:sp>
    </p:spTree>
    <p:extLst>
      <p:ext uri="{BB962C8B-B14F-4D97-AF65-F5344CB8AC3E}">
        <p14:creationId xmlns:p14="http://schemas.microsoft.com/office/powerpoint/2010/main" val="51428380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811560"/>
          </a:xfrm>
        </p:spPr>
        <p:txBody>
          <a:bodyPr/>
          <a:lstStyle/>
          <a:p>
            <a:pPr algn="ctr" fontAlgn="auto">
              <a:spcAft>
                <a:spcPts val="0"/>
              </a:spcAft>
              <a:defRPr/>
            </a:pPr>
            <a:r>
              <a:rPr lang="ru-RU" sz="3200" b="1" dirty="0" smtClean="0"/>
              <a:t>10. Особенности </a:t>
            </a:r>
            <a:r>
              <a:rPr lang="en-US" sz="3200" b="1" dirty="0" err="1" smtClean="0"/>
              <a:t>SciDB</a:t>
            </a:r>
            <a:endParaRPr lang="ru-RU" sz="3200" b="1" dirty="0"/>
          </a:p>
        </p:txBody>
      </p:sp>
      <p:sp>
        <p:nvSpPr>
          <p:cNvPr id="11267" name="Объект 2"/>
          <p:cNvSpPr>
            <a:spLocks noGrp="1"/>
          </p:cNvSpPr>
          <p:nvPr>
            <p:ph idx="1"/>
          </p:nvPr>
        </p:nvSpPr>
        <p:spPr>
          <a:xfrm>
            <a:off x="107504" y="1196752"/>
            <a:ext cx="8795320" cy="5039965"/>
          </a:xfrm>
        </p:spPr>
        <p:txBody>
          <a:bodyPr/>
          <a:lstStyle/>
          <a:p>
            <a:pPr marL="136525" indent="0">
              <a:buFont typeface="Wingdings 2" pitchFamily="18" charset="2"/>
              <a:buNone/>
            </a:pPr>
            <a:r>
              <a:rPr lang="ru-RU" sz="2000" b="1" dirty="0" smtClean="0">
                <a:latin typeface="Times New Roman" panose="02020603050405020304" pitchFamily="18" charset="0"/>
                <a:cs typeface="Times New Roman" panose="02020603050405020304" pitchFamily="18" charset="0"/>
              </a:rPr>
              <a:t>Транзакции</a:t>
            </a:r>
            <a:r>
              <a:rPr lang="en-US" sz="2000" b="1" dirty="0" smtClean="0">
                <a:latin typeface="Times New Roman" panose="02020603050405020304" pitchFamily="18" charset="0"/>
                <a:cs typeface="Times New Roman" panose="02020603050405020304" pitchFamily="18" charset="0"/>
              </a:rPr>
              <a:t>.</a:t>
            </a:r>
            <a:r>
              <a:rPr lang="ru-RU" sz="2000" b="1" dirty="0" smtClean="0">
                <a:latin typeface="Times New Roman" panose="02020603050405020304" pitchFamily="18" charset="0"/>
                <a:cs typeface="Times New Roman" panose="02020603050405020304" pitchFamily="18" charset="0"/>
              </a:rPr>
              <a:t> </a:t>
            </a:r>
          </a:p>
          <a:p>
            <a:pPr marL="136525" indent="0">
              <a:buFont typeface="Wingdings 2" pitchFamily="18" charset="2"/>
              <a:buNone/>
            </a:pPr>
            <a:r>
              <a:rPr lang="ru-RU" altLang="ru-RU" sz="2000" dirty="0" smtClean="0">
                <a:latin typeface="Times New Roman" panose="02020603050405020304" pitchFamily="18" charset="0"/>
                <a:cs typeface="Times New Roman" panose="02020603050405020304" pitchFamily="18" charset="0"/>
              </a:rPr>
              <a:t>СУБД не рассчитана на обработку транзакций в реальном времени (OLTP), не поддерживает ACID (атомарность, непротиворечивость, изоляция, долговечность) и </a:t>
            </a:r>
            <a:r>
              <a:rPr lang="ru-RU" altLang="ru-RU" sz="2000" dirty="0" err="1" smtClean="0">
                <a:latin typeface="Times New Roman" panose="02020603050405020304" pitchFamily="18" charset="0"/>
                <a:cs typeface="Times New Roman" panose="02020603050405020304" pitchFamily="18" charset="0"/>
              </a:rPr>
              <a:t>журналирование</a:t>
            </a:r>
            <a:r>
              <a:rPr lang="ru-RU" altLang="ru-RU" sz="2000" dirty="0" smtClean="0">
                <a:latin typeface="Times New Roman" panose="02020603050405020304" pitchFamily="18" charset="0"/>
                <a:cs typeface="Times New Roman" panose="02020603050405020304" pitchFamily="18" charset="0"/>
              </a:rPr>
              <a:t>, обеспечивая транзакции лишь на минимальном уровне.</a:t>
            </a:r>
          </a:p>
          <a:p>
            <a:pPr marL="136525" indent="0">
              <a:buNone/>
            </a:pPr>
            <a:r>
              <a:rPr lang="ru-RU" sz="2000" b="1" dirty="0" err="1" smtClean="0">
                <a:latin typeface="Times New Roman" panose="02020603050405020304" pitchFamily="18" charset="0"/>
                <a:cs typeface="Times New Roman" panose="02020603050405020304" pitchFamily="18" charset="0"/>
              </a:rPr>
              <a:t>Версионное</a:t>
            </a:r>
            <a:r>
              <a:rPr lang="ru-RU" sz="2000" b="1" dirty="0" smtClean="0">
                <a:latin typeface="Times New Roman" panose="02020603050405020304" pitchFamily="18" charset="0"/>
                <a:cs typeface="Times New Roman" panose="02020603050405020304" pitchFamily="18" charset="0"/>
              </a:rPr>
              <a:t> хранилище</a:t>
            </a:r>
            <a:r>
              <a:rPr lang="ru-RU" sz="2000" dirty="0" smtClean="0">
                <a:latin typeface="Times New Roman" panose="02020603050405020304" pitchFamily="18" charset="0"/>
                <a:cs typeface="Times New Roman" panose="02020603050405020304" pitchFamily="18" charset="0"/>
              </a:rPr>
              <a:t> и учет всех преобразований данных позволяет пользователям </a:t>
            </a:r>
            <a:r>
              <a:rPr lang="ru-RU" sz="2000" dirty="0" err="1" smtClean="0">
                <a:latin typeface="Times New Roman" panose="02020603050405020304" pitchFamily="18" charset="0"/>
                <a:cs typeface="Times New Roman" panose="02020603050405020304" pitchFamily="18" charset="0"/>
              </a:rPr>
              <a:t>SciDB</a:t>
            </a:r>
            <a:r>
              <a:rPr lang="ru-RU" sz="2000" dirty="0" smtClean="0">
                <a:latin typeface="Times New Roman" panose="02020603050405020304" pitchFamily="18" charset="0"/>
                <a:cs typeface="Times New Roman" panose="02020603050405020304" pitchFamily="18" charset="0"/>
              </a:rPr>
              <a:t> получить точную информацию о версиях данных и о всех вычислениях, произведенных над исходными данными. Это дает возможность эффективно устранять ошибки в алгоритмах переработки данных, отслеживать процесс переработки исходных данных при получении подозрительных результатов, и в точности повторять вычисления над исходными данными. При этом </a:t>
            </a:r>
            <a:r>
              <a:rPr lang="ru-RU" sz="2000" dirty="0" err="1" smtClean="0">
                <a:latin typeface="Times New Roman" panose="02020603050405020304" pitchFamily="18" charset="0"/>
                <a:cs typeface="Times New Roman" panose="02020603050405020304" pitchFamily="18" charset="0"/>
              </a:rPr>
              <a:t>SciDB</a:t>
            </a:r>
            <a:r>
              <a:rPr lang="ru-RU" sz="2000" dirty="0" smtClean="0">
                <a:latin typeface="Times New Roman" panose="02020603050405020304" pitchFamily="18" charset="0"/>
                <a:cs typeface="Times New Roman" panose="02020603050405020304" pitchFamily="18" charset="0"/>
              </a:rPr>
              <a:t> работает без каких-либо ограничений, как на суперкомпьютерном кластере, так и на персональном компьютере, что позволит ученым работать в одной и той же среде со своими данными. После переработки исходных данных, </a:t>
            </a:r>
            <a:r>
              <a:rPr lang="ru-RU" sz="2000" dirty="0" err="1" smtClean="0">
                <a:latin typeface="Times New Roman" panose="02020603050405020304" pitchFamily="18" charset="0"/>
                <a:cs typeface="Times New Roman" panose="02020603050405020304" pitchFamily="18" charset="0"/>
              </a:rPr>
              <a:t>SciDB</a:t>
            </a:r>
            <a:r>
              <a:rPr lang="ru-RU" sz="2000" dirty="0" smtClean="0">
                <a:latin typeface="Times New Roman" panose="02020603050405020304" pitchFamily="18" charset="0"/>
                <a:cs typeface="Times New Roman" panose="02020603050405020304" pitchFamily="18" charset="0"/>
              </a:rPr>
              <a:t> позволяет делиться полученными результатами, осуществлять выборки и выполнять аналитические запросы широкому кругу коллег.</a:t>
            </a:r>
            <a:endParaRPr lang="ru-RU" altLang="ru-RU" sz="2000" dirty="0" smtClean="0">
              <a:latin typeface="Times New Roman" panose="02020603050405020304" pitchFamily="18" charset="0"/>
              <a:cs typeface="Times New Roman" panose="02020603050405020304" pitchFamily="18" charset="0"/>
            </a:endParaRPr>
          </a:p>
          <a:p>
            <a:pPr marL="136525" indent="0">
              <a:buFont typeface="Wingdings 2" pitchFamily="18" charset="2"/>
              <a:buNone/>
            </a:pPr>
            <a:endParaRPr lang="ru-RU" altLang="ru-RU" sz="2000" dirty="0" smtClean="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1"/>
          </p:nvPr>
        </p:nvSpPr>
        <p:spPr/>
        <p:txBody>
          <a:bodyPr/>
          <a:lstStyle/>
          <a:p>
            <a:pPr>
              <a:defRPr/>
            </a:pPr>
            <a:fld id="{30C1A9B2-D4D8-430A-9B97-CD7626AC306E}" type="slidenum">
              <a:rPr lang="ru-RU" altLang="ru-RU" smtClean="0"/>
              <a:pPr>
                <a:defRPr/>
              </a:pPr>
              <a:t>81</a:t>
            </a:fld>
            <a:endParaRPr lang="ru-RU" altLang="ru-RU"/>
          </a:p>
        </p:txBody>
      </p:sp>
    </p:spTree>
    <p:extLst>
      <p:ext uri="{BB962C8B-B14F-4D97-AF65-F5344CB8AC3E}">
        <p14:creationId xmlns:p14="http://schemas.microsoft.com/office/powerpoint/2010/main" val="368518793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811560"/>
          </a:xfrm>
        </p:spPr>
        <p:txBody>
          <a:bodyPr/>
          <a:lstStyle/>
          <a:p>
            <a:pPr algn="ctr" fontAlgn="auto">
              <a:spcAft>
                <a:spcPts val="0"/>
              </a:spcAft>
              <a:defRPr/>
            </a:pPr>
            <a:r>
              <a:rPr lang="en-US" sz="3200" b="1" dirty="0" smtClean="0"/>
              <a:t>1</a:t>
            </a:r>
            <a:r>
              <a:rPr lang="ru-RU" sz="3200" b="1" dirty="0" smtClean="0"/>
              <a:t>0. Особенности </a:t>
            </a:r>
            <a:r>
              <a:rPr lang="en-US" sz="3200" b="1" dirty="0" err="1" smtClean="0"/>
              <a:t>SciDB</a:t>
            </a:r>
            <a:endParaRPr lang="ru-RU" sz="3200" b="1" dirty="0"/>
          </a:p>
        </p:txBody>
      </p:sp>
      <p:sp>
        <p:nvSpPr>
          <p:cNvPr id="14339" name="Объект 2"/>
          <p:cNvSpPr>
            <a:spLocks noGrp="1"/>
          </p:cNvSpPr>
          <p:nvPr>
            <p:ph idx="1"/>
          </p:nvPr>
        </p:nvSpPr>
        <p:spPr>
          <a:xfrm>
            <a:off x="467544" y="1268760"/>
            <a:ext cx="8229600" cy="5112568"/>
          </a:xfrm>
        </p:spPr>
        <p:txBody>
          <a:bodyPr/>
          <a:lstStyle/>
          <a:p>
            <a:pPr marL="136525" indent="0" algn="just">
              <a:buFont typeface="Wingdings 2" pitchFamily="18" charset="2"/>
              <a:buNone/>
            </a:pPr>
            <a:r>
              <a:rPr lang="ru-RU" altLang="ru-RU" sz="2000" b="1" dirty="0" smtClean="0">
                <a:latin typeface="Times New Roman" panose="02020603050405020304" pitchFamily="18" charset="0"/>
                <a:cs typeface="Times New Roman" panose="02020603050405020304" pitchFamily="18" charset="0"/>
              </a:rPr>
              <a:t>Взаимодействие</a:t>
            </a:r>
          </a:p>
          <a:p>
            <a:pPr marL="136525" indent="0" algn="just">
              <a:buFont typeface="Wingdings 2" pitchFamily="18" charset="2"/>
              <a:buNone/>
            </a:pPr>
            <a:r>
              <a:rPr lang="ru-RU" altLang="ru-RU" sz="1800" dirty="0" smtClean="0">
                <a:latin typeface="Times New Roman" panose="02020603050405020304" pitchFamily="18" charset="0"/>
                <a:cs typeface="Times New Roman" panose="02020603050405020304" pitchFamily="18" charset="0"/>
              </a:rPr>
              <a:t>Для работы с данными (массивами) в </a:t>
            </a:r>
            <a:r>
              <a:rPr lang="ru-RU" altLang="ru-RU" sz="1800" dirty="0" err="1" smtClean="0">
                <a:latin typeface="Times New Roman" panose="02020603050405020304" pitchFamily="18" charset="0"/>
                <a:cs typeface="Times New Roman" panose="02020603050405020304" pitchFamily="18" charset="0"/>
              </a:rPr>
              <a:t>SciDB</a:t>
            </a:r>
            <a:r>
              <a:rPr lang="ru-RU" altLang="ru-RU" sz="1800" dirty="0" smtClean="0">
                <a:latin typeface="Times New Roman" panose="02020603050405020304" pitchFamily="18" charset="0"/>
                <a:cs typeface="Times New Roman" panose="02020603050405020304" pitchFamily="18" charset="0"/>
              </a:rPr>
              <a:t> используется декларативный язык AQL (</a:t>
            </a:r>
            <a:r>
              <a:rPr lang="ru-RU" altLang="ru-RU" sz="1800" dirty="0" err="1" smtClean="0">
                <a:latin typeface="Times New Roman" panose="02020603050405020304" pitchFamily="18" charset="0"/>
                <a:cs typeface="Times New Roman" panose="02020603050405020304" pitchFamily="18" charset="0"/>
              </a:rPr>
              <a:t>Array</a:t>
            </a:r>
            <a:r>
              <a:rPr lang="ru-RU" altLang="ru-RU" sz="1800" dirty="0" smtClean="0">
                <a:latin typeface="Times New Roman" panose="02020603050405020304" pitchFamily="18" charset="0"/>
                <a:cs typeface="Times New Roman" panose="02020603050405020304" pitchFamily="18" charset="0"/>
              </a:rPr>
              <a:t> </a:t>
            </a:r>
            <a:r>
              <a:rPr lang="ru-RU" altLang="ru-RU" sz="1800" dirty="0" err="1" smtClean="0">
                <a:latin typeface="Times New Roman" panose="02020603050405020304" pitchFamily="18" charset="0"/>
                <a:cs typeface="Times New Roman" panose="02020603050405020304" pitchFamily="18" charset="0"/>
              </a:rPr>
              <a:t>Query</a:t>
            </a:r>
            <a:r>
              <a:rPr lang="ru-RU" altLang="ru-RU" sz="1800" dirty="0" smtClean="0">
                <a:latin typeface="Times New Roman" panose="02020603050405020304" pitchFamily="18" charset="0"/>
                <a:cs typeface="Times New Roman" panose="02020603050405020304" pitchFamily="18" charset="0"/>
              </a:rPr>
              <a:t> </a:t>
            </a:r>
            <a:r>
              <a:rPr lang="ru-RU" altLang="ru-RU" sz="1800" dirty="0" err="1" smtClean="0">
                <a:latin typeface="Times New Roman" panose="02020603050405020304" pitchFamily="18" charset="0"/>
                <a:cs typeface="Times New Roman" panose="02020603050405020304" pitchFamily="18" charset="0"/>
              </a:rPr>
              <a:t>Language</a:t>
            </a:r>
            <a:r>
              <a:rPr lang="ru-RU" altLang="ru-RU" sz="1800" dirty="0" smtClean="0">
                <a:latin typeface="Times New Roman" panose="02020603050405020304" pitchFamily="18" charset="0"/>
                <a:cs typeface="Times New Roman" panose="02020603050405020304" pitchFamily="18" charset="0"/>
              </a:rPr>
              <a:t>). В целом, он схож с языком SQL, однако работает не с таблицами, а с массивами, и позволяет анализировать не только конкретные точки, но и их окрестности. </a:t>
            </a:r>
          </a:p>
          <a:p>
            <a:pPr marL="136525" indent="0" algn="just">
              <a:buFont typeface="Wingdings 2" pitchFamily="18" charset="2"/>
              <a:buNone/>
            </a:pPr>
            <a:r>
              <a:rPr lang="ru-RU" altLang="ru-RU" sz="1800" dirty="0" smtClean="0">
                <a:latin typeface="Times New Roman" panose="02020603050405020304" pitchFamily="18" charset="0"/>
                <a:cs typeface="Times New Roman" panose="02020603050405020304" pitchFamily="18" charset="0"/>
              </a:rPr>
              <a:t>Кроме того, </a:t>
            </a:r>
            <a:r>
              <a:rPr lang="ru-RU" altLang="ru-RU" sz="1800" dirty="0" err="1" smtClean="0">
                <a:latin typeface="Times New Roman" panose="02020603050405020304" pitchFamily="18" charset="0"/>
                <a:cs typeface="Times New Roman" panose="02020603050405020304" pitchFamily="18" charset="0"/>
              </a:rPr>
              <a:t>SciDB</a:t>
            </a:r>
            <a:r>
              <a:rPr lang="ru-RU" altLang="ru-RU" sz="1800" dirty="0" smtClean="0">
                <a:latin typeface="Times New Roman" panose="02020603050405020304" pitchFamily="18" charset="0"/>
                <a:cs typeface="Times New Roman" panose="02020603050405020304" pitchFamily="18" charset="0"/>
              </a:rPr>
              <a:t> интегрируется с популярными вычислительными пакетами программного обеспечения, такими как R, </a:t>
            </a:r>
            <a:r>
              <a:rPr lang="ru-RU" altLang="ru-RU" sz="1800" dirty="0" err="1" smtClean="0">
                <a:latin typeface="Times New Roman" panose="02020603050405020304" pitchFamily="18" charset="0"/>
                <a:cs typeface="Times New Roman" panose="02020603050405020304" pitchFamily="18" charset="0"/>
              </a:rPr>
              <a:t>Matlab</a:t>
            </a:r>
            <a:r>
              <a:rPr lang="ru-RU" altLang="ru-RU" sz="1800" dirty="0" smtClean="0">
                <a:latin typeface="Times New Roman" panose="02020603050405020304" pitchFamily="18" charset="0"/>
                <a:cs typeface="Times New Roman" panose="02020603050405020304" pitchFamily="18" charset="0"/>
              </a:rPr>
              <a:t> и другие. Это даёт возможность удобной обработки данных ещё до их выдачи.</a:t>
            </a:r>
          </a:p>
          <a:p>
            <a:pPr marL="136525" indent="0" algn="just">
              <a:buFont typeface="Wingdings 2" pitchFamily="18" charset="2"/>
              <a:buNone/>
            </a:pPr>
            <a:endParaRPr lang="ru-RU" altLang="ru-RU" sz="1800" dirty="0" smtClean="0">
              <a:latin typeface="Times New Roman" panose="02020603050405020304" pitchFamily="18" charset="0"/>
              <a:cs typeface="Times New Roman" panose="02020603050405020304" pitchFamily="18" charset="0"/>
            </a:endParaRPr>
          </a:p>
          <a:p>
            <a:pPr marL="136525" indent="0" algn="just">
              <a:buFont typeface="Wingdings 2" pitchFamily="18" charset="2"/>
              <a:buNone/>
            </a:pPr>
            <a:r>
              <a:rPr lang="ru-RU" altLang="ru-RU" sz="2000" b="1" dirty="0" smtClean="0">
                <a:latin typeface="Times New Roman" panose="02020603050405020304" pitchFamily="18" charset="0"/>
                <a:cs typeface="Times New Roman" panose="02020603050405020304" pitchFamily="18" charset="0"/>
              </a:rPr>
              <a:t>Индексы</a:t>
            </a:r>
            <a:endParaRPr lang="ru-RU" altLang="ru-RU" sz="2000" b="1" dirty="0">
              <a:latin typeface="Times New Roman" panose="02020603050405020304" pitchFamily="18" charset="0"/>
              <a:cs typeface="Times New Roman" panose="02020603050405020304" pitchFamily="18" charset="0"/>
            </a:endParaRPr>
          </a:p>
          <a:p>
            <a:pPr marL="136525" indent="0" algn="just">
              <a:buNone/>
            </a:pPr>
            <a:r>
              <a:rPr lang="ru-RU" altLang="ru-RU" sz="1800" dirty="0">
                <a:latin typeface="Times New Roman" panose="02020603050405020304" pitchFamily="18" charset="0"/>
                <a:cs typeface="Times New Roman" panose="02020603050405020304" pitchFamily="18" charset="0"/>
              </a:rPr>
              <a:t>В качестве индексов в </a:t>
            </a:r>
            <a:r>
              <a:rPr lang="ru-RU" altLang="ru-RU" sz="1800" dirty="0" err="1">
                <a:latin typeface="Times New Roman" panose="02020603050405020304" pitchFamily="18" charset="0"/>
                <a:cs typeface="Times New Roman" panose="02020603050405020304" pitchFamily="18" charset="0"/>
              </a:rPr>
              <a:t>SciDB</a:t>
            </a:r>
            <a:r>
              <a:rPr lang="ru-RU" altLang="ru-RU" sz="1800" dirty="0">
                <a:latin typeface="Times New Roman" panose="02020603050405020304" pitchFamily="18" charset="0"/>
                <a:cs typeface="Times New Roman" panose="02020603050405020304" pitchFamily="18" charset="0"/>
              </a:rPr>
              <a:t> используются массивы. Их измерения, по сути, выполняют роль индексов. Это позволяет разделить всю информацию на "куски" фиксированного размера. </a:t>
            </a:r>
            <a:endParaRPr lang="ru-RU" altLang="ru-RU" sz="1800" dirty="0" smtClean="0">
              <a:latin typeface="Times New Roman" panose="02020603050405020304" pitchFamily="18" charset="0"/>
              <a:cs typeface="Times New Roman" panose="02020603050405020304" pitchFamily="18" charset="0"/>
            </a:endParaRPr>
          </a:p>
          <a:p>
            <a:pPr marL="136525" indent="0" algn="just">
              <a:buNone/>
            </a:pPr>
            <a:r>
              <a:rPr lang="ru-RU" altLang="ru-RU" sz="1800" dirty="0" smtClean="0">
                <a:latin typeface="Times New Roman" panose="02020603050405020304" pitchFamily="18" charset="0"/>
                <a:cs typeface="Times New Roman" panose="02020603050405020304" pitchFamily="18" charset="0"/>
              </a:rPr>
              <a:t>Такой </a:t>
            </a:r>
            <a:r>
              <a:rPr lang="ru-RU" altLang="ru-RU" sz="1800" dirty="0">
                <a:latin typeface="Times New Roman" panose="02020603050405020304" pitchFamily="18" charset="0"/>
                <a:cs typeface="Times New Roman" panose="02020603050405020304" pitchFamily="18" charset="0"/>
              </a:rPr>
              <a:t>подход сильно снижает накладные расходы на создание и поддержание индексов: СУБД может обращаться к данным напрямую по их координатам в массиве. Кроме того, данные можно естественным образом разделять по различным </a:t>
            </a:r>
            <a:r>
              <a:rPr lang="ru-RU" altLang="ru-RU" sz="1800" dirty="0" smtClean="0">
                <a:latin typeface="Times New Roman" panose="02020603050405020304" pitchFamily="18" charset="0"/>
                <a:cs typeface="Times New Roman" panose="02020603050405020304" pitchFamily="18" charset="0"/>
              </a:rPr>
              <a:t>кластерам</a:t>
            </a:r>
            <a:r>
              <a:rPr lang="ru-RU" altLang="ru-RU" sz="1800" dirty="0">
                <a:latin typeface="Times New Roman" panose="02020603050405020304" pitchFamily="18" charset="0"/>
                <a:cs typeface="Times New Roman" panose="02020603050405020304" pitchFamily="18" charset="0"/>
              </a:rPr>
              <a:t>.</a:t>
            </a:r>
          </a:p>
        </p:txBody>
      </p:sp>
      <p:sp>
        <p:nvSpPr>
          <p:cNvPr id="3" name="Номер слайда 2"/>
          <p:cNvSpPr>
            <a:spLocks noGrp="1"/>
          </p:cNvSpPr>
          <p:nvPr>
            <p:ph type="sldNum" sz="quarter" idx="11"/>
          </p:nvPr>
        </p:nvSpPr>
        <p:spPr/>
        <p:txBody>
          <a:bodyPr/>
          <a:lstStyle/>
          <a:p>
            <a:pPr>
              <a:defRPr/>
            </a:pPr>
            <a:fld id="{30C1A9B2-D4D8-430A-9B97-CD7626AC306E}" type="slidenum">
              <a:rPr lang="ru-RU" altLang="ru-RU" smtClean="0"/>
              <a:pPr>
                <a:defRPr/>
              </a:pPr>
              <a:t>82</a:t>
            </a:fld>
            <a:endParaRPr lang="ru-RU" altLang="ru-RU"/>
          </a:p>
        </p:txBody>
      </p:sp>
    </p:spTree>
    <p:extLst>
      <p:ext uri="{BB962C8B-B14F-4D97-AF65-F5344CB8AC3E}">
        <p14:creationId xmlns:p14="http://schemas.microsoft.com/office/powerpoint/2010/main" val="349689686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Объект 3"/>
          <p:cNvPicPr>
            <a:picLocks noGrp="1" noChangeAspect="1"/>
          </p:cNvPicPr>
          <p:nvPr>
            <p:ph idx="4294967295"/>
          </p:nvPr>
        </p:nvPicPr>
        <p:blipFill>
          <a:blip r:embed="rId2"/>
          <a:srcRect/>
          <a:stretch>
            <a:fillRect/>
          </a:stretch>
        </p:blipFill>
        <p:spPr>
          <a:xfrm>
            <a:off x="2714848" y="-27384"/>
            <a:ext cx="6393656" cy="6892925"/>
          </a:xfrm>
        </p:spPr>
      </p:pic>
      <p:sp>
        <p:nvSpPr>
          <p:cNvPr id="2" name="TextBox 1"/>
          <p:cNvSpPr txBox="1"/>
          <p:nvPr/>
        </p:nvSpPr>
        <p:spPr>
          <a:xfrm>
            <a:off x="323528" y="620688"/>
            <a:ext cx="2160240" cy="1569660"/>
          </a:xfrm>
          <a:prstGeom prst="rect">
            <a:avLst/>
          </a:prstGeom>
          <a:noFill/>
        </p:spPr>
        <p:txBody>
          <a:bodyPr wrap="square" rtlCol="0">
            <a:spAutoFit/>
          </a:bodyPr>
          <a:lstStyle/>
          <a:p>
            <a:r>
              <a:rPr lang="ru-RU" sz="3200" b="1" dirty="0" smtClean="0"/>
              <a:t>Пример хранения данных</a:t>
            </a:r>
            <a:endParaRPr lang="ru-RU" sz="3200" b="1" dirty="0"/>
          </a:p>
        </p:txBody>
      </p:sp>
      <p:sp>
        <p:nvSpPr>
          <p:cNvPr id="3" name="Номер слайда 2"/>
          <p:cNvSpPr>
            <a:spLocks noGrp="1"/>
          </p:cNvSpPr>
          <p:nvPr>
            <p:ph type="sldNum" sz="quarter" idx="11"/>
          </p:nvPr>
        </p:nvSpPr>
        <p:spPr/>
        <p:txBody>
          <a:bodyPr/>
          <a:lstStyle/>
          <a:p>
            <a:pPr>
              <a:defRPr/>
            </a:pPr>
            <a:fld id="{0109B474-8571-4756-A3FB-7EB5BEA773AD}" type="slidenum">
              <a:rPr lang="ru-RU" altLang="ru-RU" smtClean="0"/>
              <a:pPr>
                <a:defRPr/>
              </a:pPr>
              <a:t>83</a:t>
            </a:fld>
            <a:endParaRPr lang="ru-RU" altLang="ru-RU"/>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768" y="2348880"/>
            <a:ext cx="5958408" cy="4468806"/>
          </a:xfrm>
          <a:prstGeom prst="rect">
            <a:avLst/>
          </a:prstGeom>
        </p:spPr>
      </p:pic>
    </p:spTree>
    <p:extLst>
      <p:ext uri="{BB962C8B-B14F-4D97-AF65-F5344CB8AC3E}">
        <p14:creationId xmlns:p14="http://schemas.microsoft.com/office/powerpoint/2010/main" val="365255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739552"/>
          </a:xfrm>
        </p:spPr>
        <p:txBody>
          <a:bodyPr/>
          <a:lstStyle/>
          <a:p>
            <a:pPr algn="ctr" fontAlgn="auto">
              <a:spcAft>
                <a:spcPts val="0"/>
              </a:spcAft>
              <a:defRPr/>
            </a:pPr>
            <a:r>
              <a:rPr lang="en-US" sz="3200" b="1" dirty="0" smtClean="0"/>
              <a:t>1</a:t>
            </a:r>
            <a:r>
              <a:rPr lang="ru-RU" sz="3200" b="1" dirty="0" smtClean="0"/>
              <a:t>0. Достоинства </a:t>
            </a:r>
            <a:r>
              <a:rPr lang="en-US" sz="3200" b="1" dirty="0" err="1" smtClean="0"/>
              <a:t>SciBD</a:t>
            </a:r>
            <a:endParaRPr lang="ru-RU" sz="3200" b="1" dirty="0"/>
          </a:p>
        </p:txBody>
      </p:sp>
      <p:sp>
        <p:nvSpPr>
          <p:cNvPr id="3" name="Объект 2"/>
          <p:cNvSpPr>
            <a:spLocks noGrp="1"/>
          </p:cNvSpPr>
          <p:nvPr>
            <p:ph idx="1"/>
          </p:nvPr>
        </p:nvSpPr>
        <p:spPr>
          <a:xfrm>
            <a:off x="323528" y="908720"/>
            <a:ext cx="8568952" cy="5473700"/>
          </a:xfrm>
        </p:spPr>
        <p:txBody>
          <a:bodyPr>
            <a:noAutofit/>
          </a:bodyPr>
          <a:lstStyle/>
          <a:p>
            <a:pPr marL="548640" indent="-411480" algn="just" fontAlgn="auto">
              <a:spcAft>
                <a:spcPts val="0"/>
              </a:spcAft>
              <a:buClr>
                <a:schemeClr val="tx1">
                  <a:shade val="95000"/>
                </a:schemeClr>
              </a:buClr>
              <a:buFont typeface="Wingdings" panose="05000000000000000000" pitchFamily="2" charset="2"/>
              <a:buChar char="Ø"/>
              <a:defRPr/>
            </a:pPr>
            <a:r>
              <a:rPr lang="ru-RU" sz="1800" dirty="0" smtClean="0">
                <a:latin typeface="Times New Roman" panose="02020603050405020304" pitchFamily="18" charset="0"/>
                <a:cs typeface="Times New Roman" panose="02020603050405020304" pitchFamily="18" charset="0"/>
              </a:rPr>
              <a:t>Быстрая </a:t>
            </a:r>
            <a:r>
              <a:rPr lang="ru-RU" sz="1800" dirty="0">
                <a:latin typeface="Times New Roman" panose="02020603050405020304" pitchFamily="18" charset="0"/>
                <a:cs typeface="Times New Roman" panose="02020603050405020304" pitchFamily="18" charset="0"/>
              </a:rPr>
              <a:t>навигация по большому объёму данных за счёт использования индексов на основе массивов.</a:t>
            </a:r>
          </a:p>
          <a:p>
            <a:pPr marL="548640" indent="-411480" algn="just" fontAlgn="auto">
              <a:spcAft>
                <a:spcPts val="0"/>
              </a:spcAft>
              <a:buClr>
                <a:schemeClr val="tx1">
                  <a:shade val="95000"/>
                </a:schemeClr>
              </a:buClr>
              <a:buFont typeface="Wingdings" panose="05000000000000000000" pitchFamily="2" charset="2"/>
              <a:buChar char="Ø"/>
              <a:defRPr/>
            </a:pPr>
            <a:r>
              <a:rPr lang="ru-RU" sz="1800" dirty="0">
                <a:latin typeface="Times New Roman" panose="02020603050405020304" pitchFamily="18" charset="0"/>
                <a:cs typeface="Times New Roman" panose="02020603050405020304" pitchFamily="18" charset="0"/>
              </a:rPr>
              <a:t>Масштабируемость СУБД: она может использоваться на любых устройствах, от планшетного компьютера до кластера из тысяч серверов для хранения десятков петабайт данных.</a:t>
            </a:r>
          </a:p>
          <a:p>
            <a:pPr marL="548640" indent="-411480" algn="just" fontAlgn="auto">
              <a:spcAft>
                <a:spcPts val="0"/>
              </a:spcAft>
              <a:buClr>
                <a:schemeClr val="tx1">
                  <a:shade val="95000"/>
                </a:schemeClr>
              </a:buClr>
              <a:buFont typeface="Wingdings" panose="05000000000000000000" pitchFamily="2" charset="2"/>
              <a:buChar char="Ø"/>
              <a:defRPr/>
            </a:pPr>
            <a:r>
              <a:rPr lang="ru-RU" sz="1800" dirty="0">
                <a:latin typeface="Times New Roman" panose="02020603050405020304" pitchFamily="18" charset="0"/>
                <a:cs typeface="Times New Roman" panose="02020603050405020304" pitchFamily="18" charset="0"/>
              </a:rPr>
              <a:t>Полноценная поддержка полного цикла работы с научными данными: в базе данных хранятся сырые данные, которые обрабатываются самой СУБД перед выдачей.</a:t>
            </a:r>
          </a:p>
          <a:p>
            <a:pPr marL="548640" indent="-411480" algn="just" fontAlgn="auto">
              <a:spcAft>
                <a:spcPts val="0"/>
              </a:spcAft>
              <a:buClr>
                <a:schemeClr val="tx1">
                  <a:shade val="95000"/>
                </a:schemeClr>
              </a:buClr>
              <a:buFont typeface="Wingdings" panose="05000000000000000000" pitchFamily="2" charset="2"/>
              <a:buChar char="Ø"/>
              <a:defRPr/>
            </a:pPr>
            <a:r>
              <a:rPr lang="ru-RU" sz="1800" dirty="0">
                <a:latin typeface="Times New Roman" panose="02020603050405020304" pitchFamily="18" charset="0"/>
                <a:cs typeface="Times New Roman" panose="02020603050405020304" pitchFamily="18" charset="0"/>
              </a:rPr>
              <a:t>Наличие декларативного языка запросов AQL, а также возможности интеграции с популярными вычислительными пакетами.</a:t>
            </a:r>
          </a:p>
          <a:p>
            <a:pPr marL="548640" indent="-411480" algn="just" fontAlgn="auto">
              <a:spcAft>
                <a:spcPts val="0"/>
              </a:spcAft>
              <a:buClr>
                <a:schemeClr val="tx1">
                  <a:shade val="95000"/>
                </a:schemeClr>
              </a:buClr>
              <a:buFont typeface="Wingdings" panose="05000000000000000000" pitchFamily="2" charset="2"/>
              <a:buChar char="Ø"/>
              <a:defRPr/>
            </a:pPr>
            <a:r>
              <a:rPr lang="ru-RU" sz="1800" dirty="0">
                <a:latin typeface="Times New Roman" panose="02020603050405020304" pitchFamily="18" charset="0"/>
                <a:cs typeface="Times New Roman" panose="02020603050405020304" pitchFamily="18" charset="0"/>
              </a:rPr>
              <a:t>Серьёзное повышение быстродействия за счёт отказа от модели ACID: поскольку научные данные являются неизменными, отсутствует необходимость поддержки </a:t>
            </a:r>
            <a:r>
              <a:rPr lang="ru-RU" sz="1800" dirty="0" smtClean="0">
                <a:latin typeface="Times New Roman" panose="02020603050405020304" pitchFamily="18" charset="0"/>
                <a:cs typeface="Times New Roman" panose="02020603050405020304" pitchFamily="18" charset="0"/>
              </a:rPr>
              <a:t>транзакций </a:t>
            </a:r>
            <a:r>
              <a:rPr lang="ru-RU" sz="1800" dirty="0">
                <a:latin typeface="Times New Roman" panose="02020603050405020304" pitchFamily="18" charset="0"/>
                <a:cs typeface="Times New Roman" panose="02020603050405020304" pitchFamily="18" charset="0"/>
              </a:rPr>
              <a:t>(данные только вносятся, но не изменяются). Вместо модели ACID используется модель BASE.</a:t>
            </a:r>
          </a:p>
          <a:p>
            <a:pPr marL="548640" indent="-411480" algn="just" fontAlgn="auto">
              <a:spcAft>
                <a:spcPts val="0"/>
              </a:spcAft>
              <a:buClr>
                <a:schemeClr val="tx1">
                  <a:shade val="95000"/>
                </a:schemeClr>
              </a:buClr>
              <a:buFont typeface="Wingdings" panose="05000000000000000000" pitchFamily="2" charset="2"/>
              <a:buChar char="Ø"/>
              <a:defRPr/>
            </a:pPr>
            <a:r>
              <a:rPr lang="ru-RU" sz="1800" dirty="0">
                <a:latin typeface="Times New Roman" panose="02020603050405020304" pitchFamily="18" charset="0"/>
                <a:cs typeface="Times New Roman" panose="02020603050405020304" pitchFamily="18" charset="0"/>
              </a:rPr>
              <a:t>Высокая сжимаемость данных за счёт вертикального (</a:t>
            </a:r>
            <a:r>
              <a:rPr lang="ru-RU" sz="1800" dirty="0" err="1">
                <a:latin typeface="Times New Roman" panose="02020603050405020304" pitchFamily="18" charset="0"/>
                <a:cs typeface="Times New Roman" panose="02020603050405020304" pitchFamily="18" charset="0"/>
              </a:rPr>
              <a:t>поатрибутного</a:t>
            </a:r>
            <a:r>
              <a:rPr lang="ru-RU" sz="1800" dirty="0">
                <a:latin typeface="Times New Roman" panose="02020603050405020304" pitchFamily="18" charset="0"/>
                <a:cs typeface="Times New Roman" panose="02020603050405020304" pitchFamily="18" charset="0"/>
              </a:rPr>
              <a:t>) хранения массивов.</a:t>
            </a:r>
          </a:p>
          <a:p>
            <a:pPr marL="548640" indent="-411480" algn="just" fontAlgn="auto">
              <a:spcAft>
                <a:spcPts val="0"/>
              </a:spcAft>
              <a:buClr>
                <a:schemeClr val="tx1">
                  <a:shade val="95000"/>
                </a:schemeClr>
              </a:buClr>
              <a:buFont typeface="Wingdings" panose="05000000000000000000" pitchFamily="2" charset="2"/>
              <a:buChar char="Ø"/>
              <a:defRPr/>
            </a:pPr>
            <a:r>
              <a:rPr lang="ru-RU" sz="1800" dirty="0">
                <a:latin typeface="Times New Roman" panose="02020603050405020304" pitchFamily="18" charset="0"/>
                <a:cs typeface="Times New Roman" panose="02020603050405020304" pitchFamily="18" charset="0"/>
              </a:rPr>
              <a:t>Сохранность данных обеспечивается репликацией на различных (независимых) узлах системы.</a:t>
            </a:r>
          </a:p>
          <a:p>
            <a:pPr marL="548640" indent="-411480" algn="just" fontAlgn="auto">
              <a:spcAft>
                <a:spcPts val="0"/>
              </a:spcAft>
              <a:buClr>
                <a:schemeClr val="tx1">
                  <a:shade val="95000"/>
                </a:schemeClr>
              </a:buClr>
              <a:buFont typeface="Wingdings" panose="05000000000000000000" pitchFamily="2" charset="2"/>
              <a:buChar char="Ø"/>
              <a:defRPr/>
            </a:pPr>
            <a:r>
              <a:rPr lang="ru-RU" sz="1800" dirty="0" smtClean="0">
                <a:latin typeface="Times New Roman" panose="02020603050405020304" pitchFamily="18" charset="0"/>
                <a:cs typeface="Times New Roman" panose="02020603050405020304" pitchFamily="18" charset="0"/>
              </a:rPr>
              <a:t>Открытый </a:t>
            </a:r>
            <a:r>
              <a:rPr lang="ru-RU" sz="1800" dirty="0">
                <a:latin typeface="Times New Roman" panose="02020603050405020304" pitchFamily="18" charset="0"/>
                <a:cs typeface="Times New Roman" panose="02020603050405020304" pitchFamily="18" charset="0"/>
              </a:rPr>
              <a:t>исходных код</a:t>
            </a:r>
          </a:p>
        </p:txBody>
      </p:sp>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84</a:t>
            </a:fld>
            <a:endParaRPr lang="ru-RU" altLang="ru-RU"/>
          </a:p>
        </p:txBody>
      </p:sp>
    </p:spTree>
    <p:extLst>
      <p:ext uri="{BB962C8B-B14F-4D97-AF65-F5344CB8AC3E}">
        <p14:creationId xmlns:p14="http://schemas.microsoft.com/office/powerpoint/2010/main" val="138895915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739552"/>
          </a:xfrm>
        </p:spPr>
        <p:txBody>
          <a:bodyPr/>
          <a:lstStyle/>
          <a:p>
            <a:pPr algn="ctr" fontAlgn="auto">
              <a:spcAft>
                <a:spcPts val="0"/>
              </a:spcAft>
              <a:defRPr/>
            </a:pPr>
            <a:r>
              <a:rPr lang="en-US" sz="3200" b="1" dirty="0" smtClean="0"/>
              <a:t>1</a:t>
            </a:r>
            <a:r>
              <a:rPr lang="ru-RU" sz="3200" b="1" dirty="0"/>
              <a:t>1</a:t>
            </a:r>
            <a:r>
              <a:rPr lang="ru-RU" sz="3200" b="1" dirty="0" smtClean="0"/>
              <a:t>. </a:t>
            </a:r>
            <a:r>
              <a:rPr lang="ru-RU" sz="3200" b="1" dirty="0" err="1" smtClean="0"/>
              <a:t>Мультимодельные</a:t>
            </a:r>
            <a:r>
              <a:rPr lang="ru-RU" sz="3200" b="1" dirty="0" smtClean="0"/>
              <a:t> СУБД</a:t>
            </a:r>
            <a:endParaRPr lang="ru-RU" sz="3200" b="1" dirty="0"/>
          </a:p>
        </p:txBody>
      </p:sp>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85</a:t>
            </a:fld>
            <a:endParaRPr lang="ru-RU" altLang="ru-RU"/>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2736"/>
            <a:ext cx="9144000" cy="5250500"/>
          </a:xfrm>
          <a:prstGeom prst="rect">
            <a:avLst/>
          </a:prstGeom>
        </p:spPr>
      </p:pic>
      <p:sp>
        <p:nvSpPr>
          <p:cNvPr id="3" name="TextBox 2"/>
          <p:cNvSpPr txBox="1"/>
          <p:nvPr/>
        </p:nvSpPr>
        <p:spPr>
          <a:xfrm>
            <a:off x="251520" y="6381328"/>
            <a:ext cx="7560840" cy="369332"/>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Дата обращения к ресурсу: 02.12.2021</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275006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5613" y="332656"/>
            <a:ext cx="8229600" cy="773113"/>
          </a:xfrm>
        </p:spPr>
        <p:txBody>
          <a:bodyPr/>
          <a:lstStyle/>
          <a:p>
            <a:pPr algn="ctr" eaLnBrk="1" hangingPunct="1"/>
            <a:r>
              <a:rPr lang="ru-RU" altLang="ru-RU" sz="3200" b="1" dirty="0" smtClean="0"/>
              <a:t>Список источников</a:t>
            </a:r>
          </a:p>
        </p:txBody>
      </p:sp>
      <p:sp>
        <p:nvSpPr>
          <p:cNvPr id="2" name="TextBox 1"/>
          <p:cNvSpPr txBox="1"/>
          <p:nvPr/>
        </p:nvSpPr>
        <p:spPr>
          <a:xfrm>
            <a:off x="179512" y="980728"/>
            <a:ext cx="8784976" cy="5509200"/>
          </a:xfrm>
          <a:prstGeom prst="rect">
            <a:avLst/>
          </a:prstGeom>
          <a:noFill/>
        </p:spPr>
        <p:txBody>
          <a:bodyPr wrap="square" rtlCol="0">
            <a:spAutoFit/>
          </a:bodyPr>
          <a:lstStyle/>
          <a:p>
            <a:pPr marL="457200" indent="-457200" algn="just">
              <a:buFont typeface="Times New Roman" pitchFamily="18" charset="0"/>
              <a:buAutoNum type="arabicPeriod"/>
            </a:pPr>
            <a:r>
              <a:rPr lang="ru-RU" altLang="ru-RU" sz="1600" dirty="0"/>
              <a:t>Кузнецов С. Методы оптимизации выполнения запросов в реляционных СУБД. </a:t>
            </a:r>
            <a:r>
              <a:rPr lang="en-US" altLang="ru-RU" sz="1600" dirty="0"/>
              <a:t>URL: http://citforum.ru/database/articles/art_26.shtml</a:t>
            </a:r>
          </a:p>
          <a:p>
            <a:pPr marL="457200" indent="-457200" algn="just">
              <a:buFont typeface="Times New Roman" pitchFamily="18" charset="0"/>
              <a:buAutoNum type="arabicPeriod"/>
            </a:pPr>
            <a:r>
              <a:rPr lang="ru-RU" altLang="ru-RU" sz="1600" dirty="0"/>
              <a:t>Стулов А. Особенности построения информационных хранилищ. - "Открытые системы", №04, 2003. - </a:t>
            </a:r>
            <a:r>
              <a:rPr lang="en-US" altLang="ru-RU" sz="1600" dirty="0"/>
              <a:t>URL: http://citforum.ru/database/articles/20030520/</a:t>
            </a:r>
          </a:p>
          <a:p>
            <a:pPr marL="457200" indent="-457200" algn="just">
              <a:buFont typeface="Times New Roman" pitchFamily="18" charset="0"/>
              <a:buAutoNum type="arabicPeriod"/>
            </a:pPr>
            <a:r>
              <a:rPr lang="ru-RU" altLang="ru-RU" sz="1600" dirty="0" err="1"/>
              <a:t>Стоунбрейкер</a:t>
            </a:r>
            <a:r>
              <a:rPr lang="ru-RU" altLang="ru-RU" sz="1600" dirty="0"/>
              <a:t> М., </a:t>
            </a:r>
            <a:r>
              <a:rPr lang="ru-RU" altLang="ru-RU" sz="1600" dirty="0" err="1"/>
              <a:t>Гетинтемел</a:t>
            </a:r>
            <a:r>
              <a:rPr lang="ru-RU" altLang="ru-RU" sz="1600" dirty="0"/>
              <a:t> У., </a:t>
            </a:r>
            <a:r>
              <a:rPr lang="ru-RU" altLang="ru-RU" sz="1600" dirty="0" err="1"/>
              <a:t>Здоник</a:t>
            </a:r>
            <a:r>
              <a:rPr lang="ru-RU" altLang="ru-RU" sz="1600" dirty="0"/>
              <a:t> С. Восемь требований к системе потоковой обработки в реальном времени / Перевод - </a:t>
            </a:r>
            <a:r>
              <a:rPr lang="ru-RU" altLang="ru-RU" sz="1600" dirty="0" err="1"/>
              <a:t>С.Кузнецов</a:t>
            </a:r>
            <a:r>
              <a:rPr lang="ru-RU" altLang="ru-RU" sz="1600" dirty="0"/>
              <a:t>. Оригинал: </a:t>
            </a:r>
            <a:r>
              <a:rPr lang="en-US" altLang="ru-RU" sz="1600" dirty="0"/>
              <a:t>The 8 Requirements of Real-Time Stream Processing, SIGMOD Record, Vol. 34, No. 4, Dec. 2005. URL: http://citforum.ru/database/articles/stream_8_req/</a:t>
            </a:r>
          </a:p>
          <a:p>
            <a:pPr marL="457200" indent="-457200" algn="just">
              <a:buFont typeface="Times New Roman" pitchFamily="18" charset="0"/>
              <a:buAutoNum type="arabicPeriod"/>
            </a:pPr>
            <a:r>
              <a:rPr lang="ru-RU" altLang="ru-RU" sz="1600" dirty="0"/>
              <a:t>Якобс А. Патологии больших данных / Перевод: </a:t>
            </a:r>
            <a:r>
              <a:rPr lang="ru-RU" altLang="ru-RU" sz="1600" dirty="0" err="1"/>
              <a:t>С.Кузнецов</a:t>
            </a:r>
            <a:r>
              <a:rPr lang="ru-RU" altLang="ru-RU" sz="1600" dirty="0"/>
              <a:t>. Оригинал: </a:t>
            </a:r>
            <a:r>
              <a:rPr lang="en-US" altLang="ru-RU" sz="1600" dirty="0"/>
              <a:t>Adam Jacobs. The Pathologies of Big Data. ACM Queue, Volume 7 , Issue 6 (July 2009). URL: http://citforum.ru/database/articles/pathology/</a:t>
            </a:r>
          </a:p>
          <a:p>
            <a:pPr marL="457200" indent="-457200" algn="just">
              <a:buFont typeface="Times New Roman" pitchFamily="18" charset="0"/>
              <a:buAutoNum type="arabicPeriod"/>
            </a:pPr>
            <a:r>
              <a:rPr lang="ru-RU" altLang="ru-RU" sz="1600" dirty="0"/>
              <a:t>Кузнецов </a:t>
            </a:r>
            <a:r>
              <a:rPr lang="en-US" altLang="ru-RU" sz="1600" dirty="0"/>
              <a:t>C. MapReduce: </a:t>
            </a:r>
            <a:r>
              <a:rPr lang="ru-RU" altLang="ru-RU" sz="1600" dirty="0"/>
              <a:t>внутри, снаружи или сбоку от параллельных СУБД? / </a:t>
            </a:r>
            <a:r>
              <a:rPr lang="en-US" altLang="ru-RU" sz="1600" dirty="0"/>
              <a:t>URL: </a:t>
            </a:r>
            <a:r>
              <a:rPr lang="en-US" altLang="ru-RU" sz="1600" dirty="0">
                <a:hlinkClick r:id="rId2"/>
              </a:rPr>
              <a:t>http://citforum.ru/database/articles/dw_appliance_and_mr</a:t>
            </a:r>
            <a:r>
              <a:rPr lang="en-US" altLang="ru-RU" sz="1600" dirty="0" smtClean="0">
                <a:hlinkClick r:id="rId2"/>
              </a:rPr>
              <a:t>/</a:t>
            </a:r>
            <a:r>
              <a:rPr lang="en-US" altLang="ru-RU" sz="1600" dirty="0" smtClean="0"/>
              <a:t>  </a:t>
            </a:r>
          </a:p>
          <a:p>
            <a:pPr marL="457200" indent="-457200" algn="just">
              <a:buFont typeface="Times New Roman" pitchFamily="18" charset="0"/>
              <a:buAutoNum type="arabicPeriod"/>
            </a:pPr>
            <a:r>
              <a:rPr lang="ru-RU" altLang="ru-RU" sz="1600" dirty="0" smtClean="0"/>
              <a:t>Горбенко И. </a:t>
            </a:r>
            <a:r>
              <a:rPr lang="ru-RU" sz="1600" dirty="0"/>
              <a:t>Архитектура хранилищ данных: традиционная и </a:t>
            </a:r>
            <a:r>
              <a:rPr lang="ru-RU" sz="1600" dirty="0" smtClean="0"/>
              <a:t>облачная. </a:t>
            </a:r>
            <a:r>
              <a:rPr lang="en-US" sz="1600" dirty="0"/>
              <a:t>URL: </a:t>
            </a:r>
            <a:r>
              <a:rPr lang="en-US" sz="1600" dirty="0">
                <a:hlinkClick r:id="rId3"/>
              </a:rPr>
              <a:t>https://habr.com/ru/post/441538</a:t>
            </a:r>
            <a:r>
              <a:rPr lang="en-US" sz="1600" dirty="0" smtClean="0">
                <a:hlinkClick r:id="rId3"/>
              </a:rPr>
              <a:t>/</a:t>
            </a:r>
            <a:r>
              <a:rPr lang="en-US" sz="1600" dirty="0" smtClean="0"/>
              <a:t> </a:t>
            </a:r>
            <a:endParaRPr lang="ru-RU" sz="1600" dirty="0"/>
          </a:p>
          <a:p>
            <a:pPr marL="457200" indent="-457200" algn="just">
              <a:buFont typeface="Times New Roman" pitchFamily="18" charset="0"/>
              <a:buAutoNum type="arabicPeriod"/>
            </a:pPr>
            <a:r>
              <a:rPr lang="ru-RU" altLang="ru-RU" sz="1600" dirty="0" err="1" smtClean="0"/>
              <a:t>Bulletin</a:t>
            </a:r>
            <a:r>
              <a:rPr lang="ru-RU" altLang="ru-RU" sz="1600" dirty="0" smtClean="0"/>
              <a:t> </a:t>
            </a:r>
            <a:r>
              <a:rPr lang="ru-RU" altLang="ru-RU" sz="1600" dirty="0" err="1"/>
              <a:t>of</a:t>
            </a:r>
            <a:r>
              <a:rPr lang="ru-RU" altLang="ru-RU" sz="1600" dirty="0"/>
              <a:t> </a:t>
            </a:r>
            <a:r>
              <a:rPr lang="ru-RU" altLang="ru-RU" sz="1600" dirty="0" err="1"/>
              <a:t>the</a:t>
            </a:r>
            <a:r>
              <a:rPr lang="ru-RU" altLang="ru-RU" sz="1600" dirty="0"/>
              <a:t> </a:t>
            </a:r>
            <a:r>
              <a:rPr lang="ru-RU" altLang="ru-RU" sz="1600" dirty="0" err="1"/>
              <a:t>Technical</a:t>
            </a:r>
            <a:r>
              <a:rPr lang="ru-RU" altLang="ru-RU" sz="1600" dirty="0"/>
              <a:t> </a:t>
            </a:r>
            <a:r>
              <a:rPr lang="ru-RU" altLang="ru-RU" sz="1600" dirty="0" err="1"/>
              <a:t>Committee</a:t>
            </a:r>
            <a:r>
              <a:rPr lang="ru-RU" altLang="ru-RU" sz="1600" dirty="0"/>
              <a:t> </a:t>
            </a:r>
            <a:r>
              <a:rPr lang="ru-RU" altLang="ru-RU" sz="1600" dirty="0" err="1"/>
              <a:t>on</a:t>
            </a:r>
            <a:r>
              <a:rPr lang="ru-RU" altLang="ru-RU" sz="1600" dirty="0"/>
              <a:t> </a:t>
            </a:r>
            <a:r>
              <a:rPr lang="ru-RU" altLang="ru-RU" sz="1600" dirty="0" err="1"/>
              <a:t>Data</a:t>
            </a:r>
            <a:r>
              <a:rPr lang="ru-RU" altLang="ru-RU" sz="1600" dirty="0"/>
              <a:t> </a:t>
            </a:r>
            <a:r>
              <a:rPr lang="ru-RU" altLang="ru-RU" sz="1600" dirty="0" err="1"/>
              <a:t>Engineering</a:t>
            </a:r>
            <a:r>
              <a:rPr lang="ru-RU" altLang="ru-RU" sz="1600" dirty="0"/>
              <a:t>, </a:t>
            </a:r>
            <a:r>
              <a:rPr lang="ru-RU" altLang="ru-RU" sz="1600" dirty="0" err="1"/>
              <a:t>March</a:t>
            </a:r>
            <a:r>
              <a:rPr lang="ru-RU" altLang="ru-RU" sz="1600" dirty="0"/>
              <a:t> 2003, </a:t>
            </a:r>
            <a:r>
              <a:rPr lang="ru-RU" altLang="ru-RU" sz="1600" dirty="0" err="1"/>
              <a:t>Vol</a:t>
            </a:r>
            <a:r>
              <a:rPr lang="ru-RU" altLang="ru-RU" sz="1600" dirty="0"/>
              <a:t>. 26, </a:t>
            </a:r>
            <a:r>
              <a:rPr lang="ru-RU" altLang="ru-RU" sz="1600" dirty="0" err="1"/>
              <a:t>No</a:t>
            </a:r>
            <a:r>
              <a:rPr lang="ru-RU" altLang="ru-RU" sz="1600" dirty="0"/>
              <a:t>. 1. </a:t>
            </a:r>
          </a:p>
          <a:p>
            <a:pPr marL="457200" indent="-457200" algn="just">
              <a:buFont typeface="Times New Roman" pitchFamily="18" charset="0"/>
              <a:buAutoNum type="arabicPeriod"/>
            </a:pPr>
            <a:r>
              <a:rPr lang="ru-RU" altLang="ru-RU" sz="1600" dirty="0" err="1"/>
              <a:t>Julian</a:t>
            </a:r>
            <a:r>
              <a:rPr lang="ru-RU" altLang="ru-RU" sz="1600" dirty="0"/>
              <a:t> </a:t>
            </a:r>
            <a:r>
              <a:rPr lang="ru-RU" altLang="ru-RU" sz="1600" dirty="0" err="1"/>
              <a:t>Hyde</a:t>
            </a:r>
            <a:r>
              <a:rPr lang="ru-RU" altLang="ru-RU" sz="1600" dirty="0"/>
              <a:t>. </a:t>
            </a:r>
            <a:r>
              <a:rPr lang="ru-RU" altLang="ru-RU" sz="1600" dirty="0" err="1"/>
              <a:t>Data</a:t>
            </a:r>
            <a:r>
              <a:rPr lang="ru-RU" altLang="ru-RU" sz="1600" dirty="0"/>
              <a:t> </a:t>
            </a:r>
            <a:r>
              <a:rPr lang="ru-RU" altLang="ru-RU" sz="1600" dirty="0" err="1"/>
              <a:t>in</a:t>
            </a:r>
            <a:r>
              <a:rPr lang="ru-RU" altLang="ru-RU" sz="1600" dirty="0"/>
              <a:t> </a:t>
            </a:r>
            <a:r>
              <a:rPr lang="ru-RU" altLang="ru-RU" sz="1600" dirty="0" err="1"/>
              <a:t>Flight</a:t>
            </a:r>
            <a:r>
              <a:rPr lang="ru-RU" altLang="ru-RU" sz="1600" dirty="0"/>
              <a:t>. </a:t>
            </a:r>
            <a:r>
              <a:rPr lang="ru-RU" altLang="ru-RU" sz="1600" dirty="0" err="1"/>
              <a:t>How</a:t>
            </a:r>
            <a:r>
              <a:rPr lang="ru-RU" altLang="ru-RU" sz="1600" dirty="0"/>
              <a:t> </a:t>
            </a:r>
            <a:r>
              <a:rPr lang="ru-RU" altLang="ru-RU" sz="1600" dirty="0" err="1"/>
              <a:t>streaming</a:t>
            </a:r>
            <a:r>
              <a:rPr lang="ru-RU" altLang="ru-RU" sz="1600" dirty="0"/>
              <a:t> SQL </a:t>
            </a:r>
            <a:r>
              <a:rPr lang="ru-RU" altLang="ru-RU" sz="1600" dirty="0" err="1"/>
              <a:t>technology</a:t>
            </a:r>
            <a:r>
              <a:rPr lang="ru-RU" altLang="ru-RU" sz="1600" dirty="0"/>
              <a:t> </a:t>
            </a:r>
            <a:r>
              <a:rPr lang="ru-RU" altLang="ru-RU" sz="1600" dirty="0" err="1"/>
              <a:t>can</a:t>
            </a:r>
            <a:r>
              <a:rPr lang="ru-RU" altLang="ru-RU" sz="1600" dirty="0"/>
              <a:t> </a:t>
            </a:r>
            <a:r>
              <a:rPr lang="ru-RU" altLang="ru-RU" sz="1600" dirty="0" err="1"/>
              <a:t>help</a:t>
            </a:r>
            <a:r>
              <a:rPr lang="ru-RU" altLang="ru-RU" sz="1600" dirty="0"/>
              <a:t> </a:t>
            </a:r>
            <a:r>
              <a:rPr lang="ru-RU" altLang="ru-RU" sz="1600" dirty="0" err="1"/>
              <a:t>solve</a:t>
            </a:r>
            <a:r>
              <a:rPr lang="ru-RU" altLang="ru-RU" sz="1600" dirty="0"/>
              <a:t> </a:t>
            </a:r>
            <a:r>
              <a:rPr lang="ru-RU" altLang="ru-RU" sz="1600" dirty="0" err="1"/>
              <a:t>the</a:t>
            </a:r>
            <a:r>
              <a:rPr lang="ru-RU" altLang="ru-RU" sz="1600" dirty="0"/>
              <a:t> </a:t>
            </a:r>
            <a:r>
              <a:rPr lang="ru-RU" altLang="ru-RU" sz="1600" dirty="0" err="1"/>
              <a:t>Web</a:t>
            </a:r>
            <a:r>
              <a:rPr lang="ru-RU" altLang="ru-RU" sz="1600" dirty="0"/>
              <a:t> 2.0 </a:t>
            </a:r>
            <a:r>
              <a:rPr lang="ru-RU" altLang="ru-RU" sz="1600" dirty="0" err="1"/>
              <a:t>data</a:t>
            </a:r>
            <a:r>
              <a:rPr lang="ru-RU" altLang="ru-RU" sz="1600" dirty="0"/>
              <a:t> </a:t>
            </a:r>
            <a:r>
              <a:rPr lang="ru-RU" altLang="ru-RU" sz="1600" dirty="0" err="1"/>
              <a:t>crunch</a:t>
            </a:r>
            <a:r>
              <a:rPr lang="ru-RU" altLang="ru-RU" sz="1600" dirty="0"/>
              <a:t>. ACM </a:t>
            </a:r>
            <a:r>
              <a:rPr lang="ru-RU" altLang="ru-RU" sz="1600" dirty="0" err="1"/>
              <a:t>Queue</a:t>
            </a:r>
            <a:r>
              <a:rPr lang="ru-RU" altLang="ru-RU" sz="1600" dirty="0"/>
              <a:t>, </a:t>
            </a:r>
            <a:r>
              <a:rPr lang="ru-RU" altLang="ru-RU" sz="1600" dirty="0" err="1"/>
              <a:t>vol</a:t>
            </a:r>
            <a:r>
              <a:rPr lang="ru-RU" altLang="ru-RU" sz="1600" dirty="0"/>
              <a:t>. 7, </a:t>
            </a:r>
            <a:r>
              <a:rPr lang="ru-RU" altLang="ru-RU" sz="1600" dirty="0" err="1"/>
              <a:t>no</a:t>
            </a:r>
            <a:r>
              <a:rPr lang="ru-RU" altLang="ru-RU" sz="1600" dirty="0"/>
              <a:t>. 11, </a:t>
            </a:r>
            <a:r>
              <a:rPr lang="ru-RU" altLang="ru-RU" sz="1600" dirty="0" err="1"/>
              <a:t>December</a:t>
            </a:r>
            <a:r>
              <a:rPr lang="ru-RU" altLang="ru-RU" sz="1600" dirty="0"/>
              <a:t> 2009.</a:t>
            </a:r>
          </a:p>
          <a:p>
            <a:pPr marL="457200" indent="-457200" algn="just">
              <a:buFont typeface="Times New Roman" pitchFamily="18" charset="0"/>
              <a:buAutoNum type="arabicPeriod"/>
            </a:pPr>
            <a:r>
              <a:rPr lang="ru-RU" altLang="ru-RU" sz="1600" dirty="0"/>
              <a:t>Трофимова</a:t>
            </a:r>
            <a:r>
              <a:rPr lang="en-US" altLang="ru-RU" sz="1600" dirty="0"/>
              <a:t> </a:t>
            </a:r>
            <a:r>
              <a:rPr lang="ru-RU" altLang="ru-RU" sz="1600" dirty="0"/>
              <a:t>П. СХД для потоковых данных: проблемы и решения. </a:t>
            </a:r>
            <a:r>
              <a:rPr lang="pl-PL" altLang="ru-RU" sz="1600" dirty="0"/>
              <a:t>Storage News № 2 (46), 2011, </a:t>
            </a:r>
            <a:r>
              <a:rPr lang="pl-PL" altLang="ru-RU" sz="1600" dirty="0" smtClean="0">
                <a:hlinkClick r:id="rId4"/>
              </a:rPr>
              <a:t>www.storagenews.ru</a:t>
            </a:r>
            <a:r>
              <a:rPr lang="en-US" altLang="ru-RU" sz="1600" dirty="0" smtClean="0"/>
              <a:t> </a:t>
            </a:r>
            <a:endParaRPr lang="ru-RU" altLang="ru-RU" sz="1600" dirty="0"/>
          </a:p>
          <a:p>
            <a:pPr marL="457200" indent="-457200" algn="just">
              <a:buFont typeface="Times New Roman" pitchFamily="18" charset="0"/>
              <a:buAutoNum type="arabicPeriod"/>
            </a:pPr>
            <a:r>
              <a:rPr lang="ru-RU" altLang="ru-RU" sz="1600" dirty="0" err="1"/>
              <a:t>StreamBase</a:t>
            </a:r>
            <a:r>
              <a:rPr lang="ru-RU" altLang="ru-RU" sz="1600" dirty="0"/>
              <a:t>:  </a:t>
            </a:r>
            <a:r>
              <a:rPr lang="en-US" altLang="ru-RU" sz="1600" dirty="0">
                <a:hlinkClick r:id="rId5"/>
              </a:rPr>
              <a:t>http://www.streambase.com</a:t>
            </a:r>
            <a:r>
              <a:rPr lang="en-US" altLang="ru-RU" sz="1600" dirty="0" smtClean="0">
                <a:hlinkClick r:id="rId5"/>
              </a:rPr>
              <a:t>/</a:t>
            </a:r>
            <a:r>
              <a:rPr lang="en-US" altLang="ru-RU" sz="1600" dirty="0" smtClean="0"/>
              <a:t> </a:t>
            </a:r>
            <a:endParaRPr lang="ru-RU" altLang="ru-RU" sz="1600" dirty="0"/>
          </a:p>
          <a:p>
            <a:pPr marL="457200" indent="-457200" algn="just">
              <a:buFont typeface="Times New Roman" pitchFamily="18" charset="0"/>
              <a:buAutoNum type="arabicPeriod"/>
            </a:pPr>
            <a:r>
              <a:rPr lang="ru-RU" altLang="ru-RU" sz="1600" dirty="0" err="1"/>
              <a:t>SQLStream</a:t>
            </a:r>
            <a:r>
              <a:rPr lang="ru-RU" altLang="ru-RU" sz="1600" dirty="0"/>
              <a:t>:  </a:t>
            </a:r>
            <a:r>
              <a:rPr lang="en-US" altLang="ru-RU" sz="1600" dirty="0">
                <a:hlinkClick r:id="rId6"/>
              </a:rPr>
              <a:t>http://</a:t>
            </a:r>
            <a:r>
              <a:rPr lang="en-US" altLang="ru-RU" sz="1600" dirty="0" smtClean="0">
                <a:hlinkClick r:id="rId6"/>
              </a:rPr>
              <a:t>www.sqlstream.com/</a:t>
            </a:r>
            <a:endParaRPr lang="ru-RU" altLang="ru-RU" sz="1600" dirty="0" smtClean="0"/>
          </a:p>
        </p:txBody>
      </p:sp>
    </p:spTree>
    <p:extLst>
      <p:ext uri="{BB962C8B-B14F-4D97-AF65-F5344CB8AC3E}">
        <p14:creationId xmlns:p14="http://schemas.microsoft.com/office/powerpoint/2010/main" val="323755655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5613" y="332656"/>
            <a:ext cx="8229600" cy="773113"/>
          </a:xfrm>
        </p:spPr>
        <p:txBody>
          <a:bodyPr/>
          <a:lstStyle/>
          <a:p>
            <a:pPr algn="ctr" eaLnBrk="1" hangingPunct="1"/>
            <a:r>
              <a:rPr lang="ru-RU" altLang="ru-RU" sz="3200" b="1" dirty="0" smtClean="0"/>
              <a:t>Список источников</a:t>
            </a:r>
          </a:p>
        </p:txBody>
      </p:sp>
      <p:sp>
        <p:nvSpPr>
          <p:cNvPr id="2" name="TextBox 1"/>
          <p:cNvSpPr txBox="1"/>
          <p:nvPr/>
        </p:nvSpPr>
        <p:spPr>
          <a:xfrm>
            <a:off x="179512" y="980728"/>
            <a:ext cx="8784976" cy="5509200"/>
          </a:xfrm>
          <a:prstGeom prst="rect">
            <a:avLst/>
          </a:prstGeom>
          <a:noFill/>
        </p:spPr>
        <p:txBody>
          <a:bodyPr wrap="square" rtlCol="0">
            <a:spAutoFit/>
          </a:bodyPr>
          <a:lstStyle/>
          <a:p>
            <a:pPr marL="457200" indent="-457200" algn="just">
              <a:buFont typeface="+mj-lt"/>
              <a:buAutoNum type="arabicPeriod" startAt="12"/>
            </a:pPr>
            <a:r>
              <a:rPr lang="en-US" sz="1600" dirty="0" smtClean="0"/>
              <a:t>Ian </a:t>
            </a:r>
            <a:r>
              <a:rPr lang="en-US" sz="1600" dirty="0"/>
              <a:t>Robinson, Jim Webber and Emil </a:t>
            </a:r>
            <a:r>
              <a:rPr lang="en-US" sz="1600" dirty="0" err="1" smtClean="0"/>
              <a:t>Eifrem</a:t>
            </a:r>
            <a:r>
              <a:rPr lang="ru-RU" sz="1600" dirty="0" smtClean="0"/>
              <a:t>. </a:t>
            </a:r>
            <a:r>
              <a:rPr lang="en-US" sz="1600" dirty="0" smtClean="0"/>
              <a:t>Graph Databases /</a:t>
            </a:r>
            <a:r>
              <a:rPr lang="ru-RU" sz="1600" dirty="0" smtClean="0"/>
              <a:t> </a:t>
            </a:r>
            <a:r>
              <a:rPr lang="en-US" sz="1600" dirty="0" smtClean="0"/>
              <a:t>URL</a:t>
            </a:r>
            <a:r>
              <a:rPr lang="en-US" sz="1600" dirty="0"/>
              <a:t>: </a:t>
            </a:r>
            <a:r>
              <a:rPr lang="en-US" sz="1600" dirty="0">
                <a:hlinkClick r:id="rId2"/>
              </a:rPr>
              <a:t>http://</a:t>
            </a:r>
            <a:r>
              <a:rPr lang="en-US" sz="1600" dirty="0" smtClean="0">
                <a:hlinkClick r:id="rId2"/>
              </a:rPr>
              <a:t>www.bookre.org/reader?file=2228218</a:t>
            </a:r>
            <a:r>
              <a:rPr lang="en-US" sz="1600" dirty="0" smtClean="0"/>
              <a:t> </a:t>
            </a:r>
            <a:endParaRPr lang="ru-RU" sz="1600" dirty="0" smtClean="0"/>
          </a:p>
          <a:p>
            <a:pPr marL="457200" indent="-457200" algn="just">
              <a:buFont typeface="Times New Roman" pitchFamily="18" charset="0"/>
              <a:buAutoNum type="arabicPeriod" startAt="12"/>
            </a:pPr>
            <a:r>
              <a:rPr lang="ru-RU" sz="1600" dirty="0" smtClean="0"/>
              <a:t>Шпагин Д. Знакомство </a:t>
            </a:r>
            <a:r>
              <a:rPr lang="ru-RU" sz="1600" dirty="0"/>
              <a:t>с </a:t>
            </a:r>
            <a:r>
              <a:rPr lang="ru-RU" sz="1600" dirty="0" err="1"/>
              <a:t>графовой</a:t>
            </a:r>
            <a:r>
              <a:rPr lang="ru-RU" sz="1600" dirty="0"/>
              <a:t> базой данных </a:t>
            </a:r>
            <a:r>
              <a:rPr lang="ru-RU" sz="1600" dirty="0" smtClean="0"/>
              <a:t>Neo4j. </a:t>
            </a:r>
            <a:r>
              <a:rPr lang="en-US" sz="1600" dirty="0" smtClean="0"/>
              <a:t>URL</a:t>
            </a:r>
            <a:r>
              <a:rPr lang="en-US" sz="1600" dirty="0"/>
              <a:t>: </a:t>
            </a:r>
            <a:r>
              <a:rPr lang="en-US" sz="1600" dirty="0">
                <a:hlinkClick r:id="rId3"/>
              </a:rPr>
              <a:t>https://sofakingcode.medium.com/</a:t>
            </a:r>
            <a:r>
              <a:rPr lang="ru-RU" sz="1600" dirty="0">
                <a:hlinkClick r:id="rId3"/>
              </a:rPr>
              <a:t>экскурс-в-</a:t>
            </a:r>
            <a:r>
              <a:rPr lang="ru-RU" sz="1600" dirty="0" err="1">
                <a:hlinkClick r:id="rId3"/>
              </a:rPr>
              <a:t>графовая</a:t>
            </a:r>
            <a:r>
              <a:rPr lang="ru-RU" sz="1600" dirty="0">
                <a:hlinkClick r:id="rId3"/>
              </a:rPr>
              <a:t>-базу-данных-</a:t>
            </a:r>
            <a:r>
              <a:rPr lang="en-US" sz="1600" dirty="0" smtClean="0">
                <a:hlinkClick r:id="rId3"/>
              </a:rPr>
              <a:t>neo4j-9d5c515186e8</a:t>
            </a:r>
            <a:r>
              <a:rPr lang="ru-RU" sz="1600" dirty="0" smtClean="0"/>
              <a:t> </a:t>
            </a:r>
            <a:endParaRPr lang="en-US" sz="1600" dirty="0" smtClean="0"/>
          </a:p>
          <a:p>
            <a:pPr marL="457200" indent="-457200" algn="just">
              <a:buFont typeface="Times New Roman" pitchFamily="18" charset="0"/>
              <a:buAutoNum type="arabicPeriod" startAt="12"/>
            </a:pPr>
            <a:r>
              <a:rPr lang="ru-RU" sz="1600" dirty="0"/>
              <a:t>Большие данные (</a:t>
            </a:r>
            <a:r>
              <a:rPr lang="ru-RU" sz="1600" dirty="0" err="1"/>
              <a:t>Big</a:t>
            </a:r>
            <a:r>
              <a:rPr lang="ru-RU" sz="1600" dirty="0"/>
              <a:t> </a:t>
            </a:r>
            <a:r>
              <a:rPr lang="ru-RU" sz="1600" dirty="0" err="1"/>
              <a:t>Data</a:t>
            </a:r>
            <a:r>
              <a:rPr lang="ru-RU" sz="1600" dirty="0"/>
              <a:t>). // TADVISER – </a:t>
            </a:r>
            <a:r>
              <a:rPr lang="ru-RU" sz="1600" dirty="0" smtClean="0"/>
              <a:t>2015.</a:t>
            </a:r>
            <a:r>
              <a:rPr lang="en-US" sz="1600" dirty="0" smtClean="0"/>
              <a:t> URL: </a:t>
            </a:r>
            <a:r>
              <a:rPr lang="ru-RU" sz="1600" dirty="0" smtClean="0">
                <a:hlinkClick r:id="rId4"/>
              </a:rPr>
              <a:t>http</a:t>
            </a:r>
            <a:r>
              <a:rPr lang="ru-RU" sz="1600" dirty="0">
                <a:hlinkClick r:id="rId4"/>
              </a:rPr>
              <a:t>://www.tadviser.ru/index.php/Статья:Большие_данные_(Big_Data</a:t>
            </a:r>
            <a:r>
              <a:rPr lang="ru-RU" sz="1600" dirty="0" smtClean="0">
                <a:hlinkClick r:id="rId4"/>
              </a:rPr>
              <a:t>)</a:t>
            </a:r>
            <a:r>
              <a:rPr lang="en-US" sz="1600" dirty="0" smtClean="0"/>
              <a:t> </a:t>
            </a:r>
            <a:endParaRPr lang="ru-RU" sz="1600" dirty="0"/>
          </a:p>
          <a:p>
            <a:pPr marL="457200" indent="-457200" algn="just">
              <a:buFont typeface="Times New Roman" pitchFamily="18" charset="0"/>
              <a:buAutoNum type="arabicPeriod" startAt="12"/>
            </a:pPr>
            <a:r>
              <a:rPr lang="ru-RU" sz="1600" dirty="0"/>
              <a:t>Сергей Артемов. Большие Данные = большая проблема? // </a:t>
            </a:r>
            <a:r>
              <a:rPr lang="ru-RU" sz="1600" dirty="0" err="1"/>
              <a:t>Jet</a:t>
            </a:r>
            <a:r>
              <a:rPr lang="ru-RU" sz="1600" dirty="0"/>
              <a:t> </a:t>
            </a:r>
            <a:r>
              <a:rPr lang="ru-RU" sz="1600" dirty="0" err="1"/>
              <a:t>Info</a:t>
            </a:r>
            <a:r>
              <a:rPr lang="ru-RU" sz="1600" dirty="0"/>
              <a:t> / </a:t>
            </a:r>
            <a:r>
              <a:rPr lang="ru-RU" sz="1600" dirty="0" err="1"/>
              <a:t>online</a:t>
            </a:r>
            <a:r>
              <a:rPr lang="ru-RU" sz="1600" dirty="0"/>
              <a:t> – 2012. </a:t>
            </a:r>
            <a:r>
              <a:rPr lang="en-US" sz="1600" dirty="0" smtClean="0"/>
              <a:t>URL: </a:t>
            </a:r>
            <a:r>
              <a:rPr lang="ru-RU" sz="1600" dirty="0" smtClean="0">
                <a:hlinkClick r:id="rId5"/>
              </a:rPr>
              <a:t>http</a:t>
            </a:r>
            <a:r>
              <a:rPr lang="ru-RU" sz="1600" dirty="0">
                <a:hlinkClick r:id="rId5"/>
              </a:rPr>
              <a:t>://</a:t>
            </a:r>
            <a:r>
              <a:rPr lang="ru-RU" sz="1600" dirty="0" smtClean="0">
                <a:hlinkClick r:id="rId5"/>
              </a:rPr>
              <a:t>www.jetinfo.ru/author/sergej-artemov/bolshie-dannye-bolshaya-problema</a:t>
            </a:r>
            <a:r>
              <a:rPr lang="en-US" sz="1600" dirty="0" smtClean="0"/>
              <a:t>  </a:t>
            </a:r>
            <a:endParaRPr lang="ru-RU" sz="1600" dirty="0"/>
          </a:p>
          <a:p>
            <a:pPr marL="457200" indent="-457200" algn="just">
              <a:buFont typeface="Times New Roman" pitchFamily="18" charset="0"/>
              <a:buAutoNum type="arabicPeriod" startAt="12"/>
            </a:pPr>
            <a:r>
              <a:rPr lang="ru-RU" sz="1600" dirty="0"/>
              <a:t>Революция </a:t>
            </a:r>
            <a:r>
              <a:rPr lang="ru-RU" sz="1600" dirty="0" err="1"/>
              <a:t>Big</a:t>
            </a:r>
            <a:r>
              <a:rPr lang="ru-RU" sz="1600" dirty="0"/>
              <a:t> </a:t>
            </a:r>
            <a:r>
              <a:rPr lang="ru-RU" sz="1600" dirty="0" err="1"/>
              <a:t>Data</a:t>
            </a:r>
            <a:r>
              <a:rPr lang="ru-RU" sz="1600" dirty="0"/>
              <a:t>: Как извлечь необходимую информацию из «Больших Данных»? // </a:t>
            </a:r>
            <a:r>
              <a:rPr lang="ru-RU" sz="1600" dirty="0" err="1"/>
              <a:t>StatSoft</a:t>
            </a:r>
            <a:r>
              <a:rPr lang="ru-RU" sz="1600" dirty="0"/>
              <a:t>– 2014. </a:t>
            </a:r>
            <a:r>
              <a:rPr lang="ru-RU" sz="1600" dirty="0">
                <a:hlinkClick r:id="rId6"/>
              </a:rPr>
              <a:t>http://</a:t>
            </a:r>
            <a:r>
              <a:rPr lang="ru-RU" sz="1600" dirty="0" smtClean="0">
                <a:hlinkClick r:id="rId6"/>
              </a:rPr>
              <a:t>www.statsoft.ru/products/Enterprise/big-data.php</a:t>
            </a:r>
            <a:r>
              <a:rPr lang="en-US" sz="1600" dirty="0" smtClean="0"/>
              <a:t> </a:t>
            </a:r>
          </a:p>
          <a:p>
            <a:pPr marL="457200" indent="-457200" algn="just">
              <a:buFont typeface="Times New Roman" pitchFamily="18" charset="0"/>
              <a:buAutoNum type="arabicPeriod" startAt="12"/>
            </a:pPr>
            <a:r>
              <a:rPr lang="ru-RU" sz="1600" dirty="0" smtClean="0"/>
              <a:t>Официальный сайт </a:t>
            </a:r>
            <a:r>
              <a:rPr lang="en-US" sz="1600" dirty="0" err="1" smtClean="0"/>
              <a:t>SciDB</a:t>
            </a:r>
            <a:r>
              <a:rPr lang="en-US" sz="1600" dirty="0" smtClean="0"/>
              <a:t>. </a:t>
            </a:r>
            <a:r>
              <a:rPr lang="en-US" sz="1600" dirty="0"/>
              <a:t>URL: </a:t>
            </a:r>
            <a:r>
              <a:rPr lang="en-US" sz="1600" dirty="0">
                <a:hlinkClick r:id="rId7"/>
              </a:rPr>
              <a:t>http://scidb.sourceforge.net</a:t>
            </a:r>
            <a:r>
              <a:rPr lang="en-US" sz="1600" dirty="0" smtClean="0">
                <a:hlinkClick r:id="rId7"/>
              </a:rPr>
              <a:t>/</a:t>
            </a:r>
            <a:r>
              <a:rPr lang="en-US" sz="1600" dirty="0" smtClean="0"/>
              <a:t> </a:t>
            </a:r>
            <a:endParaRPr lang="en-US" sz="1600" dirty="0"/>
          </a:p>
          <a:p>
            <a:pPr marL="457200" indent="-457200" algn="just">
              <a:buFont typeface="Times New Roman" pitchFamily="18" charset="0"/>
              <a:buAutoNum type="arabicPeriod" startAt="12"/>
            </a:pPr>
            <a:r>
              <a:rPr lang="en-US" sz="1600" dirty="0" err="1" smtClean="0"/>
              <a:t>SCiDB</a:t>
            </a:r>
            <a:r>
              <a:rPr lang="en-US" sz="1600" dirty="0" smtClean="0"/>
              <a:t>. URL</a:t>
            </a:r>
            <a:r>
              <a:rPr lang="en-US" sz="1600" dirty="0"/>
              <a:t>: </a:t>
            </a:r>
            <a:r>
              <a:rPr lang="en-US" sz="1600" dirty="0">
                <a:hlinkClick r:id="rId8"/>
              </a:rPr>
              <a:t>https://</a:t>
            </a:r>
            <a:r>
              <a:rPr lang="en-US" sz="1600" dirty="0" smtClean="0">
                <a:hlinkClick r:id="rId8"/>
              </a:rPr>
              <a:t>dbdb.io/db/scidb</a:t>
            </a:r>
            <a:r>
              <a:rPr lang="en-US" sz="1600" dirty="0" smtClean="0"/>
              <a:t> </a:t>
            </a:r>
          </a:p>
          <a:p>
            <a:pPr marL="457200" indent="-457200" algn="just">
              <a:buFont typeface="Times New Roman" pitchFamily="18" charset="0"/>
              <a:buAutoNum type="arabicPeriod" startAt="12"/>
            </a:pPr>
            <a:r>
              <a:rPr lang="ru-RU" sz="1600" dirty="0"/>
              <a:t>Официальный сайт </a:t>
            </a:r>
            <a:r>
              <a:rPr lang="en-US" sz="1600" dirty="0" smtClean="0"/>
              <a:t>MongoDB. URL: </a:t>
            </a:r>
            <a:r>
              <a:rPr lang="en-US" sz="1600" dirty="0" smtClean="0">
                <a:hlinkClick r:id="rId9"/>
              </a:rPr>
              <a:t>https</a:t>
            </a:r>
            <a:r>
              <a:rPr lang="en-US" sz="1600" dirty="0">
                <a:hlinkClick r:id="rId9"/>
              </a:rPr>
              <a:t>://www.mongodb.com</a:t>
            </a:r>
            <a:r>
              <a:rPr lang="en-US" sz="1600" dirty="0" smtClean="0">
                <a:hlinkClick r:id="rId9"/>
              </a:rPr>
              <a:t>/</a:t>
            </a:r>
            <a:r>
              <a:rPr lang="en-US" sz="1600" dirty="0" smtClean="0"/>
              <a:t> </a:t>
            </a:r>
            <a:endParaRPr lang="en-US" sz="1600" dirty="0"/>
          </a:p>
          <a:p>
            <a:pPr marL="457200" indent="-457200" algn="just">
              <a:buFont typeface="Times New Roman" pitchFamily="18" charset="0"/>
              <a:buAutoNum type="arabicPeriod" startAt="12"/>
            </a:pPr>
            <a:r>
              <a:rPr lang="ru-RU" sz="1600" dirty="0" err="1"/>
              <a:t>NoSQL</a:t>
            </a:r>
            <a:r>
              <a:rPr lang="ru-RU" sz="1600" dirty="0"/>
              <a:t>. Материал из Национальной библиотеки им. Н. Э. Баумана</a:t>
            </a:r>
            <a:r>
              <a:rPr lang="ru-RU" sz="1600" dirty="0" smtClean="0"/>
              <a:t>.</a:t>
            </a:r>
            <a:r>
              <a:rPr lang="en-US" sz="1600" dirty="0"/>
              <a:t> URL: </a:t>
            </a:r>
            <a:r>
              <a:rPr lang="en-US" sz="1600" dirty="0">
                <a:hlinkClick r:id="rId10"/>
              </a:rPr>
              <a:t>https://</a:t>
            </a:r>
            <a:r>
              <a:rPr lang="en-US" sz="1600" dirty="0" smtClean="0">
                <a:hlinkClick r:id="rId10"/>
              </a:rPr>
              <a:t>ru.bmstu.wiki/NoSQL</a:t>
            </a:r>
            <a:endParaRPr lang="en-US" sz="1600" dirty="0" smtClean="0"/>
          </a:p>
          <a:p>
            <a:pPr marL="457200" indent="-457200" algn="just">
              <a:buFont typeface="Times New Roman" pitchFamily="18" charset="0"/>
              <a:buAutoNum type="arabicPeriod" startAt="12"/>
            </a:pPr>
            <a:r>
              <a:rPr lang="ru-RU" sz="1600" dirty="0"/>
              <a:t>«Вечная </a:t>
            </a:r>
            <a:r>
              <a:rPr lang="ru-RU" sz="1600" dirty="0" err="1"/>
              <a:t>флешка</a:t>
            </a:r>
            <a:r>
              <a:rPr lang="ru-RU" sz="1600" dirty="0"/>
              <a:t>»: как создать надежный носитель, который сохранит данные на </a:t>
            </a:r>
            <a:r>
              <a:rPr lang="ru-RU" sz="1600" dirty="0">
                <a:latin typeface="+mn-lt"/>
              </a:rPr>
              <a:t>тысячи лет. </a:t>
            </a:r>
            <a:r>
              <a:rPr lang="en-US" sz="1600" dirty="0" smtClean="0">
                <a:latin typeface="+mn-lt"/>
              </a:rPr>
              <a:t>URL: </a:t>
            </a:r>
            <a:r>
              <a:rPr lang="ru-RU" sz="1600" dirty="0" smtClean="0">
                <a:latin typeface="+mn-lt"/>
                <a:hlinkClick r:id="rId11"/>
              </a:rPr>
              <a:t>https</a:t>
            </a:r>
            <a:r>
              <a:rPr lang="ru-RU" sz="1600" dirty="0">
                <a:latin typeface="+mn-lt"/>
                <a:hlinkClick r:id="rId11"/>
              </a:rPr>
              <a:t>://</a:t>
            </a:r>
            <a:r>
              <a:rPr lang="ru-RU" sz="1600" dirty="0" smtClean="0">
                <a:latin typeface="+mn-lt"/>
                <a:hlinkClick r:id="rId11"/>
              </a:rPr>
              <a:t>habr.com/ru/company/fpi_russia/blog/315886/</a:t>
            </a:r>
            <a:endParaRPr lang="en-US" sz="1600" dirty="0" smtClean="0">
              <a:latin typeface="+mn-lt"/>
            </a:endParaRPr>
          </a:p>
          <a:p>
            <a:pPr marL="457200" indent="-457200" algn="just">
              <a:buFont typeface="Times New Roman" pitchFamily="18" charset="0"/>
              <a:buAutoNum type="arabicPeriod" startAt="12"/>
            </a:pPr>
            <a:r>
              <a:rPr lang="ru-RU" sz="1600" dirty="0" err="1" smtClean="0">
                <a:latin typeface="+mn-lt"/>
                <a:cs typeface="Times New Roman" pitchFamily="18" charset="0"/>
              </a:rPr>
              <a:t>Грид</a:t>
            </a:r>
            <a:r>
              <a:rPr lang="ru-RU" sz="1600" dirty="0" smtClean="0">
                <a:latin typeface="+mn-lt"/>
                <a:cs typeface="Times New Roman" pitchFamily="18" charset="0"/>
              </a:rPr>
              <a:t>-система</a:t>
            </a:r>
            <a:r>
              <a:rPr lang="ru-RU" sz="1600" dirty="0">
                <a:latin typeface="+mn-lt"/>
                <a:cs typeface="Times New Roman" pitchFamily="18" charset="0"/>
              </a:rPr>
              <a:t>. Материал из Национальной библиотеки им. Н. Э. Баумана. URL: </a:t>
            </a:r>
            <a:r>
              <a:rPr lang="ru-RU" sz="1600" dirty="0">
                <a:latin typeface="+mn-lt"/>
                <a:cs typeface="Times New Roman" pitchFamily="18" charset="0"/>
                <a:hlinkClick r:id="rId12"/>
              </a:rPr>
              <a:t>https://</a:t>
            </a:r>
            <a:r>
              <a:rPr lang="ru-RU" sz="1600" dirty="0" smtClean="0">
                <a:latin typeface="+mn-lt"/>
                <a:cs typeface="Times New Roman" pitchFamily="18" charset="0"/>
                <a:hlinkClick r:id="rId12"/>
              </a:rPr>
              <a:t>ru.bmstu.wiki/Грид-система</a:t>
            </a:r>
            <a:r>
              <a:rPr lang="en-US" sz="1600" dirty="0" smtClean="0">
                <a:latin typeface="+mn-lt"/>
                <a:cs typeface="Times New Roman" pitchFamily="18" charset="0"/>
              </a:rPr>
              <a:t> </a:t>
            </a:r>
          </a:p>
          <a:p>
            <a:pPr marL="457200" indent="-457200" algn="just">
              <a:buFont typeface="Times New Roman" pitchFamily="18" charset="0"/>
              <a:buAutoNum type="arabicPeriod" startAt="12"/>
            </a:pPr>
            <a:r>
              <a:rPr lang="fr-FR" sz="1600" dirty="0">
                <a:latin typeface="+mn-lt"/>
                <a:cs typeface="Times New Roman" pitchFamily="18" charset="0"/>
              </a:rPr>
              <a:t>PostgreSQL 9.0.23 Documentation. Appendix F. Additional Supplied Modules. URL: </a:t>
            </a:r>
            <a:r>
              <a:rPr lang="fr-FR" sz="1600" dirty="0">
                <a:latin typeface="+mn-lt"/>
                <a:cs typeface="Times New Roman" pitchFamily="18" charset="0"/>
                <a:hlinkClick r:id="rId13"/>
              </a:rPr>
              <a:t>https://</a:t>
            </a:r>
            <a:r>
              <a:rPr lang="fr-FR" sz="1600" dirty="0" smtClean="0">
                <a:latin typeface="+mn-lt"/>
                <a:cs typeface="Times New Roman" pitchFamily="18" charset="0"/>
                <a:hlinkClick r:id="rId13"/>
              </a:rPr>
              <a:t>www.postgresql.org/docs/9.0/hstore.html</a:t>
            </a:r>
            <a:r>
              <a:rPr lang="fr-FR" sz="1600" dirty="0" smtClean="0">
                <a:latin typeface="+mn-lt"/>
                <a:cs typeface="Times New Roman" pitchFamily="18" charset="0"/>
              </a:rPr>
              <a:t> </a:t>
            </a:r>
            <a:endParaRPr lang="ru-RU" sz="1600" dirty="0">
              <a:latin typeface="+mn-lt"/>
              <a:cs typeface="Times New Roman" pitchFamily="18" charset="0"/>
            </a:endParaRPr>
          </a:p>
        </p:txBody>
      </p:sp>
    </p:spTree>
    <p:extLst>
      <p:ext uri="{BB962C8B-B14F-4D97-AF65-F5344CB8AC3E}">
        <p14:creationId xmlns:p14="http://schemas.microsoft.com/office/powerpoint/2010/main" val="1389643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32656"/>
            <a:ext cx="8229600" cy="739775"/>
          </a:xfrm>
        </p:spPr>
        <p:txBody>
          <a:bodyPr/>
          <a:lstStyle/>
          <a:p>
            <a:pPr algn="ctr" eaLnBrk="1" hangingPunct="1">
              <a:spcBef>
                <a:spcPts val="600"/>
              </a:spcBef>
            </a:pPr>
            <a:r>
              <a:rPr lang="en-US" altLang="ru-RU" sz="2800" b="1" dirty="0" smtClean="0"/>
              <a:t>4</a:t>
            </a:r>
            <a:r>
              <a:rPr lang="ru-RU" altLang="ru-RU" sz="2800" b="1" dirty="0" smtClean="0"/>
              <a:t>. </a:t>
            </a:r>
            <a:r>
              <a:rPr lang="en-US" altLang="ru-RU" sz="2800" b="1" dirty="0" smtClean="0"/>
              <a:t>NoSQL</a:t>
            </a:r>
            <a:r>
              <a:rPr lang="ru-RU" altLang="ru-RU" sz="2800" b="1" dirty="0" smtClean="0"/>
              <a:t>: модели согласованности данных</a:t>
            </a:r>
            <a:endParaRPr lang="ru-RU" altLang="ru-RU" sz="2800" dirty="0" smtClean="0"/>
          </a:p>
        </p:txBody>
      </p:sp>
      <p:sp>
        <p:nvSpPr>
          <p:cNvPr id="3" name="TextBox 2"/>
          <p:cNvSpPr txBox="1"/>
          <p:nvPr/>
        </p:nvSpPr>
        <p:spPr>
          <a:xfrm>
            <a:off x="395536" y="980728"/>
            <a:ext cx="8208912" cy="5555367"/>
          </a:xfrm>
          <a:prstGeom prst="rect">
            <a:avLst/>
          </a:prstGeom>
          <a:noFill/>
        </p:spPr>
        <p:txBody>
          <a:bodyPr wrap="square" rtlCol="0">
            <a:spAutoFit/>
          </a:bodyPr>
          <a:lstStyle/>
          <a:p>
            <a:pPr>
              <a:spcBef>
                <a:spcPts val="600"/>
              </a:spcBef>
            </a:pPr>
            <a:r>
              <a:rPr lang="ru-RU" sz="2000" dirty="0" smtClean="0">
                <a:latin typeface="Times New Roman" panose="02020603050405020304" pitchFamily="18" charset="0"/>
                <a:cs typeface="Times New Roman" panose="02020603050405020304" pitchFamily="18" charset="0"/>
              </a:rPr>
              <a:t>1. Согласованность </a:t>
            </a:r>
            <a:r>
              <a:rPr lang="ru-RU" sz="2000" dirty="0">
                <a:latin typeface="Times New Roman" panose="02020603050405020304" pitchFamily="18" charset="0"/>
                <a:cs typeface="Times New Roman" panose="02020603050405020304" pitchFamily="18" charset="0"/>
              </a:rPr>
              <a:t>в «конечном счёте» (</a:t>
            </a:r>
            <a:r>
              <a:rPr lang="ru-RU" sz="2000" dirty="0" err="1">
                <a:latin typeface="Times New Roman" panose="02020603050405020304" pitchFamily="18" charset="0"/>
                <a:cs typeface="Times New Roman" panose="02020603050405020304" pitchFamily="18" charset="0"/>
              </a:rPr>
              <a:t>eventual</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consistency</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a:spcBef>
                <a:spcPts val="600"/>
              </a:spcBef>
            </a:pPr>
            <a:r>
              <a:rPr lang="ru-RU" sz="2000" dirty="0" smtClean="0">
                <a:latin typeface="Times New Roman" panose="02020603050405020304" pitchFamily="18" charset="0"/>
                <a:cs typeface="Times New Roman" panose="02020603050405020304" pitchFamily="18" charset="0"/>
              </a:rPr>
              <a:t>Гарантирует</a:t>
            </a:r>
            <a:r>
              <a:rPr lang="ru-RU" sz="2000" dirty="0">
                <a:latin typeface="Times New Roman" panose="02020603050405020304" pitchFamily="18" charset="0"/>
                <a:cs typeface="Times New Roman" panose="02020603050405020304" pitchFamily="18" charset="0"/>
              </a:rPr>
              <a:t>, что при отсутствии новых обновлений в течение некоторого времени все копии данных (реплики) станут согласованными. </a:t>
            </a:r>
          </a:p>
          <a:p>
            <a:pPr>
              <a:spcBef>
                <a:spcPts val="600"/>
              </a:spcBef>
            </a:pPr>
            <a:r>
              <a:rPr lang="ru-RU" sz="2000" dirty="0" smtClean="0">
                <a:latin typeface="Times New Roman" panose="02020603050405020304" pitchFamily="18" charset="0"/>
                <a:cs typeface="Times New Roman" panose="02020603050405020304" pitchFamily="18" charset="0"/>
              </a:rPr>
              <a:t>2. Монотонные </a:t>
            </a:r>
            <a:r>
              <a:rPr lang="ru-RU" sz="2000" dirty="0">
                <a:latin typeface="Times New Roman" panose="02020603050405020304" pitchFamily="18" charset="0"/>
                <a:cs typeface="Times New Roman" panose="02020603050405020304" pitchFamily="18" charset="0"/>
              </a:rPr>
              <a:t>чтения (</a:t>
            </a:r>
            <a:r>
              <a:rPr lang="ru-RU" sz="2000" dirty="0" err="1">
                <a:latin typeface="Times New Roman" panose="02020603050405020304" pitchFamily="18" charset="0"/>
                <a:cs typeface="Times New Roman" panose="02020603050405020304" pitchFamily="18" charset="0"/>
              </a:rPr>
              <a:t>monotonic</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reads</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a:spcBef>
                <a:spcPts val="600"/>
              </a:spcBef>
            </a:pPr>
            <a:r>
              <a:rPr lang="ru-RU" sz="2000" dirty="0" smtClean="0">
                <a:latin typeface="Times New Roman" panose="02020603050405020304" pitchFamily="18" charset="0"/>
                <a:cs typeface="Times New Roman" panose="02020603050405020304" pitchFamily="18" charset="0"/>
              </a:rPr>
              <a:t>Являются </a:t>
            </a:r>
            <a:r>
              <a:rPr lang="ru-RU" sz="2000" dirty="0">
                <a:latin typeface="Times New Roman" panose="02020603050405020304" pitchFamily="18" charset="0"/>
                <a:cs typeface="Times New Roman" panose="02020603050405020304" pitchFamily="18" charset="0"/>
              </a:rPr>
              <a:t>усилением согласованности «в конечном счёте», гарантируя, что если какое-либо значение было прочитано клиентом, то последующие чтения никогда не вернут предыдущие значения. </a:t>
            </a:r>
          </a:p>
          <a:p>
            <a:pPr>
              <a:spcBef>
                <a:spcPts val="600"/>
              </a:spcBef>
            </a:pPr>
            <a:r>
              <a:rPr lang="ru-RU" sz="2000" dirty="0" smtClean="0">
                <a:latin typeface="Times New Roman" panose="02020603050405020304" pitchFamily="18" charset="0"/>
                <a:cs typeface="Times New Roman" panose="02020603050405020304" pitchFamily="18" charset="0"/>
              </a:rPr>
              <a:t>3. Чтение </a:t>
            </a:r>
            <a:r>
              <a:rPr lang="ru-RU" sz="2000" dirty="0">
                <a:latin typeface="Times New Roman" panose="02020603050405020304" pitchFamily="18" charset="0"/>
                <a:cs typeface="Times New Roman" panose="02020603050405020304" pitchFamily="18" charset="0"/>
              </a:rPr>
              <a:t>своих записей (</a:t>
            </a:r>
            <a:r>
              <a:rPr lang="ru-RU" sz="2000" dirty="0" err="1">
                <a:latin typeface="Times New Roman" panose="02020603050405020304" pitchFamily="18" charset="0"/>
                <a:cs typeface="Times New Roman" panose="02020603050405020304" pitchFamily="18" charset="0"/>
              </a:rPr>
              <a:t>read</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your</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writes</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a:spcBef>
                <a:spcPts val="600"/>
              </a:spcBef>
            </a:pPr>
            <a:r>
              <a:rPr lang="ru-RU" sz="2000" dirty="0" smtClean="0">
                <a:latin typeface="Times New Roman" panose="02020603050405020304" pitchFamily="18" charset="0"/>
                <a:cs typeface="Times New Roman" panose="02020603050405020304" pitchFamily="18" charset="0"/>
              </a:rPr>
              <a:t>Также </a:t>
            </a:r>
            <a:r>
              <a:rPr lang="ru-RU" sz="2000" dirty="0">
                <a:latin typeface="Times New Roman" panose="02020603050405020304" pitchFamily="18" charset="0"/>
                <a:cs typeface="Times New Roman" panose="02020603050405020304" pitchFamily="18" charset="0"/>
              </a:rPr>
              <a:t>усиливает согласованность «в конечном счёте», давая гарантии того, что клиент всегда увидит данные, которые он до этого записал. Эта модель может также комбинироваться с монотонными чтениями</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a:spcBef>
                <a:spcPts val="600"/>
              </a:spcBef>
            </a:pPr>
            <a:r>
              <a:rPr lang="ru-RU" sz="2000" dirty="0" smtClean="0">
                <a:latin typeface="Times New Roman" panose="02020603050405020304" pitchFamily="18" charset="0"/>
                <a:cs typeface="Times New Roman" panose="02020603050405020304" pitchFamily="18" charset="0"/>
              </a:rPr>
              <a:t>4. Мгновенная </a:t>
            </a:r>
            <a:r>
              <a:rPr lang="ru-RU" sz="2000" dirty="0">
                <a:latin typeface="Times New Roman" panose="02020603050405020304" pitchFamily="18" charset="0"/>
                <a:cs typeface="Times New Roman" panose="02020603050405020304" pitchFamily="18" charset="0"/>
              </a:rPr>
              <a:t>согласованность (</a:t>
            </a:r>
            <a:r>
              <a:rPr lang="ru-RU" sz="2000" dirty="0" err="1">
                <a:latin typeface="Times New Roman" panose="02020603050405020304" pitchFamily="18" charset="0"/>
                <a:cs typeface="Times New Roman" panose="02020603050405020304" pitchFamily="18" charset="0"/>
              </a:rPr>
              <a:t>immediate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consistency</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a:spcBef>
                <a:spcPts val="600"/>
              </a:spcBef>
            </a:pPr>
            <a:r>
              <a:rPr lang="ru-RU" sz="2000" dirty="0" smtClean="0">
                <a:latin typeface="Times New Roman" panose="02020603050405020304" pitchFamily="18" charset="0"/>
                <a:cs typeface="Times New Roman" panose="02020603050405020304" pitchFamily="18" charset="0"/>
              </a:rPr>
              <a:t>Означает</a:t>
            </a:r>
            <a:r>
              <a:rPr lang="ru-RU" sz="2000" dirty="0">
                <a:latin typeface="Times New Roman" panose="02020603050405020304" pitchFamily="18" charset="0"/>
                <a:cs typeface="Times New Roman" panose="02020603050405020304" pitchFamily="18" charset="0"/>
              </a:rPr>
              <a:t>, что как только операция модификации данных успешно завершена, все клиенты мгновенно увидят это изменение.</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Такую модель согласованности поддерживают, например, системы с синхронной репликацией. </a:t>
            </a:r>
          </a:p>
        </p:txBody>
      </p:sp>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9</a:t>
            </a:fld>
            <a:endParaRPr lang="ru-RU" altLang="ru-RU"/>
          </a:p>
        </p:txBody>
      </p:sp>
    </p:spTree>
    <p:extLst>
      <p:ext uri="{BB962C8B-B14F-4D97-AF65-F5344CB8AC3E}">
        <p14:creationId xmlns:p14="http://schemas.microsoft.com/office/powerpoint/2010/main" val="415173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3743</TotalTime>
  <Words>8059</Words>
  <Application>Microsoft Office PowerPoint</Application>
  <PresentationFormat>Экран (4:3)</PresentationFormat>
  <Paragraphs>755</Paragraphs>
  <Slides>87</Slides>
  <Notes>20</Notes>
  <HiddenSlides>0</HiddenSlides>
  <MMClips>0</MMClips>
  <ScaleCrop>false</ScaleCrop>
  <HeadingPairs>
    <vt:vector size="6" baseType="variant">
      <vt:variant>
        <vt:lpstr>Тема</vt:lpstr>
      </vt:variant>
      <vt:variant>
        <vt:i4>2</vt:i4>
      </vt:variant>
      <vt:variant>
        <vt:lpstr>Внедренные серверы OLE</vt:lpstr>
      </vt:variant>
      <vt:variant>
        <vt:i4>1</vt:i4>
      </vt:variant>
      <vt:variant>
        <vt:lpstr>Заголовки слайдов</vt:lpstr>
      </vt:variant>
      <vt:variant>
        <vt:i4>87</vt:i4>
      </vt:variant>
    </vt:vector>
  </HeadingPairs>
  <TitlesOfParts>
    <vt:vector size="90" baseType="lpstr">
      <vt:lpstr>Пиксел</vt:lpstr>
      <vt:lpstr>1_Пиксел</vt:lpstr>
      <vt:lpstr>Рисунок</vt:lpstr>
      <vt:lpstr>Распределенные базы данных</vt:lpstr>
      <vt:lpstr>Основные направления развития</vt:lpstr>
      <vt:lpstr>1. Сохранность данных</vt:lpstr>
      <vt:lpstr>2. Новые пользовательские интерфейсы</vt:lpstr>
      <vt:lpstr>3. Решение проблем оптимизации запросов</vt:lpstr>
      <vt:lpstr>4. NoSQL: общие сведения</vt:lpstr>
      <vt:lpstr>4. NoSQL: основные характеристики</vt:lpstr>
      <vt:lpstr>4. NoSQL: поддержка распределенности</vt:lpstr>
      <vt:lpstr>4. NoSQL: модели согласованности данных</vt:lpstr>
      <vt:lpstr>4. NoSQL: модели данных</vt:lpstr>
      <vt:lpstr>4. NoSQL: модели данных</vt:lpstr>
      <vt:lpstr>4. NoSQL: Redis</vt:lpstr>
      <vt:lpstr>4. NoSQL: Redis</vt:lpstr>
      <vt:lpstr>4. NoSQL: Redis</vt:lpstr>
      <vt:lpstr>4. NoSQL: MongoDB</vt:lpstr>
      <vt:lpstr>Document store</vt:lpstr>
      <vt:lpstr>Презентация PowerPoint</vt:lpstr>
      <vt:lpstr>4. NoSQL: графовые базы данных</vt:lpstr>
      <vt:lpstr>Презентация PowerPoint</vt:lpstr>
      <vt:lpstr>4. NoSQL: графовые базы данных</vt:lpstr>
      <vt:lpstr>Презентация PowerPoint</vt:lpstr>
      <vt:lpstr>Презентация PowerPoint</vt:lpstr>
      <vt:lpstr>Презентация PowerPoint</vt:lpstr>
      <vt:lpstr>Презентация PowerPoint</vt:lpstr>
      <vt:lpstr>Презентация PowerPoint</vt:lpstr>
      <vt:lpstr>4. NoSQL: колоночные хранилища</vt:lpstr>
      <vt:lpstr>4. NoSQL: Hbase </vt:lpstr>
      <vt:lpstr>4. NoSQL: Hbase </vt:lpstr>
      <vt:lpstr>4. NoSQL: Hbase </vt:lpstr>
      <vt:lpstr>4. NoSQL: Hbase </vt:lpstr>
      <vt:lpstr>Стек технологий для обработки данных</vt:lpstr>
      <vt:lpstr>Hadoop</vt:lpstr>
      <vt:lpstr>Схема MapReduce</vt:lpstr>
      <vt:lpstr>MapReduce: пример</vt:lpstr>
      <vt:lpstr>Презентация PowerPoint</vt:lpstr>
      <vt:lpstr>5. Хранилища данных и OLAP-обработка</vt:lpstr>
      <vt:lpstr>5. Хранилища данных и OLAP-обработка</vt:lpstr>
      <vt:lpstr>5. Архитектура хранилища данных</vt:lpstr>
      <vt:lpstr>5. Виды данных в ХД</vt:lpstr>
      <vt:lpstr>5. Структура хранилища данных</vt:lpstr>
      <vt:lpstr>5. Структура хранилища данных</vt:lpstr>
      <vt:lpstr>5. Пример структуры ХД: схема "звезда"</vt:lpstr>
      <vt:lpstr>5. Пример структуры ХД: схема "снежинка"</vt:lpstr>
      <vt:lpstr>5. Развитие технологии ХД: оперативный склад данных</vt:lpstr>
      <vt:lpstr>4. Витрины данных в ХД</vt:lpstr>
      <vt:lpstr>4.Развитие технологии ХД: витрины данных</vt:lpstr>
      <vt:lpstr>5. Инструменты и технологии ХД</vt:lpstr>
      <vt:lpstr>5. Варианты хранения данных</vt:lpstr>
      <vt:lpstr>6. Работа с неточными и неполными данными</vt:lpstr>
      <vt:lpstr>7. Интеграция разнородных и слабо формализованных данных</vt:lpstr>
      <vt:lpstr>8. Big Data (большие данные)</vt:lpstr>
      <vt:lpstr>8. Big Data (большие данные)</vt:lpstr>
      <vt:lpstr>8. Big Data (большие данные)</vt:lpstr>
      <vt:lpstr>8. Big Data (большие данные)</vt:lpstr>
      <vt:lpstr>8. Big Data (большие данные)</vt:lpstr>
      <vt:lpstr>8.Методики анализа больших данных</vt:lpstr>
      <vt:lpstr>8.Методики анализа больших данных</vt:lpstr>
      <vt:lpstr>8.Методики анализа больших данных</vt:lpstr>
      <vt:lpstr>8.Методики анализа больших данных</vt:lpstr>
      <vt:lpstr>9. ПОТОКОВЫЕ БАЗЫ ДАННЫХ</vt:lpstr>
      <vt:lpstr>9. Что такое потоковые базы данных?</vt:lpstr>
      <vt:lpstr>9. Актуальность использования  потоковых баз данных</vt:lpstr>
      <vt:lpstr>9. Сравнение СУБД и систем обработки запросов к потоковым данным</vt:lpstr>
      <vt:lpstr>9. Сравнение СУБД и систем обработки запросов к потоковым данным</vt:lpstr>
      <vt:lpstr>9. Сравнительный анализ</vt:lpstr>
      <vt:lpstr>9. Сравнительный анализ</vt:lpstr>
      <vt:lpstr>9. Преимущество потоков</vt:lpstr>
      <vt:lpstr>9. Преимущество потоков</vt:lpstr>
      <vt:lpstr>9. Запросы к данным о посещении Web-сайтов Пример 1</vt:lpstr>
      <vt:lpstr>9. Запросы к данным о посещении Web-сайтов Пример 2</vt:lpstr>
      <vt:lpstr>The Stanford stream data Manager (STREAM) project at Stanford </vt:lpstr>
      <vt:lpstr>9. Потоковые базы данных. Итоги</vt:lpstr>
      <vt:lpstr>10. SCI DB</vt:lpstr>
      <vt:lpstr>10. SciDB. Что это?</vt:lpstr>
      <vt:lpstr>Типичный процесс обработки научных данных</vt:lpstr>
      <vt:lpstr>10. Что требуется от SciDB</vt:lpstr>
      <vt:lpstr>10. SciDB. Архитектура</vt:lpstr>
      <vt:lpstr>10. SciDB. Основные характеристики</vt:lpstr>
      <vt:lpstr>10. SciDB. Хранение данных</vt:lpstr>
      <vt:lpstr>10. SciDB. Вертикальная модель</vt:lpstr>
      <vt:lpstr>10. Особенности SciDB</vt:lpstr>
      <vt:lpstr>10. Особенности SciDB</vt:lpstr>
      <vt:lpstr>Презентация PowerPoint</vt:lpstr>
      <vt:lpstr>10. Достоинства SciBD</vt:lpstr>
      <vt:lpstr>11. Мультимодельные СУБД</vt:lpstr>
      <vt:lpstr>Список источников</vt:lpstr>
      <vt:lpstr>Список источников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Базы данных</dc:title>
  <dc:creator>karpov</dc:creator>
  <cp:lastModifiedBy>Карпова Ирина Петровна</cp:lastModifiedBy>
  <cp:revision>589</cp:revision>
  <dcterms:created xsi:type="dcterms:W3CDTF">2008-03-16T13:54:14Z</dcterms:created>
  <dcterms:modified xsi:type="dcterms:W3CDTF">2023-08-30T17:25:52Z</dcterms:modified>
</cp:coreProperties>
</file>