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63"/>
  </p:notesMasterIdLst>
  <p:sldIdLst>
    <p:sldId id="364" r:id="rId2"/>
    <p:sldId id="313" r:id="rId3"/>
    <p:sldId id="314" r:id="rId4"/>
    <p:sldId id="301" r:id="rId5"/>
    <p:sldId id="315" r:id="rId6"/>
    <p:sldId id="316" r:id="rId7"/>
    <p:sldId id="317" r:id="rId8"/>
    <p:sldId id="318" r:id="rId9"/>
    <p:sldId id="319" r:id="rId10"/>
    <p:sldId id="343" r:id="rId11"/>
    <p:sldId id="307" r:id="rId12"/>
    <p:sldId id="294" r:id="rId13"/>
    <p:sldId id="309" r:id="rId14"/>
    <p:sldId id="310" r:id="rId15"/>
    <p:sldId id="311" r:id="rId16"/>
    <p:sldId id="302" r:id="rId17"/>
    <p:sldId id="312" r:id="rId18"/>
    <p:sldId id="320" r:id="rId19"/>
    <p:sldId id="321" r:id="rId20"/>
    <p:sldId id="322" r:id="rId21"/>
    <p:sldId id="323" r:id="rId22"/>
    <p:sldId id="341" r:id="rId23"/>
    <p:sldId id="366" r:id="rId24"/>
    <p:sldId id="369" r:id="rId25"/>
    <p:sldId id="370" r:id="rId26"/>
    <p:sldId id="346" r:id="rId27"/>
    <p:sldId id="347" r:id="rId28"/>
    <p:sldId id="348" r:id="rId29"/>
    <p:sldId id="344" r:id="rId30"/>
    <p:sldId id="368" r:id="rId31"/>
    <p:sldId id="349" r:id="rId32"/>
    <p:sldId id="350" r:id="rId33"/>
    <p:sldId id="351" r:id="rId34"/>
    <p:sldId id="352" r:id="rId35"/>
    <p:sldId id="353" r:id="rId36"/>
    <p:sldId id="354" r:id="rId37"/>
    <p:sldId id="355" r:id="rId38"/>
    <p:sldId id="356" r:id="rId39"/>
    <p:sldId id="357" r:id="rId40"/>
    <p:sldId id="358" r:id="rId41"/>
    <p:sldId id="359" r:id="rId42"/>
    <p:sldId id="361" r:id="rId43"/>
    <p:sldId id="362" r:id="rId44"/>
    <p:sldId id="363" r:id="rId45"/>
    <p:sldId id="325" r:id="rId46"/>
    <p:sldId id="324" r:id="rId47"/>
    <p:sldId id="327" r:id="rId48"/>
    <p:sldId id="328" r:id="rId49"/>
    <p:sldId id="329" r:id="rId50"/>
    <p:sldId id="331" r:id="rId51"/>
    <p:sldId id="332" r:id="rId52"/>
    <p:sldId id="330" r:id="rId53"/>
    <p:sldId id="334" r:id="rId54"/>
    <p:sldId id="333" r:id="rId55"/>
    <p:sldId id="335" r:id="rId56"/>
    <p:sldId id="336" r:id="rId57"/>
    <p:sldId id="337" r:id="rId58"/>
    <p:sldId id="367" r:id="rId59"/>
    <p:sldId id="338" r:id="rId60"/>
    <p:sldId id="339" r:id="rId61"/>
    <p:sldId id="340" r:id="rId6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1D0601"/>
    <a:srgbClr val="1D0201"/>
    <a:srgbClr val="0D0D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19" autoAdjust="0"/>
    <p:restoredTop sz="99568" autoAdjust="0"/>
  </p:normalViewPr>
  <p:slideViewPr>
    <p:cSldViewPr>
      <p:cViewPr>
        <p:scale>
          <a:sx n="70" d="100"/>
          <a:sy n="70" d="100"/>
        </p:scale>
        <p:origin x="-744" y="549"/>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13" Type="http://schemas.openxmlformats.org/officeDocument/2006/relationships/slide" Target="slides/slide22.xml"/><Relationship Id="rId18" Type="http://schemas.openxmlformats.org/officeDocument/2006/relationships/slide" Target="slides/slide27.xml"/><Relationship Id="rId26" Type="http://schemas.openxmlformats.org/officeDocument/2006/relationships/slide" Target="slides/slide35.xml"/><Relationship Id="rId39" Type="http://schemas.openxmlformats.org/officeDocument/2006/relationships/slide" Target="slides/slide49.xml"/><Relationship Id="rId21" Type="http://schemas.openxmlformats.org/officeDocument/2006/relationships/slide" Target="slides/slide30.xml"/><Relationship Id="rId34" Type="http://schemas.openxmlformats.org/officeDocument/2006/relationships/slide" Target="slides/slide43.xml"/><Relationship Id="rId42" Type="http://schemas.openxmlformats.org/officeDocument/2006/relationships/slide" Target="slides/slide52.xml"/><Relationship Id="rId47" Type="http://schemas.openxmlformats.org/officeDocument/2006/relationships/slide" Target="slides/slide57.xml"/><Relationship Id="rId50" Type="http://schemas.openxmlformats.org/officeDocument/2006/relationships/slide" Target="slides/slide61.xml"/><Relationship Id="rId7" Type="http://schemas.openxmlformats.org/officeDocument/2006/relationships/slide" Target="slides/slide16.xml"/><Relationship Id="rId2" Type="http://schemas.openxmlformats.org/officeDocument/2006/relationships/slide" Target="slides/slide11.xml"/><Relationship Id="rId16" Type="http://schemas.openxmlformats.org/officeDocument/2006/relationships/slide" Target="slides/slide25.xml"/><Relationship Id="rId29" Type="http://schemas.openxmlformats.org/officeDocument/2006/relationships/slide" Target="slides/slide38.xml"/><Relationship Id="rId11" Type="http://schemas.openxmlformats.org/officeDocument/2006/relationships/slide" Target="slides/slide20.xml"/><Relationship Id="rId24" Type="http://schemas.openxmlformats.org/officeDocument/2006/relationships/slide" Target="slides/slide33.xml"/><Relationship Id="rId32" Type="http://schemas.openxmlformats.org/officeDocument/2006/relationships/slide" Target="slides/slide41.xml"/><Relationship Id="rId37" Type="http://schemas.openxmlformats.org/officeDocument/2006/relationships/slide" Target="slides/slide47.xml"/><Relationship Id="rId40" Type="http://schemas.openxmlformats.org/officeDocument/2006/relationships/slide" Target="slides/slide50.xml"/><Relationship Id="rId45" Type="http://schemas.openxmlformats.org/officeDocument/2006/relationships/slide" Target="slides/slide55.xml"/><Relationship Id="rId5" Type="http://schemas.openxmlformats.org/officeDocument/2006/relationships/slide" Target="slides/slide14.xml"/><Relationship Id="rId15" Type="http://schemas.openxmlformats.org/officeDocument/2006/relationships/slide" Target="slides/slide24.xml"/><Relationship Id="rId23" Type="http://schemas.openxmlformats.org/officeDocument/2006/relationships/slide" Target="slides/slide32.xml"/><Relationship Id="rId28" Type="http://schemas.openxmlformats.org/officeDocument/2006/relationships/slide" Target="slides/slide37.xml"/><Relationship Id="rId36" Type="http://schemas.openxmlformats.org/officeDocument/2006/relationships/slide" Target="slides/slide46.xml"/><Relationship Id="rId49" Type="http://schemas.openxmlformats.org/officeDocument/2006/relationships/slide" Target="slides/slide60.xml"/><Relationship Id="rId10" Type="http://schemas.openxmlformats.org/officeDocument/2006/relationships/slide" Target="slides/slide19.xml"/><Relationship Id="rId19" Type="http://schemas.openxmlformats.org/officeDocument/2006/relationships/slide" Target="slides/slide28.xml"/><Relationship Id="rId31" Type="http://schemas.openxmlformats.org/officeDocument/2006/relationships/slide" Target="slides/slide40.xml"/><Relationship Id="rId44" Type="http://schemas.openxmlformats.org/officeDocument/2006/relationships/slide" Target="slides/slide54.xml"/><Relationship Id="rId4" Type="http://schemas.openxmlformats.org/officeDocument/2006/relationships/slide" Target="slides/slide13.xml"/><Relationship Id="rId9" Type="http://schemas.openxmlformats.org/officeDocument/2006/relationships/slide" Target="slides/slide18.xml"/><Relationship Id="rId14" Type="http://schemas.openxmlformats.org/officeDocument/2006/relationships/slide" Target="slides/slide23.xml"/><Relationship Id="rId22" Type="http://schemas.openxmlformats.org/officeDocument/2006/relationships/slide" Target="slides/slide31.xml"/><Relationship Id="rId27" Type="http://schemas.openxmlformats.org/officeDocument/2006/relationships/slide" Target="slides/slide36.xml"/><Relationship Id="rId30" Type="http://schemas.openxmlformats.org/officeDocument/2006/relationships/slide" Target="slides/slide39.xml"/><Relationship Id="rId35" Type="http://schemas.openxmlformats.org/officeDocument/2006/relationships/slide" Target="slides/slide44.xml"/><Relationship Id="rId43" Type="http://schemas.openxmlformats.org/officeDocument/2006/relationships/slide" Target="slides/slide53.xml"/><Relationship Id="rId48" Type="http://schemas.openxmlformats.org/officeDocument/2006/relationships/slide" Target="slides/slide59.xml"/><Relationship Id="rId8" Type="http://schemas.openxmlformats.org/officeDocument/2006/relationships/slide" Target="slides/slide17.xml"/><Relationship Id="rId3" Type="http://schemas.openxmlformats.org/officeDocument/2006/relationships/slide" Target="slides/slide12.xml"/><Relationship Id="rId12" Type="http://schemas.openxmlformats.org/officeDocument/2006/relationships/slide" Target="slides/slide21.xml"/><Relationship Id="rId17" Type="http://schemas.openxmlformats.org/officeDocument/2006/relationships/slide" Target="slides/slide26.xml"/><Relationship Id="rId25" Type="http://schemas.openxmlformats.org/officeDocument/2006/relationships/slide" Target="slides/slide34.xml"/><Relationship Id="rId33" Type="http://schemas.openxmlformats.org/officeDocument/2006/relationships/slide" Target="slides/slide42.xml"/><Relationship Id="rId38" Type="http://schemas.openxmlformats.org/officeDocument/2006/relationships/slide" Target="slides/slide48.xml"/><Relationship Id="rId46" Type="http://schemas.openxmlformats.org/officeDocument/2006/relationships/slide" Target="slides/slide56.xml"/><Relationship Id="rId20" Type="http://schemas.openxmlformats.org/officeDocument/2006/relationships/slide" Target="slides/slide29.xml"/><Relationship Id="rId41" Type="http://schemas.openxmlformats.org/officeDocument/2006/relationships/slide" Target="slides/slide51.xml"/><Relationship Id="rId1" Type="http://schemas.openxmlformats.org/officeDocument/2006/relationships/slide" Target="slides/slide4.xml"/><Relationship Id="rId6"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kumimoji="1" sz="1200">
                <a:latin typeface="Times New Roman" pitchFamily="18" charset="0"/>
              </a:defRPr>
            </a:lvl1pPr>
          </a:lstStyle>
          <a:p>
            <a:pPr>
              <a:defRPr/>
            </a:pPr>
            <a:endParaRPr lang="ru-RU" altLang="ru-RU"/>
          </a:p>
        </p:txBody>
      </p:sp>
      <p:sp>
        <p:nvSpPr>
          <p:cNvPr id="573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kumimoji="1" sz="1200">
                <a:latin typeface="Times New Roman" pitchFamily="18" charset="0"/>
              </a:defRPr>
            </a:lvl1pPr>
          </a:lstStyle>
          <a:p>
            <a:pPr>
              <a:defRPr/>
            </a:pPr>
            <a:fld id="{93A7C205-1E02-4C2A-8FAE-F956D12A2893}" type="datetimeFigureOut">
              <a:rPr lang="ru-RU" altLang="ru-RU"/>
              <a:pPr>
                <a:defRPr/>
              </a:pPr>
              <a:t>21.11.2023</a:t>
            </a:fld>
            <a:endParaRPr lang="ru-RU" altLang="ru-RU"/>
          </a:p>
        </p:txBody>
      </p:sp>
      <p:sp>
        <p:nvSpPr>
          <p:cNvPr id="64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kumimoji="1" sz="1200">
                <a:latin typeface="Times New Roman" pitchFamily="18" charset="0"/>
              </a:defRPr>
            </a:lvl1pPr>
          </a:lstStyle>
          <a:p>
            <a:pPr>
              <a:defRPr/>
            </a:pPr>
            <a:endParaRPr lang="ru-RU" altLang="ru-RU"/>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kumimoji="1" sz="1200">
                <a:latin typeface="Times New Roman" pitchFamily="18" charset="0"/>
              </a:defRPr>
            </a:lvl1pPr>
          </a:lstStyle>
          <a:p>
            <a:pPr>
              <a:defRPr/>
            </a:pPr>
            <a:fld id="{B82B53D8-EED3-4899-8A4C-B7CC6E1C40D9}" type="slidenum">
              <a:rPr lang="ru-RU" altLang="ru-RU"/>
              <a:pPr>
                <a:defRPr/>
              </a:pPr>
              <a:t>‹#›</a:t>
            </a:fld>
            <a:endParaRPr lang="ru-RU" altLang="ru-RU"/>
          </a:p>
        </p:txBody>
      </p:sp>
    </p:spTree>
    <p:extLst>
      <p:ext uri="{BB962C8B-B14F-4D97-AF65-F5344CB8AC3E}">
        <p14:creationId xmlns:p14="http://schemas.microsoft.com/office/powerpoint/2010/main" val="38851735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Образ слайда 1"/>
          <p:cNvSpPr>
            <a:spLocks noGrp="1" noRot="1" noChangeAspect="1" noTextEdit="1"/>
          </p:cNvSpPr>
          <p:nvPr>
            <p:ph type="sldImg"/>
          </p:nvPr>
        </p:nvSpPr>
        <p:spPr>
          <a:ln/>
        </p:spPr>
      </p:sp>
      <p:sp>
        <p:nvSpPr>
          <p:cNvPr id="66563" name="Заметки 2"/>
          <p:cNvSpPr>
            <a:spLocks noGrp="1"/>
          </p:cNvSpPr>
          <p:nvPr>
            <p:ph type="body" idx="1"/>
          </p:nvPr>
        </p:nvSpPr>
        <p:spPr>
          <a:noFill/>
        </p:spPr>
        <p:txBody>
          <a:bodyPr/>
          <a:lstStyle/>
          <a:p>
            <a:endParaRPr lang="ru-RU" altLang="ru-RU" smtClean="0"/>
          </a:p>
        </p:txBody>
      </p:sp>
      <p:sp>
        <p:nvSpPr>
          <p:cNvPr id="66564" name="Номер слайда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cs typeface="Arial" charset="0"/>
              </a:defRPr>
            </a:lvl1pPr>
            <a:lvl2pPr marL="742950" indent="-285750" eaLnBrk="0" hangingPunct="0">
              <a:spcBef>
                <a:spcPct val="30000"/>
              </a:spcBef>
              <a:defRPr sz="1200">
                <a:solidFill>
                  <a:schemeClr val="tx1"/>
                </a:solidFill>
                <a:latin typeface="Calibri" pitchFamily="34" charset="0"/>
                <a:cs typeface="Arial" charset="0"/>
              </a:defRPr>
            </a:lvl2pPr>
            <a:lvl3pPr marL="1143000" indent="-228600" eaLnBrk="0" hangingPunct="0">
              <a:spcBef>
                <a:spcPct val="30000"/>
              </a:spcBef>
              <a:defRPr sz="1200">
                <a:solidFill>
                  <a:schemeClr val="tx1"/>
                </a:solidFill>
                <a:latin typeface="Calibri" pitchFamily="34" charset="0"/>
                <a:cs typeface="Arial" charset="0"/>
              </a:defRPr>
            </a:lvl3pPr>
            <a:lvl4pPr marL="1600200" indent="-228600" eaLnBrk="0" hangingPunct="0">
              <a:spcBef>
                <a:spcPct val="30000"/>
              </a:spcBef>
              <a:defRPr sz="1200">
                <a:solidFill>
                  <a:schemeClr val="tx1"/>
                </a:solidFill>
                <a:latin typeface="Calibri" pitchFamily="34" charset="0"/>
                <a:cs typeface="Arial" charset="0"/>
              </a:defRPr>
            </a:lvl4pPr>
            <a:lvl5pPr marL="2057400" indent="-228600" eaLnBrk="0" hangingPunct="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8EF95155-0946-433D-9B14-31B836DCCD0B}" type="slidenum">
              <a:rPr lang="ru-RU" altLang="ru-RU" smtClean="0">
                <a:latin typeface="Times New Roman" pitchFamily="18" charset="0"/>
              </a:rPr>
              <a:pPr>
                <a:spcBef>
                  <a:spcPct val="0"/>
                </a:spcBef>
              </a:pPr>
              <a:t>38</a:t>
            </a:fld>
            <a:endParaRPr lang="ru-RU" altLang="ru-RU"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Образ слайда 1"/>
          <p:cNvSpPr>
            <a:spLocks noGrp="1" noRot="1" noChangeAspect="1" noTextEdit="1"/>
          </p:cNvSpPr>
          <p:nvPr>
            <p:ph type="sldImg"/>
          </p:nvPr>
        </p:nvSpPr>
        <p:spPr>
          <a:ln/>
        </p:spPr>
      </p:sp>
      <p:sp>
        <p:nvSpPr>
          <p:cNvPr id="67587" name="Заметки 2"/>
          <p:cNvSpPr>
            <a:spLocks noGrp="1"/>
          </p:cNvSpPr>
          <p:nvPr>
            <p:ph type="body" idx="1"/>
          </p:nvPr>
        </p:nvSpPr>
        <p:spPr>
          <a:noFill/>
        </p:spPr>
        <p:txBody>
          <a:bodyPr/>
          <a:lstStyle/>
          <a:p>
            <a:endParaRPr lang="ru-RU" altLang="ru-RU" smtClean="0"/>
          </a:p>
        </p:txBody>
      </p:sp>
      <p:sp>
        <p:nvSpPr>
          <p:cNvPr id="67588" name="Номер слайда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cs typeface="Arial" charset="0"/>
              </a:defRPr>
            </a:lvl1pPr>
            <a:lvl2pPr marL="742950" indent="-285750" eaLnBrk="0" hangingPunct="0">
              <a:spcBef>
                <a:spcPct val="30000"/>
              </a:spcBef>
              <a:defRPr sz="1200">
                <a:solidFill>
                  <a:schemeClr val="tx1"/>
                </a:solidFill>
                <a:latin typeface="Calibri" pitchFamily="34" charset="0"/>
                <a:cs typeface="Arial" charset="0"/>
              </a:defRPr>
            </a:lvl2pPr>
            <a:lvl3pPr marL="1143000" indent="-228600" eaLnBrk="0" hangingPunct="0">
              <a:spcBef>
                <a:spcPct val="30000"/>
              </a:spcBef>
              <a:defRPr sz="1200">
                <a:solidFill>
                  <a:schemeClr val="tx1"/>
                </a:solidFill>
                <a:latin typeface="Calibri" pitchFamily="34" charset="0"/>
                <a:cs typeface="Arial" charset="0"/>
              </a:defRPr>
            </a:lvl3pPr>
            <a:lvl4pPr marL="1600200" indent="-228600" eaLnBrk="0" hangingPunct="0">
              <a:spcBef>
                <a:spcPct val="30000"/>
              </a:spcBef>
              <a:defRPr sz="1200">
                <a:solidFill>
                  <a:schemeClr val="tx1"/>
                </a:solidFill>
                <a:latin typeface="Calibri" pitchFamily="34" charset="0"/>
                <a:cs typeface="Arial" charset="0"/>
              </a:defRPr>
            </a:lvl4pPr>
            <a:lvl5pPr marL="2057400" indent="-228600" eaLnBrk="0" hangingPunct="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278921DD-DB81-43E5-839F-4592F05BC436}" type="slidenum">
              <a:rPr lang="ru-RU" altLang="ru-RU" smtClean="0">
                <a:latin typeface="Times New Roman" pitchFamily="18" charset="0"/>
              </a:rPr>
              <a:pPr>
                <a:spcBef>
                  <a:spcPct val="0"/>
                </a:spcBef>
              </a:pPr>
              <a:t>39</a:t>
            </a:fld>
            <a:endParaRPr lang="ru-RU" altLang="ru-RU"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Образ слайда 1"/>
          <p:cNvSpPr>
            <a:spLocks noGrp="1" noRot="1" noChangeAspect="1" noTextEdit="1"/>
          </p:cNvSpPr>
          <p:nvPr>
            <p:ph type="sldImg"/>
          </p:nvPr>
        </p:nvSpPr>
        <p:spPr>
          <a:ln/>
        </p:spPr>
      </p:sp>
      <p:sp>
        <p:nvSpPr>
          <p:cNvPr id="68611" name="Заметки 2"/>
          <p:cNvSpPr>
            <a:spLocks noGrp="1"/>
          </p:cNvSpPr>
          <p:nvPr>
            <p:ph type="body" idx="1"/>
          </p:nvPr>
        </p:nvSpPr>
        <p:spPr>
          <a:noFill/>
        </p:spPr>
        <p:txBody>
          <a:bodyPr/>
          <a:lstStyle/>
          <a:p>
            <a:endParaRPr lang="ru-RU" altLang="ru-RU" smtClean="0"/>
          </a:p>
        </p:txBody>
      </p:sp>
      <p:sp>
        <p:nvSpPr>
          <p:cNvPr id="68612" name="Номер слайда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cs typeface="Arial" charset="0"/>
              </a:defRPr>
            </a:lvl1pPr>
            <a:lvl2pPr marL="742950" indent="-285750" eaLnBrk="0" hangingPunct="0">
              <a:spcBef>
                <a:spcPct val="30000"/>
              </a:spcBef>
              <a:defRPr sz="1200">
                <a:solidFill>
                  <a:schemeClr val="tx1"/>
                </a:solidFill>
                <a:latin typeface="Calibri" pitchFamily="34" charset="0"/>
                <a:cs typeface="Arial" charset="0"/>
              </a:defRPr>
            </a:lvl2pPr>
            <a:lvl3pPr marL="1143000" indent="-228600" eaLnBrk="0" hangingPunct="0">
              <a:spcBef>
                <a:spcPct val="30000"/>
              </a:spcBef>
              <a:defRPr sz="1200">
                <a:solidFill>
                  <a:schemeClr val="tx1"/>
                </a:solidFill>
                <a:latin typeface="Calibri" pitchFamily="34" charset="0"/>
                <a:cs typeface="Arial" charset="0"/>
              </a:defRPr>
            </a:lvl3pPr>
            <a:lvl4pPr marL="1600200" indent="-228600" eaLnBrk="0" hangingPunct="0">
              <a:spcBef>
                <a:spcPct val="30000"/>
              </a:spcBef>
              <a:defRPr sz="1200">
                <a:solidFill>
                  <a:schemeClr val="tx1"/>
                </a:solidFill>
                <a:latin typeface="Calibri" pitchFamily="34" charset="0"/>
                <a:cs typeface="Arial" charset="0"/>
              </a:defRPr>
            </a:lvl4pPr>
            <a:lvl5pPr marL="2057400" indent="-228600" eaLnBrk="0" hangingPunct="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AB6E1873-8CE8-4C6E-8498-9CDD7A207B49}" type="slidenum">
              <a:rPr lang="ru-RU" altLang="ru-RU" smtClean="0">
                <a:latin typeface="Times New Roman" pitchFamily="18" charset="0"/>
              </a:rPr>
              <a:pPr>
                <a:spcBef>
                  <a:spcPct val="0"/>
                </a:spcBef>
              </a:pPr>
              <a:t>40</a:t>
            </a:fld>
            <a:endParaRPr lang="ru-RU" altLang="ru-RU"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Образ слайда 1"/>
          <p:cNvSpPr>
            <a:spLocks noGrp="1" noRot="1" noChangeAspect="1" noTextEdit="1"/>
          </p:cNvSpPr>
          <p:nvPr>
            <p:ph type="sldImg"/>
          </p:nvPr>
        </p:nvSpPr>
        <p:spPr>
          <a:ln/>
        </p:spPr>
      </p:sp>
      <p:sp>
        <p:nvSpPr>
          <p:cNvPr id="69635" name="Заметки 2"/>
          <p:cNvSpPr>
            <a:spLocks noGrp="1"/>
          </p:cNvSpPr>
          <p:nvPr>
            <p:ph type="body" idx="1"/>
          </p:nvPr>
        </p:nvSpPr>
        <p:spPr>
          <a:noFill/>
        </p:spPr>
        <p:txBody>
          <a:bodyPr/>
          <a:lstStyle/>
          <a:p>
            <a:endParaRPr lang="ru-RU" altLang="ru-RU" smtClean="0"/>
          </a:p>
        </p:txBody>
      </p:sp>
      <p:sp>
        <p:nvSpPr>
          <p:cNvPr id="69636" name="Номер слайда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cs typeface="Arial" charset="0"/>
              </a:defRPr>
            </a:lvl1pPr>
            <a:lvl2pPr marL="742950" indent="-285750" eaLnBrk="0" hangingPunct="0">
              <a:spcBef>
                <a:spcPct val="30000"/>
              </a:spcBef>
              <a:defRPr sz="1200">
                <a:solidFill>
                  <a:schemeClr val="tx1"/>
                </a:solidFill>
                <a:latin typeface="Calibri" pitchFamily="34" charset="0"/>
                <a:cs typeface="Arial" charset="0"/>
              </a:defRPr>
            </a:lvl2pPr>
            <a:lvl3pPr marL="1143000" indent="-228600" eaLnBrk="0" hangingPunct="0">
              <a:spcBef>
                <a:spcPct val="30000"/>
              </a:spcBef>
              <a:defRPr sz="1200">
                <a:solidFill>
                  <a:schemeClr val="tx1"/>
                </a:solidFill>
                <a:latin typeface="Calibri" pitchFamily="34" charset="0"/>
                <a:cs typeface="Arial" charset="0"/>
              </a:defRPr>
            </a:lvl3pPr>
            <a:lvl4pPr marL="1600200" indent="-228600" eaLnBrk="0" hangingPunct="0">
              <a:spcBef>
                <a:spcPct val="30000"/>
              </a:spcBef>
              <a:defRPr sz="1200">
                <a:solidFill>
                  <a:schemeClr val="tx1"/>
                </a:solidFill>
                <a:latin typeface="Calibri" pitchFamily="34" charset="0"/>
                <a:cs typeface="Arial" charset="0"/>
              </a:defRPr>
            </a:lvl4pPr>
            <a:lvl5pPr marL="2057400" indent="-228600" eaLnBrk="0" hangingPunct="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97EB9942-7381-4D79-A2ED-236B625C69D4}" type="slidenum">
              <a:rPr lang="ru-RU" altLang="ru-RU" smtClean="0">
                <a:latin typeface="Times New Roman" pitchFamily="18" charset="0"/>
              </a:rPr>
              <a:pPr>
                <a:spcBef>
                  <a:spcPct val="0"/>
                </a:spcBef>
              </a:pPr>
              <a:t>41</a:t>
            </a:fld>
            <a:endParaRPr lang="ru-RU" altLang="ru-RU"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Образ слайда 1"/>
          <p:cNvSpPr>
            <a:spLocks noGrp="1" noRot="1" noChangeAspect="1" noTextEdit="1"/>
          </p:cNvSpPr>
          <p:nvPr>
            <p:ph type="sldImg"/>
          </p:nvPr>
        </p:nvSpPr>
        <p:spPr>
          <a:ln/>
        </p:spPr>
      </p:sp>
      <p:sp>
        <p:nvSpPr>
          <p:cNvPr id="70659" name="Заметки 2"/>
          <p:cNvSpPr>
            <a:spLocks noGrp="1"/>
          </p:cNvSpPr>
          <p:nvPr>
            <p:ph type="body" idx="1"/>
          </p:nvPr>
        </p:nvSpPr>
        <p:spPr>
          <a:noFill/>
        </p:spPr>
        <p:txBody>
          <a:bodyPr/>
          <a:lstStyle/>
          <a:p>
            <a:endParaRPr lang="ru-RU" altLang="ru-RU" smtClean="0"/>
          </a:p>
        </p:txBody>
      </p:sp>
      <p:sp>
        <p:nvSpPr>
          <p:cNvPr id="70660" name="Номер слайда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cs typeface="Arial" charset="0"/>
              </a:defRPr>
            </a:lvl1pPr>
            <a:lvl2pPr marL="742950" indent="-285750" eaLnBrk="0" hangingPunct="0">
              <a:spcBef>
                <a:spcPct val="30000"/>
              </a:spcBef>
              <a:defRPr sz="1200">
                <a:solidFill>
                  <a:schemeClr val="tx1"/>
                </a:solidFill>
                <a:latin typeface="Calibri" pitchFamily="34" charset="0"/>
                <a:cs typeface="Arial" charset="0"/>
              </a:defRPr>
            </a:lvl2pPr>
            <a:lvl3pPr marL="1143000" indent="-228600" eaLnBrk="0" hangingPunct="0">
              <a:spcBef>
                <a:spcPct val="30000"/>
              </a:spcBef>
              <a:defRPr sz="1200">
                <a:solidFill>
                  <a:schemeClr val="tx1"/>
                </a:solidFill>
                <a:latin typeface="Calibri" pitchFamily="34" charset="0"/>
                <a:cs typeface="Arial" charset="0"/>
              </a:defRPr>
            </a:lvl3pPr>
            <a:lvl4pPr marL="1600200" indent="-228600" eaLnBrk="0" hangingPunct="0">
              <a:spcBef>
                <a:spcPct val="30000"/>
              </a:spcBef>
              <a:defRPr sz="1200">
                <a:solidFill>
                  <a:schemeClr val="tx1"/>
                </a:solidFill>
                <a:latin typeface="Calibri" pitchFamily="34" charset="0"/>
                <a:cs typeface="Arial" charset="0"/>
              </a:defRPr>
            </a:lvl4pPr>
            <a:lvl5pPr marL="2057400" indent="-228600" eaLnBrk="0" hangingPunct="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E351CA55-2D6C-47FF-90F4-16753B3F358D}" type="slidenum">
              <a:rPr lang="ru-RU" altLang="ru-RU" smtClean="0">
                <a:latin typeface="Times New Roman" pitchFamily="18" charset="0"/>
              </a:rPr>
              <a:pPr>
                <a:spcBef>
                  <a:spcPct val="0"/>
                </a:spcBef>
              </a:pPr>
              <a:t>42</a:t>
            </a:fld>
            <a:endParaRPr lang="ru-RU" altLang="ru-RU"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Образ слайда 1"/>
          <p:cNvSpPr>
            <a:spLocks noGrp="1" noRot="1" noChangeAspect="1" noTextEdit="1"/>
          </p:cNvSpPr>
          <p:nvPr>
            <p:ph type="sldImg"/>
          </p:nvPr>
        </p:nvSpPr>
        <p:spPr>
          <a:ln/>
        </p:spPr>
      </p:sp>
      <p:sp>
        <p:nvSpPr>
          <p:cNvPr id="71683" name="Заметки 2"/>
          <p:cNvSpPr>
            <a:spLocks noGrp="1"/>
          </p:cNvSpPr>
          <p:nvPr>
            <p:ph type="body" idx="1"/>
          </p:nvPr>
        </p:nvSpPr>
        <p:spPr>
          <a:noFill/>
        </p:spPr>
        <p:txBody>
          <a:bodyPr/>
          <a:lstStyle/>
          <a:p>
            <a:endParaRPr lang="ru-RU" altLang="ru-RU" smtClean="0"/>
          </a:p>
        </p:txBody>
      </p:sp>
      <p:sp>
        <p:nvSpPr>
          <p:cNvPr id="71684" name="Номер слайда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cs typeface="Arial" charset="0"/>
              </a:defRPr>
            </a:lvl1pPr>
            <a:lvl2pPr marL="742950" indent="-285750" eaLnBrk="0" hangingPunct="0">
              <a:spcBef>
                <a:spcPct val="30000"/>
              </a:spcBef>
              <a:defRPr sz="1200">
                <a:solidFill>
                  <a:schemeClr val="tx1"/>
                </a:solidFill>
                <a:latin typeface="Calibri" pitchFamily="34" charset="0"/>
                <a:cs typeface="Arial" charset="0"/>
              </a:defRPr>
            </a:lvl2pPr>
            <a:lvl3pPr marL="1143000" indent="-228600" eaLnBrk="0" hangingPunct="0">
              <a:spcBef>
                <a:spcPct val="30000"/>
              </a:spcBef>
              <a:defRPr sz="1200">
                <a:solidFill>
                  <a:schemeClr val="tx1"/>
                </a:solidFill>
                <a:latin typeface="Calibri" pitchFamily="34" charset="0"/>
                <a:cs typeface="Arial" charset="0"/>
              </a:defRPr>
            </a:lvl3pPr>
            <a:lvl4pPr marL="1600200" indent="-228600" eaLnBrk="0" hangingPunct="0">
              <a:spcBef>
                <a:spcPct val="30000"/>
              </a:spcBef>
              <a:defRPr sz="1200">
                <a:solidFill>
                  <a:schemeClr val="tx1"/>
                </a:solidFill>
                <a:latin typeface="Calibri" pitchFamily="34" charset="0"/>
                <a:cs typeface="Arial" charset="0"/>
              </a:defRPr>
            </a:lvl4pPr>
            <a:lvl5pPr marL="2057400" indent="-228600" eaLnBrk="0" hangingPunct="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3ACC1878-EE2C-4978-B66B-79D7EDEA972A}" type="slidenum">
              <a:rPr lang="ru-RU" altLang="ru-RU" smtClean="0">
                <a:latin typeface="Times New Roman" pitchFamily="18" charset="0"/>
              </a:rPr>
              <a:pPr>
                <a:spcBef>
                  <a:spcPct val="0"/>
                </a:spcBef>
              </a:pPr>
              <a:t>43</a:t>
            </a:fld>
            <a:endParaRPr lang="ru-RU" altLang="ru-RU"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Образ слайда 1"/>
          <p:cNvSpPr>
            <a:spLocks noGrp="1" noRot="1" noChangeAspect="1" noTextEdit="1"/>
          </p:cNvSpPr>
          <p:nvPr>
            <p:ph type="sldImg"/>
          </p:nvPr>
        </p:nvSpPr>
        <p:spPr>
          <a:ln/>
        </p:spPr>
      </p:sp>
      <p:sp>
        <p:nvSpPr>
          <p:cNvPr id="72707" name="Заметки 2"/>
          <p:cNvSpPr>
            <a:spLocks noGrp="1"/>
          </p:cNvSpPr>
          <p:nvPr>
            <p:ph type="body" idx="1"/>
          </p:nvPr>
        </p:nvSpPr>
        <p:spPr>
          <a:noFill/>
        </p:spPr>
        <p:txBody>
          <a:bodyPr/>
          <a:lstStyle/>
          <a:p>
            <a:endParaRPr lang="ru-RU" altLang="ru-RU" smtClean="0"/>
          </a:p>
        </p:txBody>
      </p:sp>
      <p:sp>
        <p:nvSpPr>
          <p:cNvPr id="72708" name="Номер слайда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cs typeface="Arial" charset="0"/>
              </a:defRPr>
            </a:lvl1pPr>
            <a:lvl2pPr marL="742950" indent="-285750" eaLnBrk="0" hangingPunct="0">
              <a:spcBef>
                <a:spcPct val="30000"/>
              </a:spcBef>
              <a:defRPr sz="1200">
                <a:solidFill>
                  <a:schemeClr val="tx1"/>
                </a:solidFill>
                <a:latin typeface="Calibri" pitchFamily="34" charset="0"/>
                <a:cs typeface="Arial" charset="0"/>
              </a:defRPr>
            </a:lvl2pPr>
            <a:lvl3pPr marL="1143000" indent="-228600" eaLnBrk="0" hangingPunct="0">
              <a:spcBef>
                <a:spcPct val="30000"/>
              </a:spcBef>
              <a:defRPr sz="1200">
                <a:solidFill>
                  <a:schemeClr val="tx1"/>
                </a:solidFill>
                <a:latin typeface="Calibri" pitchFamily="34" charset="0"/>
                <a:cs typeface="Arial" charset="0"/>
              </a:defRPr>
            </a:lvl3pPr>
            <a:lvl4pPr marL="1600200" indent="-228600" eaLnBrk="0" hangingPunct="0">
              <a:spcBef>
                <a:spcPct val="30000"/>
              </a:spcBef>
              <a:defRPr sz="1200">
                <a:solidFill>
                  <a:schemeClr val="tx1"/>
                </a:solidFill>
                <a:latin typeface="Calibri" pitchFamily="34" charset="0"/>
                <a:cs typeface="Arial" charset="0"/>
              </a:defRPr>
            </a:lvl4pPr>
            <a:lvl5pPr marL="2057400" indent="-228600" eaLnBrk="0" hangingPunct="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F6D209A6-B60F-4157-975C-D5F89DBE4840}" type="slidenum">
              <a:rPr lang="ru-RU" altLang="ru-RU" smtClean="0">
                <a:latin typeface="Times New Roman" pitchFamily="18" charset="0"/>
              </a:rPr>
              <a:pPr>
                <a:spcBef>
                  <a:spcPct val="0"/>
                </a:spcBef>
              </a:pPr>
              <a:t>44</a:t>
            </a:fld>
            <a:endParaRPr lang="ru-RU" altLang="ru-RU"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Образ слайда 1"/>
          <p:cNvSpPr>
            <a:spLocks noGrp="1" noRot="1" noChangeAspect="1" noTextEdit="1"/>
          </p:cNvSpPr>
          <p:nvPr>
            <p:ph type="sldImg"/>
          </p:nvPr>
        </p:nvSpPr>
        <p:spPr>
          <a:ln/>
        </p:spPr>
      </p:sp>
      <p:sp>
        <p:nvSpPr>
          <p:cNvPr id="73731" name="Заметки 2"/>
          <p:cNvSpPr>
            <a:spLocks noGrp="1"/>
          </p:cNvSpPr>
          <p:nvPr>
            <p:ph type="body" idx="1"/>
          </p:nvPr>
        </p:nvSpPr>
        <p:spPr>
          <a:noFill/>
        </p:spPr>
        <p:txBody>
          <a:bodyPr/>
          <a:lstStyle/>
          <a:p>
            <a:endParaRPr lang="ru-RU" altLang="ru-RU" smtClean="0"/>
          </a:p>
        </p:txBody>
      </p:sp>
      <p:sp>
        <p:nvSpPr>
          <p:cNvPr id="73732" name="Номер слайда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cs typeface="Arial" charset="0"/>
              </a:defRPr>
            </a:lvl1pPr>
            <a:lvl2pPr marL="742950" indent="-285750" eaLnBrk="0" hangingPunct="0">
              <a:spcBef>
                <a:spcPct val="30000"/>
              </a:spcBef>
              <a:defRPr sz="1200">
                <a:solidFill>
                  <a:schemeClr val="tx1"/>
                </a:solidFill>
                <a:latin typeface="Calibri" pitchFamily="34" charset="0"/>
                <a:cs typeface="Arial" charset="0"/>
              </a:defRPr>
            </a:lvl2pPr>
            <a:lvl3pPr marL="1143000" indent="-228600" eaLnBrk="0" hangingPunct="0">
              <a:spcBef>
                <a:spcPct val="30000"/>
              </a:spcBef>
              <a:defRPr sz="1200">
                <a:solidFill>
                  <a:schemeClr val="tx1"/>
                </a:solidFill>
                <a:latin typeface="Calibri" pitchFamily="34" charset="0"/>
                <a:cs typeface="Arial" charset="0"/>
              </a:defRPr>
            </a:lvl3pPr>
            <a:lvl4pPr marL="1600200" indent="-228600" eaLnBrk="0" hangingPunct="0">
              <a:spcBef>
                <a:spcPct val="30000"/>
              </a:spcBef>
              <a:defRPr sz="1200">
                <a:solidFill>
                  <a:schemeClr val="tx1"/>
                </a:solidFill>
                <a:latin typeface="Calibri" pitchFamily="34" charset="0"/>
                <a:cs typeface="Arial" charset="0"/>
              </a:defRPr>
            </a:lvl4pPr>
            <a:lvl5pPr marL="2057400" indent="-228600" eaLnBrk="0" hangingPunct="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2140446B-D563-4E67-89C7-4A9A8A3C2593}" type="slidenum">
              <a:rPr lang="ru-RU" altLang="ru-RU" smtClean="0">
                <a:latin typeface="Times New Roman" pitchFamily="18" charset="0"/>
              </a:rPr>
              <a:pPr>
                <a:spcBef>
                  <a:spcPct val="0"/>
                </a:spcBef>
              </a:pPr>
              <a:t>54</a:t>
            </a:fld>
            <a:endParaRPr lang="ru-RU" altLang="ru-RU"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grpSp>
      <p:sp>
        <p:nvSpPr>
          <p:cNvPr id="860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altLang="ru-RU" noProof="0" smtClean="0"/>
              <a:t>Образец заголовка</a:t>
            </a:r>
          </a:p>
        </p:txBody>
      </p:sp>
      <p:sp>
        <p:nvSpPr>
          <p:cNvPr id="8603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altLang="ru-RU" noProof="0" smtClean="0"/>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D70AAC19-E14E-43A5-BA5A-0940250C069D}" type="datetime1">
              <a:rPr lang="ru-RU" altLang="ru-RU"/>
              <a:pPr>
                <a:defRPr/>
              </a:pPr>
              <a:t>21.11.2023</a:t>
            </a:fld>
            <a:endParaRPr lang="ru-RU" altLang="ru-RU"/>
          </a:p>
        </p:txBody>
      </p:sp>
      <p:sp>
        <p:nvSpPr>
          <p:cNvPr id="19" name="Rectangle 17"/>
          <p:cNvSpPr>
            <a:spLocks noGrp="1" noChangeArrowheads="1"/>
          </p:cNvSpPr>
          <p:nvPr>
            <p:ph type="ftr" sz="quarter" idx="11"/>
          </p:nvPr>
        </p:nvSpPr>
        <p:spPr/>
        <p:txBody>
          <a:bodyPr/>
          <a:lstStyle>
            <a:lvl1pPr>
              <a:defRPr/>
            </a:lvl1pPr>
          </a:lstStyle>
          <a:p>
            <a:pPr>
              <a:defRPr/>
            </a:pPr>
            <a:endParaRPr lang="ru-RU" altLang="ru-RU"/>
          </a:p>
        </p:txBody>
      </p:sp>
      <p:sp>
        <p:nvSpPr>
          <p:cNvPr id="20" name="Rectangle 18"/>
          <p:cNvSpPr>
            <a:spLocks noGrp="1" noChangeArrowheads="1"/>
          </p:cNvSpPr>
          <p:nvPr>
            <p:ph type="sldNum" sz="quarter" idx="12"/>
          </p:nvPr>
        </p:nvSpPr>
        <p:spPr/>
        <p:txBody>
          <a:bodyPr/>
          <a:lstStyle>
            <a:lvl1pPr>
              <a:defRPr/>
            </a:lvl1pPr>
          </a:lstStyle>
          <a:p>
            <a:pPr>
              <a:defRPr/>
            </a:pPr>
            <a:fld id="{C0BB0899-546B-4A93-B9AA-2E64995D3ACE}" type="slidenum">
              <a:rPr lang="ru-RU" altLang="ru-RU"/>
              <a:pPr>
                <a:defRPr/>
              </a:pPr>
              <a:t>‹#›</a:t>
            </a:fld>
            <a:endParaRPr lang="ru-RU" altLang="ru-RU"/>
          </a:p>
        </p:txBody>
      </p:sp>
    </p:spTree>
    <p:extLst>
      <p:ext uri="{BB962C8B-B14F-4D97-AF65-F5344CB8AC3E}">
        <p14:creationId xmlns:p14="http://schemas.microsoft.com/office/powerpoint/2010/main" val="3941307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F2BAACE1-4735-4822-8917-F572142B9C15}"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15A38F25-8DEF-48CA-A3B0-D82604B90AAF}" type="datetime1">
              <a:rPr lang="ru-RU" altLang="ru-RU"/>
              <a:pPr>
                <a:defRPr/>
              </a:pPr>
              <a:t>21.11.2023</a:t>
            </a:fld>
            <a:endParaRPr lang="ru-RU" altLang="ru-RU"/>
          </a:p>
        </p:txBody>
      </p:sp>
    </p:spTree>
    <p:extLst>
      <p:ext uri="{BB962C8B-B14F-4D97-AF65-F5344CB8AC3E}">
        <p14:creationId xmlns:p14="http://schemas.microsoft.com/office/powerpoint/2010/main" val="1004708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9F7850DC-35A8-469E-8300-B334EB759F47}"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9C471801-EC31-438F-B37B-01F361F93613}" type="datetime1">
              <a:rPr lang="ru-RU" altLang="ru-RU"/>
              <a:pPr>
                <a:defRPr/>
              </a:pPr>
              <a:t>21.11.2023</a:t>
            </a:fld>
            <a:endParaRPr lang="ru-RU" altLang="ru-RU"/>
          </a:p>
        </p:txBody>
      </p:sp>
    </p:spTree>
    <p:extLst>
      <p:ext uri="{BB962C8B-B14F-4D97-AF65-F5344CB8AC3E}">
        <p14:creationId xmlns:p14="http://schemas.microsoft.com/office/powerpoint/2010/main" val="1870383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981200"/>
            <a:ext cx="8229600" cy="3886200"/>
          </a:xfrm>
        </p:spPr>
        <p:txBody>
          <a:bodyPr/>
          <a:lstStyle/>
          <a:p>
            <a:pPr lvl="0"/>
            <a:endParaRPr lang="ru-RU" noProof="0" smtClean="0"/>
          </a:p>
        </p:txBody>
      </p:sp>
      <p:sp>
        <p:nvSpPr>
          <p:cNvPr id="4" name="Rectangle 2"/>
          <p:cNvSpPr>
            <a:spLocks noGrp="1" noChangeArrowheads="1"/>
          </p:cNvSpPr>
          <p:nvPr>
            <p:ph type="ftr" sz="quarter" idx="10"/>
          </p:nvPr>
        </p:nvSpPr>
        <p:spPr/>
        <p:txBody>
          <a:bodyPr/>
          <a:lstStyle>
            <a:lvl1pPr>
              <a:defRPr/>
            </a:lvl1pPr>
          </a:lstStyle>
          <a:p>
            <a:pPr>
              <a:defRPr/>
            </a:pPr>
            <a:endParaRPr lang="ru-RU"/>
          </a:p>
        </p:txBody>
      </p:sp>
      <p:sp>
        <p:nvSpPr>
          <p:cNvPr id="5" name="Rectangle 3"/>
          <p:cNvSpPr>
            <a:spLocks noGrp="1" noChangeArrowheads="1"/>
          </p:cNvSpPr>
          <p:nvPr>
            <p:ph type="sldNum" sz="quarter" idx="11"/>
          </p:nvPr>
        </p:nvSpPr>
        <p:spPr/>
        <p:txBody>
          <a:bodyPr/>
          <a:lstStyle>
            <a:lvl1pPr>
              <a:defRPr/>
            </a:lvl1pPr>
          </a:lstStyle>
          <a:p>
            <a:pPr>
              <a:defRPr/>
            </a:pPr>
            <a:fld id="{D8EB0D6B-4A52-431D-9990-D37C47465D3A}" type="slidenum">
              <a:rPr lang="ru-RU"/>
              <a:pPr>
                <a:defRPr/>
              </a:pPr>
              <a:t>‹#›</a:t>
            </a:fld>
            <a:endParaRPr lang="ru-RU"/>
          </a:p>
        </p:txBody>
      </p:sp>
      <p:sp>
        <p:nvSpPr>
          <p:cNvPr id="6" name="Rectangle 16"/>
          <p:cNvSpPr>
            <a:spLocks noGrp="1" noChangeArrowheads="1"/>
          </p:cNvSpPr>
          <p:nvPr>
            <p:ph type="dt" sz="half" idx="12"/>
          </p:nvPr>
        </p:nvSpPr>
        <p:spPr/>
        <p:txBody>
          <a:bodyPr/>
          <a:lstStyle>
            <a:lvl1pPr>
              <a:defRPr/>
            </a:lvl1pPr>
          </a:lstStyle>
          <a:p>
            <a:pPr>
              <a:defRPr/>
            </a:pPr>
            <a:endParaRPr lang="ru-RU"/>
          </a:p>
        </p:txBody>
      </p:sp>
    </p:spTree>
    <p:extLst>
      <p:ext uri="{BB962C8B-B14F-4D97-AF65-F5344CB8AC3E}">
        <p14:creationId xmlns:p14="http://schemas.microsoft.com/office/powerpoint/2010/main" val="3565441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F16D6E72-7F2B-4F1D-90A7-4F22863343B4}"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F8A23667-96FD-40C4-8963-73D66626278E}" type="datetime1">
              <a:rPr lang="ru-RU" altLang="ru-RU"/>
              <a:pPr>
                <a:defRPr/>
              </a:pPr>
              <a:t>21.11.2023</a:t>
            </a:fld>
            <a:endParaRPr lang="ru-RU" altLang="ru-RU"/>
          </a:p>
        </p:txBody>
      </p:sp>
    </p:spTree>
    <p:extLst>
      <p:ext uri="{BB962C8B-B14F-4D97-AF65-F5344CB8AC3E}">
        <p14:creationId xmlns:p14="http://schemas.microsoft.com/office/powerpoint/2010/main" val="3818632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148CF801-A35F-4FF9-B898-19AC69400457}"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1A6B799B-31F6-4D23-BFA1-79831FE3CBDC}" type="datetime1">
              <a:rPr lang="ru-RU" altLang="ru-RU"/>
              <a:pPr>
                <a:defRPr/>
              </a:pPr>
              <a:t>21.11.2023</a:t>
            </a:fld>
            <a:endParaRPr lang="ru-RU" altLang="ru-RU"/>
          </a:p>
        </p:txBody>
      </p:sp>
    </p:spTree>
    <p:extLst>
      <p:ext uri="{BB962C8B-B14F-4D97-AF65-F5344CB8AC3E}">
        <p14:creationId xmlns:p14="http://schemas.microsoft.com/office/powerpoint/2010/main" val="372261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C9F1920F-A317-4D4D-90D5-642459B963AF}"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fld id="{D9C028FE-1BC0-493B-B990-A6C81AFC3A16}" type="datetime1">
              <a:rPr lang="ru-RU" altLang="ru-RU"/>
              <a:pPr>
                <a:defRPr/>
              </a:pPr>
              <a:t>21.11.2023</a:t>
            </a:fld>
            <a:endParaRPr lang="ru-RU" altLang="ru-RU"/>
          </a:p>
        </p:txBody>
      </p:sp>
    </p:spTree>
    <p:extLst>
      <p:ext uri="{BB962C8B-B14F-4D97-AF65-F5344CB8AC3E}">
        <p14:creationId xmlns:p14="http://schemas.microsoft.com/office/powerpoint/2010/main" val="166520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8" name="Rectangle 3"/>
          <p:cNvSpPr>
            <a:spLocks noGrp="1" noChangeArrowheads="1"/>
          </p:cNvSpPr>
          <p:nvPr>
            <p:ph type="sldNum" sz="quarter" idx="11"/>
          </p:nvPr>
        </p:nvSpPr>
        <p:spPr>
          <a:ln/>
        </p:spPr>
        <p:txBody>
          <a:bodyPr/>
          <a:lstStyle>
            <a:lvl1pPr>
              <a:defRPr/>
            </a:lvl1pPr>
          </a:lstStyle>
          <a:p>
            <a:pPr>
              <a:defRPr/>
            </a:pPr>
            <a:fld id="{43C5AD80-8AA2-40AE-A380-04DDD7C94489}" type="slidenum">
              <a:rPr lang="ru-RU" altLang="ru-RU"/>
              <a:pPr>
                <a:defRPr/>
              </a:pPr>
              <a:t>‹#›</a:t>
            </a:fld>
            <a:endParaRPr lang="ru-RU" altLang="ru-RU"/>
          </a:p>
        </p:txBody>
      </p:sp>
      <p:sp>
        <p:nvSpPr>
          <p:cNvPr id="9" name="Rectangle 16"/>
          <p:cNvSpPr>
            <a:spLocks noGrp="1" noChangeArrowheads="1"/>
          </p:cNvSpPr>
          <p:nvPr>
            <p:ph type="dt" sz="half" idx="12"/>
          </p:nvPr>
        </p:nvSpPr>
        <p:spPr>
          <a:ln/>
        </p:spPr>
        <p:txBody>
          <a:bodyPr/>
          <a:lstStyle>
            <a:lvl1pPr>
              <a:defRPr/>
            </a:lvl1pPr>
          </a:lstStyle>
          <a:p>
            <a:pPr>
              <a:defRPr/>
            </a:pPr>
            <a:fld id="{49E74B57-8498-4E0F-99A9-5B07A95C7771}" type="datetime1">
              <a:rPr lang="ru-RU" altLang="ru-RU"/>
              <a:pPr>
                <a:defRPr/>
              </a:pPr>
              <a:t>21.11.2023</a:t>
            </a:fld>
            <a:endParaRPr lang="ru-RU" altLang="ru-RU"/>
          </a:p>
        </p:txBody>
      </p:sp>
    </p:spTree>
    <p:extLst>
      <p:ext uri="{BB962C8B-B14F-4D97-AF65-F5344CB8AC3E}">
        <p14:creationId xmlns:p14="http://schemas.microsoft.com/office/powerpoint/2010/main" val="3482248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4" name="Rectangle 3"/>
          <p:cNvSpPr>
            <a:spLocks noGrp="1" noChangeArrowheads="1"/>
          </p:cNvSpPr>
          <p:nvPr>
            <p:ph type="sldNum" sz="quarter" idx="11"/>
          </p:nvPr>
        </p:nvSpPr>
        <p:spPr>
          <a:ln/>
        </p:spPr>
        <p:txBody>
          <a:bodyPr/>
          <a:lstStyle>
            <a:lvl1pPr>
              <a:defRPr/>
            </a:lvl1pPr>
          </a:lstStyle>
          <a:p>
            <a:pPr>
              <a:defRPr/>
            </a:pPr>
            <a:fld id="{FDB780CC-3560-47AE-B925-3CB76D0FDD4E}" type="slidenum">
              <a:rPr lang="ru-RU" altLang="ru-RU"/>
              <a:pPr>
                <a:defRPr/>
              </a:pPr>
              <a:t>‹#›</a:t>
            </a:fld>
            <a:endParaRPr lang="ru-RU" altLang="ru-RU"/>
          </a:p>
        </p:txBody>
      </p:sp>
      <p:sp>
        <p:nvSpPr>
          <p:cNvPr id="5" name="Rectangle 16"/>
          <p:cNvSpPr>
            <a:spLocks noGrp="1" noChangeArrowheads="1"/>
          </p:cNvSpPr>
          <p:nvPr>
            <p:ph type="dt" sz="half" idx="12"/>
          </p:nvPr>
        </p:nvSpPr>
        <p:spPr>
          <a:ln/>
        </p:spPr>
        <p:txBody>
          <a:bodyPr/>
          <a:lstStyle>
            <a:lvl1pPr>
              <a:defRPr/>
            </a:lvl1pPr>
          </a:lstStyle>
          <a:p>
            <a:pPr>
              <a:defRPr/>
            </a:pPr>
            <a:fld id="{04FEE890-FF4A-4852-AAF9-CDEF0DC9BFF9}" type="datetime1">
              <a:rPr lang="ru-RU" altLang="ru-RU"/>
              <a:pPr>
                <a:defRPr/>
              </a:pPr>
              <a:t>21.11.2023</a:t>
            </a:fld>
            <a:endParaRPr lang="ru-RU" altLang="ru-RU"/>
          </a:p>
        </p:txBody>
      </p:sp>
    </p:spTree>
    <p:extLst>
      <p:ext uri="{BB962C8B-B14F-4D97-AF65-F5344CB8AC3E}">
        <p14:creationId xmlns:p14="http://schemas.microsoft.com/office/powerpoint/2010/main" val="80312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3" name="Rectangle 3"/>
          <p:cNvSpPr>
            <a:spLocks noGrp="1" noChangeArrowheads="1"/>
          </p:cNvSpPr>
          <p:nvPr>
            <p:ph type="sldNum" sz="quarter" idx="11"/>
          </p:nvPr>
        </p:nvSpPr>
        <p:spPr>
          <a:ln/>
        </p:spPr>
        <p:txBody>
          <a:bodyPr/>
          <a:lstStyle>
            <a:lvl1pPr>
              <a:defRPr/>
            </a:lvl1pPr>
          </a:lstStyle>
          <a:p>
            <a:pPr>
              <a:defRPr/>
            </a:pPr>
            <a:fld id="{1D9436B7-5120-4211-86D4-338497157E29}" type="slidenum">
              <a:rPr lang="ru-RU" altLang="ru-RU"/>
              <a:pPr>
                <a:defRPr/>
              </a:pPr>
              <a:t>‹#›</a:t>
            </a:fld>
            <a:endParaRPr lang="ru-RU" altLang="ru-RU"/>
          </a:p>
        </p:txBody>
      </p:sp>
      <p:sp>
        <p:nvSpPr>
          <p:cNvPr id="4" name="Rectangle 16"/>
          <p:cNvSpPr>
            <a:spLocks noGrp="1" noChangeArrowheads="1"/>
          </p:cNvSpPr>
          <p:nvPr>
            <p:ph type="dt" sz="half" idx="12"/>
          </p:nvPr>
        </p:nvSpPr>
        <p:spPr>
          <a:ln/>
        </p:spPr>
        <p:txBody>
          <a:bodyPr/>
          <a:lstStyle>
            <a:lvl1pPr>
              <a:defRPr/>
            </a:lvl1pPr>
          </a:lstStyle>
          <a:p>
            <a:pPr>
              <a:defRPr/>
            </a:pPr>
            <a:fld id="{E2D58C7B-5EC1-4A7D-ADBA-2BAFC985DDE6}" type="datetime1">
              <a:rPr lang="ru-RU" altLang="ru-RU"/>
              <a:pPr>
                <a:defRPr/>
              </a:pPr>
              <a:t>21.11.2023</a:t>
            </a:fld>
            <a:endParaRPr lang="ru-RU" altLang="ru-RU"/>
          </a:p>
        </p:txBody>
      </p:sp>
    </p:spTree>
    <p:extLst>
      <p:ext uri="{BB962C8B-B14F-4D97-AF65-F5344CB8AC3E}">
        <p14:creationId xmlns:p14="http://schemas.microsoft.com/office/powerpoint/2010/main" val="3102038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0849B7DE-1BF3-4B48-976E-B7693C47740C}"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fld id="{D4C3AA39-7964-431F-A38C-9688A54A0029}" type="datetime1">
              <a:rPr lang="ru-RU" altLang="ru-RU"/>
              <a:pPr>
                <a:defRPr/>
              </a:pPr>
              <a:t>21.11.2023</a:t>
            </a:fld>
            <a:endParaRPr lang="ru-RU" altLang="ru-RU"/>
          </a:p>
        </p:txBody>
      </p:sp>
    </p:spTree>
    <p:extLst>
      <p:ext uri="{BB962C8B-B14F-4D97-AF65-F5344CB8AC3E}">
        <p14:creationId xmlns:p14="http://schemas.microsoft.com/office/powerpoint/2010/main" val="870274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C9022D4A-1CD0-45B2-AAEA-E5E84979A40E}"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fld id="{81D6DC9C-52F3-4743-828C-DE1B8F9C9993}" type="datetime1">
              <a:rPr lang="ru-RU" altLang="ru-RU"/>
              <a:pPr>
                <a:defRPr/>
              </a:pPr>
              <a:t>21.11.2023</a:t>
            </a:fld>
            <a:endParaRPr lang="ru-RU" altLang="ru-RU"/>
          </a:p>
        </p:txBody>
      </p:sp>
    </p:spTree>
    <p:extLst>
      <p:ext uri="{BB962C8B-B14F-4D97-AF65-F5344CB8AC3E}">
        <p14:creationId xmlns:p14="http://schemas.microsoft.com/office/powerpoint/2010/main" val="36416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ltLang="ru-RU"/>
          </a:p>
        </p:txBody>
      </p:sp>
      <p:sp>
        <p:nvSpPr>
          <p:cNvPr id="8499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837C6D36-4ABD-4E61-A9C5-4A119F8FBBCD}" type="slidenum">
              <a:rPr lang="ru-RU" altLang="ru-RU"/>
              <a:pPr>
                <a:defRPr/>
              </a:pPr>
              <a:t>‹#›</a:t>
            </a:fld>
            <a:endParaRPr lang="ru-RU" altLang="ru-RU"/>
          </a:p>
        </p:txBody>
      </p:sp>
      <p:grpSp>
        <p:nvGrpSpPr>
          <p:cNvPr id="1028" name="Group 4"/>
          <p:cNvGrpSpPr>
            <a:grpSpLocks/>
          </p:cNvGrpSpPr>
          <p:nvPr/>
        </p:nvGrpSpPr>
        <p:grpSpPr bwMode="auto">
          <a:xfrm>
            <a:off x="0" y="0"/>
            <a:ext cx="9144000" cy="546100"/>
            <a:chOff x="0" y="0"/>
            <a:chExt cx="5760" cy="344"/>
          </a:xfrm>
        </p:grpSpPr>
        <p:sp>
          <p:nvSpPr>
            <p:cNvPr id="2056"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2057"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2058"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2059"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2060"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2061"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2062"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2063"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2064"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8500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fld id="{B9334228-F5E5-4E3D-ACCF-C3C9B7338CEA}" type="datetime1">
              <a:rPr lang="ru-RU" altLang="ru-RU"/>
              <a:pPr>
                <a:defRPr/>
              </a:pPr>
              <a:t>21.11.2023</a:t>
            </a:fld>
            <a:endParaRPr lang="ru-RU" altLang="ru-RU"/>
          </a:p>
        </p:txBody>
      </p:sp>
    </p:spTree>
  </p:cSld>
  <p:clrMap bg1="lt1" tx1="dk1" bg2="lt2" tx2="dk2" accent1="accent1" accent2="accent2" accent3="accent3" accent4="accent4" accent5="accent5" accent6="accent6" hlink="hlink" folHlink="folHlink"/>
  <p:sldLayoutIdLst>
    <p:sldLayoutId id="2147484205" r:id="rId1"/>
    <p:sldLayoutId id="2147484195" r:id="rId2"/>
    <p:sldLayoutId id="2147484196" r:id="rId3"/>
    <p:sldLayoutId id="2147484197" r:id="rId4"/>
    <p:sldLayoutId id="2147484198" r:id="rId5"/>
    <p:sldLayoutId id="2147484199" r:id="rId6"/>
    <p:sldLayoutId id="2147484200" r:id="rId7"/>
    <p:sldLayoutId id="2147484201" r:id="rId8"/>
    <p:sldLayoutId id="2147484202" r:id="rId9"/>
    <p:sldLayoutId id="2147484203" r:id="rId10"/>
    <p:sldLayoutId id="2147484204" r:id="rId11"/>
    <p:sldLayoutId id="2147484206" r:id="rId12"/>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s://javarush.ru/groups/posts/292-kljevihe-optimizacii-sql-ne-zavisjajshie-ot-stoimostnoy-modeli" TargetMode="External"/><Relationship Id="rId2" Type="http://schemas.openxmlformats.org/officeDocument/2006/relationships/hyperlink" Target="http://citforum.ru/database/articles/query_optimization/part2.shtml#6_2"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843213" y="1916113"/>
            <a:ext cx="5905500" cy="2160587"/>
          </a:xfrm>
        </p:spPr>
        <p:txBody>
          <a:bodyPr/>
          <a:lstStyle/>
          <a:p>
            <a:pPr algn="r" eaLnBrk="1" hangingPunct="1"/>
            <a:r>
              <a:rPr lang="ru-RU" altLang="ru-RU" sz="5400" smtClean="0"/>
              <a:t>Распределенные базы данных </a:t>
            </a:r>
          </a:p>
        </p:txBody>
      </p:sp>
      <p:sp>
        <p:nvSpPr>
          <p:cNvPr id="4099" name="Rectangle 3"/>
          <p:cNvSpPr>
            <a:spLocks noGrp="1" noChangeArrowheads="1"/>
          </p:cNvSpPr>
          <p:nvPr>
            <p:ph type="subTitle" idx="1"/>
          </p:nvPr>
        </p:nvSpPr>
        <p:spPr>
          <a:xfrm>
            <a:off x="1908175" y="4365625"/>
            <a:ext cx="6985000" cy="1655763"/>
          </a:xfrm>
        </p:spPr>
        <p:txBody>
          <a:bodyPr/>
          <a:lstStyle/>
          <a:p>
            <a:pPr algn="r" eaLnBrk="1" hangingPunct="1">
              <a:lnSpc>
                <a:spcPct val="90000"/>
              </a:lnSpc>
            </a:pPr>
            <a:r>
              <a:rPr lang="ru-RU" altLang="ru-RU" sz="3600" dirty="0" smtClean="0"/>
              <a:t>Лекция 9. Оптимизация запросов. Обработка распределенных запросов</a:t>
            </a:r>
            <a:endParaRPr lang="ru-RU" altLang="ru-RU" sz="3200" dirty="0" smtClean="0"/>
          </a:p>
        </p:txBody>
      </p:sp>
      <p:sp>
        <p:nvSpPr>
          <p:cNvPr id="4100" name="Text Box 4"/>
          <p:cNvSpPr txBox="1">
            <a:spLocks noChangeArrowheads="1"/>
          </p:cNvSpPr>
          <p:nvPr/>
        </p:nvSpPr>
        <p:spPr bwMode="auto">
          <a:xfrm>
            <a:off x="1979613" y="188913"/>
            <a:ext cx="6840537"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lnSpc>
                <a:spcPct val="90000"/>
              </a:lnSpc>
              <a:spcBef>
                <a:spcPts val="600"/>
              </a:spcBef>
              <a:buFont typeface="Wingdings" pitchFamily="2" charset="2"/>
              <a:buNone/>
            </a:pPr>
            <a:r>
              <a:rPr lang="ru-RU" altLang="ru-RU" sz="2000" i="1"/>
              <a:t>"Плох тот план, который не допускает изменений".</a:t>
            </a:r>
          </a:p>
          <a:p>
            <a:pPr algn="r" eaLnBrk="1" hangingPunct="1">
              <a:lnSpc>
                <a:spcPct val="90000"/>
              </a:lnSpc>
              <a:spcBef>
                <a:spcPts val="600"/>
              </a:spcBef>
              <a:buFont typeface="Wingdings" pitchFamily="2" charset="2"/>
              <a:buNone/>
            </a:pPr>
            <a:r>
              <a:rPr lang="ru-RU" altLang="ru-RU" sz="1800"/>
              <a:t>Публиус Сирус, древнеримский мыслитель</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57200"/>
            <a:ext cx="8229600" cy="739775"/>
          </a:xfrm>
        </p:spPr>
        <p:txBody>
          <a:bodyPr/>
          <a:lstStyle/>
          <a:p>
            <a:pPr eaLnBrk="1" hangingPunct="1"/>
            <a:r>
              <a:rPr lang="ru-RU" altLang="ru-RU" sz="3600" smtClean="0"/>
              <a:t>Направления исследований</a:t>
            </a:r>
          </a:p>
        </p:txBody>
      </p:sp>
      <p:sp>
        <p:nvSpPr>
          <p:cNvPr id="6147" name="Rectangle 3"/>
          <p:cNvSpPr>
            <a:spLocks noGrp="1" noChangeArrowheads="1"/>
          </p:cNvSpPr>
          <p:nvPr>
            <p:ph type="body" idx="1"/>
          </p:nvPr>
        </p:nvSpPr>
        <p:spPr>
          <a:xfrm>
            <a:off x="323850" y="1125538"/>
            <a:ext cx="8569325" cy="5616575"/>
          </a:xfrm>
        </p:spPr>
        <p:txBody>
          <a:bodyPr/>
          <a:lstStyle/>
          <a:p>
            <a:pPr eaLnBrk="1" hangingPunct="1">
              <a:spcBef>
                <a:spcPct val="30000"/>
              </a:spcBef>
              <a:defRPr/>
            </a:pPr>
            <a:r>
              <a:rPr lang="ru-RU" sz="1800" dirty="0" smtClean="0"/>
              <a:t>Решение проблем </a:t>
            </a:r>
            <a:r>
              <a:rPr lang="ru-RU" sz="1800" dirty="0"/>
              <a:t>преобразований запроса к более эффективному непроцедурному представлению (логическая оптимизация</a:t>
            </a:r>
            <a:r>
              <a:rPr lang="ru-RU" sz="1800" dirty="0" smtClean="0"/>
              <a:t>).</a:t>
            </a:r>
          </a:p>
          <a:p>
            <a:pPr eaLnBrk="1" hangingPunct="1">
              <a:spcBef>
                <a:spcPct val="30000"/>
              </a:spcBef>
              <a:defRPr/>
            </a:pPr>
            <a:r>
              <a:rPr lang="ru-RU" sz="1800" dirty="0" smtClean="0"/>
              <a:t>Решение проблем определения </a:t>
            </a:r>
            <a:r>
              <a:rPr lang="ru-RU" sz="1800" dirty="0"/>
              <a:t>набора альтернативных процедурных планов выполнения </a:t>
            </a:r>
            <a:r>
              <a:rPr lang="ru-RU" sz="1800" dirty="0" smtClean="0"/>
              <a:t>запроса.</a:t>
            </a:r>
          </a:p>
          <a:p>
            <a:pPr eaLnBrk="1" hangingPunct="1">
              <a:spcBef>
                <a:spcPct val="30000"/>
              </a:spcBef>
              <a:defRPr/>
            </a:pPr>
            <a:r>
              <a:rPr lang="ru-RU" sz="1800" dirty="0" smtClean="0"/>
              <a:t>Решение проблем правильности </a:t>
            </a:r>
            <a:r>
              <a:rPr lang="ru-RU" sz="1800" dirty="0"/>
              <a:t>оценок стоимости выполнения запроса по выбранному </a:t>
            </a:r>
            <a:r>
              <a:rPr lang="ru-RU" sz="1800" dirty="0" smtClean="0"/>
              <a:t>плану. </a:t>
            </a:r>
          </a:p>
          <a:p>
            <a:pPr eaLnBrk="1" hangingPunct="1">
              <a:spcBef>
                <a:spcPct val="30000"/>
              </a:spcBef>
              <a:defRPr/>
            </a:pPr>
            <a:r>
              <a:rPr lang="ru-RU" sz="1800" dirty="0" smtClean="0"/>
              <a:t>Поиск </a:t>
            </a:r>
            <a:r>
              <a:rPr lang="ru-RU" sz="1800" dirty="0"/>
              <a:t>новых, более эффективных </a:t>
            </a:r>
            <a:r>
              <a:rPr lang="ru-RU" sz="1800" dirty="0" smtClean="0"/>
              <a:t>стратегий </a:t>
            </a:r>
            <a:r>
              <a:rPr lang="ru-RU" sz="1800" dirty="0"/>
              <a:t>выполнения элементарных составляющих запроса и способов композиции более сложных стратегий на основе </a:t>
            </a:r>
            <a:r>
              <a:rPr lang="ru-RU" sz="1800" dirty="0" smtClean="0"/>
              <a:t>элементарных.</a:t>
            </a:r>
          </a:p>
          <a:p>
            <a:pPr eaLnBrk="1" hangingPunct="1">
              <a:spcBef>
                <a:spcPct val="30000"/>
              </a:spcBef>
              <a:defRPr/>
            </a:pPr>
            <a:r>
              <a:rPr lang="ru-RU" altLang="ru-RU" sz="1800" dirty="0" smtClean="0"/>
              <a:t>Оптимизация распределенных запросов (запросов в распределенных базах данных).</a:t>
            </a:r>
          </a:p>
          <a:p>
            <a:pPr eaLnBrk="1" hangingPunct="1">
              <a:spcBef>
                <a:spcPct val="30000"/>
              </a:spcBef>
              <a:defRPr/>
            </a:pPr>
            <a:r>
              <a:rPr lang="ru-RU" sz="1800" dirty="0" smtClean="0"/>
              <a:t>Глобальная </a:t>
            </a:r>
            <a:r>
              <a:rPr lang="ru-RU" sz="1800" dirty="0"/>
              <a:t>оптимизация запросов </a:t>
            </a:r>
            <a:r>
              <a:rPr lang="ru-RU" sz="1800" dirty="0" smtClean="0"/>
              <a:t>в </a:t>
            </a:r>
            <a:r>
              <a:rPr lang="ru-RU" sz="1800" dirty="0"/>
              <a:t>системах баз </a:t>
            </a:r>
            <a:r>
              <a:rPr lang="ru-RU" sz="1800" dirty="0" smtClean="0"/>
              <a:t>данных.</a:t>
            </a:r>
          </a:p>
          <a:p>
            <a:pPr marL="0" indent="0">
              <a:buFont typeface="Wingdings" pitchFamily="2" charset="2"/>
              <a:buNone/>
              <a:defRPr/>
            </a:pPr>
            <a:r>
              <a:rPr lang="ru-RU" sz="1600" dirty="0" smtClean="0"/>
              <a:t>Обзоры:</a:t>
            </a:r>
          </a:p>
          <a:p>
            <a:pPr>
              <a:buFont typeface="Courier New" panose="02070309020205020404" pitchFamily="49" charset="0"/>
              <a:buChar char="o"/>
              <a:defRPr/>
            </a:pPr>
            <a:r>
              <a:rPr lang="ru-RU" sz="1600" dirty="0" err="1" smtClean="0"/>
              <a:t>Дейт</a:t>
            </a:r>
            <a:r>
              <a:rPr lang="ru-RU" sz="1600" dirty="0" smtClean="0"/>
              <a:t> </a:t>
            </a:r>
            <a:r>
              <a:rPr lang="ru-RU" sz="1600" dirty="0"/>
              <a:t>К. Введение в системы баз данных.- М.: Наука.1980.- 463 c. </a:t>
            </a:r>
          </a:p>
          <a:p>
            <a:pPr>
              <a:buFont typeface="Courier New" panose="02070309020205020404" pitchFamily="49" charset="0"/>
              <a:buChar char="o"/>
              <a:defRPr/>
            </a:pPr>
            <a:r>
              <a:rPr lang="ru-RU" sz="1600" dirty="0"/>
              <a:t>Ульман Д. Основы систем баз данных.- М.: Финансы и </a:t>
            </a:r>
            <a:r>
              <a:rPr lang="ru-RU" sz="1600" dirty="0" smtClean="0"/>
              <a:t>статистика.</a:t>
            </a:r>
            <a:r>
              <a:rPr lang="en-US" sz="1600" dirty="0" smtClean="0"/>
              <a:t> </a:t>
            </a:r>
            <a:r>
              <a:rPr lang="ru-RU" sz="1600" dirty="0" smtClean="0"/>
              <a:t>-</a:t>
            </a:r>
            <a:r>
              <a:rPr lang="en-US" sz="1600" dirty="0" smtClean="0"/>
              <a:t> </a:t>
            </a:r>
            <a:r>
              <a:rPr lang="ru-RU" sz="1600" dirty="0" smtClean="0"/>
              <a:t>1983</a:t>
            </a:r>
            <a:r>
              <a:rPr lang="ru-RU" sz="1600" dirty="0"/>
              <a:t>.- 335 c. </a:t>
            </a:r>
          </a:p>
          <a:p>
            <a:pPr>
              <a:buFont typeface="Courier New" panose="02070309020205020404" pitchFamily="49" charset="0"/>
              <a:buChar char="o"/>
              <a:defRPr/>
            </a:pPr>
            <a:r>
              <a:rPr lang="ru-RU" sz="1600" dirty="0"/>
              <a:t>Мейер Д. Теория реляционных баз данных.- М.: Мир.1987.- 608 c. </a:t>
            </a:r>
          </a:p>
          <a:p>
            <a:pPr>
              <a:buFont typeface="Courier New" panose="02070309020205020404" pitchFamily="49" charset="0"/>
              <a:buChar char="o"/>
              <a:defRPr/>
            </a:pPr>
            <a:r>
              <a:rPr lang="en-US" sz="1600" dirty="0"/>
              <a:t>Date C.J. An Introduction to Database Systems. V.1. 4th ed.- Reading, Mass.: Addison-Wesley.- </a:t>
            </a:r>
            <a:r>
              <a:rPr lang="ru-RU" sz="1600" dirty="0"/>
              <a:t>1984.- 639 c. </a:t>
            </a:r>
          </a:p>
          <a:p>
            <a:pPr marL="0" indent="0" eaLnBrk="1" hangingPunct="1">
              <a:spcBef>
                <a:spcPct val="30000"/>
              </a:spcBef>
              <a:buFont typeface="Wingdings" pitchFamily="2" charset="2"/>
              <a:buNone/>
              <a:defRPr/>
            </a:pPr>
            <a:endParaRPr lang="ru-RU" altLang="ru-RU"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E1B7F9F1-78BC-499D-A9F3-9452A2DEC317}" type="slidenum">
              <a:rPr lang="ru-RU" altLang="ru-RU" sz="1200" smtClean="0">
                <a:latin typeface="Arial Black" pitchFamily="34" charset="0"/>
              </a:rPr>
              <a:pPr eaLnBrk="1" hangingPunct="1">
                <a:spcBef>
                  <a:spcPct val="0"/>
                </a:spcBef>
                <a:buClrTx/>
                <a:buSzTx/>
                <a:buFontTx/>
                <a:buNone/>
              </a:pPr>
              <a:t>11</a:t>
            </a:fld>
            <a:endParaRPr lang="ru-RU" altLang="ru-RU" sz="1200" smtClean="0">
              <a:latin typeface="Arial Black" pitchFamily="34" charset="0"/>
            </a:endParaRPr>
          </a:p>
        </p:txBody>
      </p:sp>
      <p:sp>
        <p:nvSpPr>
          <p:cNvPr id="14339" name="Rectangle 2"/>
          <p:cNvSpPr>
            <a:spLocks noGrp="1" noChangeArrowheads="1"/>
          </p:cNvSpPr>
          <p:nvPr>
            <p:ph type="title" idx="4294967295"/>
          </p:nvPr>
        </p:nvSpPr>
        <p:spPr>
          <a:xfrm>
            <a:off x="687388" y="625475"/>
            <a:ext cx="7772400" cy="571500"/>
          </a:xfrm>
        </p:spPr>
        <p:txBody>
          <a:bodyPr anchor="b"/>
          <a:lstStyle/>
          <a:p>
            <a:pPr eaLnBrk="1" hangingPunct="1"/>
            <a:r>
              <a:rPr lang="ru-RU" altLang="ru-RU" sz="3700" smtClean="0">
                <a:latin typeface="Times New Roman" pitchFamily="18" charset="0"/>
              </a:rPr>
              <a:t>Логические преобразования</a:t>
            </a:r>
          </a:p>
        </p:txBody>
      </p:sp>
      <p:sp>
        <p:nvSpPr>
          <p:cNvPr id="14340"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4341"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4342" name="Text Box 5"/>
          <p:cNvSpPr txBox="1">
            <a:spLocks noChangeArrowheads="1"/>
          </p:cNvSpPr>
          <p:nvPr/>
        </p:nvSpPr>
        <p:spPr bwMode="auto">
          <a:xfrm>
            <a:off x="395288" y="1268413"/>
            <a:ext cx="8497887" cy="535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defRPr/>
            </a:pPr>
            <a:r>
              <a:rPr lang="ru-RU" altLang="ru-RU" sz="1800" dirty="0" smtClean="0"/>
              <a:t>1. Преобразования, связанные с приведением предикатов, задающих условие выборки в данном запросе, к каноническому представлению. </a:t>
            </a:r>
          </a:p>
          <a:p>
            <a:pPr eaLnBrk="1" hangingPunct="1">
              <a:spcBef>
                <a:spcPct val="0"/>
              </a:spcBef>
              <a:buClrTx/>
              <a:buSzTx/>
              <a:buFontTx/>
              <a:buNone/>
              <a:defRPr/>
            </a:pPr>
            <a:r>
              <a:rPr lang="ru-RU" altLang="ru-RU" sz="1800" dirty="0" smtClean="0"/>
              <a:t>В общем случае такой предикат имеет вид </a:t>
            </a:r>
          </a:p>
          <a:p>
            <a:pPr eaLnBrk="1" hangingPunct="1">
              <a:spcBef>
                <a:spcPct val="0"/>
              </a:spcBef>
              <a:buClrTx/>
              <a:buSzTx/>
              <a:buFontTx/>
              <a:buNone/>
              <a:defRPr/>
            </a:pPr>
            <a:r>
              <a:rPr lang="en-US" altLang="ru-RU" sz="1800" dirty="0" smtClean="0"/>
              <a:t>      </a:t>
            </a:r>
            <a:r>
              <a:rPr lang="en-US" altLang="ru-RU" sz="1800" b="1" dirty="0" smtClean="0"/>
              <a:t>&lt;</a:t>
            </a:r>
            <a:r>
              <a:rPr lang="ru-RU" altLang="ru-RU" sz="1800" b="1" dirty="0" smtClean="0"/>
              <a:t>арифметическое выражение</a:t>
            </a:r>
            <a:r>
              <a:rPr lang="en-US" altLang="ru-RU" sz="1800" b="1" dirty="0" smtClean="0"/>
              <a:t>&gt;</a:t>
            </a:r>
            <a:r>
              <a:rPr lang="ru-RU" altLang="ru-RU" sz="1800" b="1" dirty="0" smtClean="0"/>
              <a:t> </a:t>
            </a:r>
            <a:r>
              <a:rPr lang="ru-RU" altLang="ru-RU" sz="1800" b="1" dirty="0" err="1" smtClean="0"/>
              <a:t>op</a:t>
            </a:r>
            <a:r>
              <a:rPr lang="ru-RU" altLang="ru-RU" sz="1800" b="1" dirty="0" smtClean="0"/>
              <a:t> </a:t>
            </a:r>
            <a:r>
              <a:rPr lang="en-US" altLang="ru-RU" sz="1800" b="1" dirty="0" smtClean="0"/>
              <a:t>&lt;</a:t>
            </a:r>
            <a:r>
              <a:rPr lang="ru-RU" altLang="ru-RU" sz="1800" b="1" dirty="0" smtClean="0"/>
              <a:t>арифметическое выражение</a:t>
            </a:r>
            <a:r>
              <a:rPr lang="en-US" altLang="ru-RU" sz="1800" b="1" dirty="0" smtClean="0"/>
              <a:t>&gt;</a:t>
            </a:r>
            <a:r>
              <a:rPr lang="ru-RU" altLang="ru-RU" sz="1800" dirty="0" smtClean="0"/>
              <a:t>, </a:t>
            </a:r>
          </a:p>
          <a:p>
            <a:pPr eaLnBrk="1" hangingPunct="1">
              <a:spcBef>
                <a:spcPct val="0"/>
              </a:spcBef>
              <a:buClrTx/>
              <a:buSzTx/>
              <a:buFontTx/>
              <a:buNone/>
              <a:defRPr/>
            </a:pPr>
            <a:r>
              <a:rPr lang="ru-RU" altLang="ru-RU" sz="1800" dirty="0" smtClean="0"/>
              <a:t>где арифметические выражения левой и правой частей в общем случае содержат имена полей отношений и константы (среди констант могут быть и литеральные константы, и имена переменных объемлющей программы, значения которых становятся известными только при реальном выполнении запроса). Канонические виды предикатов:</a:t>
            </a:r>
          </a:p>
          <a:p>
            <a:pPr marL="342900" indent="-342900" eaLnBrk="1" hangingPunct="1">
              <a:spcBef>
                <a:spcPct val="0"/>
              </a:spcBef>
              <a:buClrTx/>
              <a:buSzTx/>
              <a:buFontTx/>
              <a:buAutoNum type="arabicParenR"/>
              <a:defRPr/>
            </a:pPr>
            <a:r>
              <a:rPr lang="en-US" altLang="ru-RU" sz="1800" dirty="0" smtClean="0"/>
              <a:t>&lt;</a:t>
            </a:r>
            <a:r>
              <a:rPr lang="ru-RU" altLang="ru-RU" sz="1800" dirty="0" smtClean="0"/>
              <a:t>имя поля</a:t>
            </a:r>
            <a:r>
              <a:rPr lang="en-US" altLang="ru-RU" sz="1800" dirty="0" smtClean="0"/>
              <a:t>&gt;</a:t>
            </a:r>
            <a:r>
              <a:rPr lang="ru-RU" altLang="ru-RU" sz="1800" dirty="0" smtClean="0"/>
              <a:t> </a:t>
            </a:r>
            <a:r>
              <a:rPr lang="ru-RU" altLang="ru-RU" sz="1800" dirty="0" err="1" smtClean="0"/>
              <a:t>op</a:t>
            </a:r>
            <a:r>
              <a:rPr lang="ru-RU" altLang="ru-RU" sz="1800" dirty="0" smtClean="0"/>
              <a:t> </a:t>
            </a:r>
            <a:r>
              <a:rPr lang="en-US" altLang="ru-RU" sz="1800" dirty="0" smtClean="0"/>
              <a:t>&lt;</a:t>
            </a:r>
            <a:r>
              <a:rPr lang="ru-RU" altLang="ru-RU" sz="1800" dirty="0" smtClean="0"/>
              <a:t>константное арифметическое выражение</a:t>
            </a:r>
            <a:r>
              <a:rPr lang="en-US" altLang="ru-RU" sz="1800" dirty="0" smtClean="0"/>
              <a:t>&gt;</a:t>
            </a:r>
          </a:p>
          <a:p>
            <a:pPr eaLnBrk="1" hangingPunct="1">
              <a:spcBef>
                <a:spcPct val="0"/>
              </a:spcBef>
              <a:buClrTx/>
              <a:buSzTx/>
              <a:buFontTx/>
              <a:buNone/>
              <a:defRPr/>
            </a:pPr>
            <a:r>
              <a:rPr lang="en-US" altLang="ru-RU" sz="1800" dirty="0" smtClean="0"/>
              <a:t>2)</a:t>
            </a:r>
            <a:r>
              <a:rPr lang="ru-RU" altLang="ru-RU" sz="1800" dirty="0" smtClean="0"/>
              <a:t> </a:t>
            </a:r>
            <a:r>
              <a:rPr lang="en-US" altLang="ru-RU" sz="1800" dirty="0" smtClean="0"/>
              <a:t> &lt;</a:t>
            </a:r>
            <a:r>
              <a:rPr lang="ru-RU" altLang="ru-RU" sz="1800" dirty="0" smtClean="0"/>
              <a:t>имя поля</a:t>
            </a:r>
            <a:r>
              <a:rPr lang="en-US" altLang="ru-RU" sz="1800" dirty="0" smtClean="0"/>
              <a:t>&gt;</a:t>
            </a:r>
            <a:r>
              <a:rPr lang="ru-RU" altLang="ru-RU" sz="1800" dirty="0" smtClean="0"/>
              <a:t> </a:t>
            </a:r>
            <a:r>
              <a:rPr lang="ru-RU" altLang="ru-RU" sz="1800" dirty="0" err="1" smtClean="0"/>
              <a:t>op</a:t>
            </a:r>
            <a:r>
              <a:rPr lang="ru-RU" altLang="ru-RU" sz="1800" dirty="0" smtClean="0"/>
              <a:t> </a:t>
            </a:r>
            <a:r>
              <a:rPr lang="en-US" altLang="ru-RU" sz="1800" dirty="0" smtClean="0"/>
              <a:t>&lt;</a:t>
            </a:r>
            <a:r>
              <a:rPr lang="ru-RU" altLang="ru-RU" sz="1800" dirty="0" smtClean="0"/>
              <a:t>арифметическое выражение</a:t>
            </a:r>
            <a:r>
              <a:rPr lang="en-US" altLang="ru-RU" sz="1800" dirty="0" smtClean="0"/>
              <a:t>&gt;</a:t>
            </a:r>
          </a:p>
          <a:p>
            <a:pPr eaLnBrk="1" hangingPunct="1">
              <a:spcBef>
                <a:spcPct val="0"/>
              </a:spcBef>
              <a:buClrTx/>
              <a:buSzTx/>
              <a:buFontTx/>
              <a:buNone/>
              <a:defRPr/>
            </a:pPr>
            <a:r>
              <a:rPr lang="ru-RU" altLang="ru-RU" sz="1800" dirty="0" smtClean="0"/>
              <a:t>3)  </a:t>
            </a:r>
            <a:r>
              <a:rPr lang="en-US" altLang="ru-RU" sz="1800" dirty="0" smtClean="0"/>
              <a:t>&lt;</a:t>
            </a:r>
            <a:r>
              <a:rPr lang="ru-RU" altLang="ru-RU" sz="1800" dirty="0" err="1" smtClean="0"/>
              <a:t>арифм</a:t>
            </a:r>
            <a:r>
              <a:rPr lang="en-US" altLang="ru-RU" sz="1800" dirty="0" smtClean="0"/>
              <a:t>.</a:t>
            </a:r>
            <a:r>
              <a:rPr lang="ru-RU" altLang="ru-RU" sz="1800" dirty="0" smtClean="0"/>
              <a:t> выражение</a:t>
            </a:r>
            <a:r>
              <a:rPr lang="en-US" altLang="ru-RU" sz="1800" dirty="0" smtClean="0"/>
              <a:t>&gt;</a:t>
            </a:r>
            <a:r>
              <a:rPr lang="ru-RU" altLang="ru-RU" sz="1800" dirty="0" smtClean="0"/>
              <a:t> </a:t>
            </a:r>
            <a:r>
              <a:rPr lang="ru-RU" altLang="ru-RU" sz="1800" dirty="0" err="1" smtClean="0"/>
              <a:t>op</a:t>
            </a:r>
            <a:r>
              <a:rPr lang="ru-RU" altLang="ru-RU" sz="1800" dirty="0" smtClean="0"/>
              <a:t> </a:t>
            </a:r>
            <a:r>
              <a:rPr lang="en-US" altLang="ru-RU" sz="1800" dirty="0" smtClean="0"/>
              <a:t>&lt;</a:t>
            </a:r>
            <a:r>
              <a:rPr lang="ru-RU" altLang="ru-RU" sz="1800" dirty="0" smtClean="0"/>
              <a:t>константное арифметическое выражение</a:t>
            </a:r>
            <a:r>
              <a:rPr lang="en-US" altLang="ru-RU" sz="1800" dirty="0" smtClean="0"/>
              <a:t>&gt;</a:t>
            </a:r>
          </a:p>
          <a:p>
            <a:pPr eaLnBrk="1" hangingPunct="1">
              <a:spcBef>
                <a:spcPct val="0"/>
              </a:spcBef>
              <a:buClrTx/>
              <a:buSzTx/>
              <a:buFontTx/>
              <a:buNone/>
              <a:defRPr/>
            </a:pPr>
            <a:r>
              <a:rPr lang="ru-RU" altLang="ru-RU" sz="1800" dirty="0" smtClean="0"/>
              <a:t>В каноническом виде в выражениях полностью раскрыты скобки и произведено некоторое лексикографическое упорядочение. Цель:</a:t>
            </a:r>
          </a:p>
          <a:p>
            <a:pPr eaLnBrk="1" hangingPunct="1">
              <a:spcBef>
                <a:spcPct val="0"/>
              </a:spcBef>
              <a:buClrTx/>
              <a:buSzTx/>
              <a:buFontTx/>
              <a:buNone/>
              <a:defRPr/>
            </a:pPr>
            <a:r>
              <a:rPr lang="ru-RU" altLang="ru-RU" sz="1800" dirty="0" smtClean="0"/>
              <a:t>в дальнейшем это позволит произвести поиск общих арифметических выражений в разных предикатах запроса. Такая работа может быть оправдана, поскольку при реальном выполнении запроса вычисление арифметических выражений будет производиться при выборке каждого очередного кортежа, т.е. потенциально очень большое число раз.</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A53CF817-E77B-4633-8B30-7DCE9AA83123}" type="slidenum">
              <a:rPr lang="ru-RU" altLang="ru-RU" sz="1200" smtClean="0">
                <a:latin typeface="Arial Black" pitchFamily="34" charset="0"/>
              </a:rPr>
              <a:pPr eaLnBrk="1" hangingPunct="1">
                <a:spcBef>
                  <a:spcPct val="0"/>
                </a:spcBef>
                <a:buClrTx/>
                <a:buSzTx/>
                <a:buFontTx/>
                <a:buNone/>
              </a:pPr>
              <a:t>12</a:t>
            </a:fld>
            <a:endParaRPr lang="ru-RU" altLang="ru-RU" sz="1200" smtClean="0">
              <a:latin typeface="Arial Black" pitchFamily="34" charset="0"/>
            </a:endParaRPr>
          </a:p>
        </p:txBody>
      </p:sp>
      <p:sp>
        <p:nvSpPr>
          <p:cNvPr id="15363" name="Rectangle 2"/>
          <p:cNvSpPr>
            <a:spLocks noGrp="1" noChangeArrowheads="1"/>
          </p:cNvSpPr>
          <p:nvPr>
            <p:ph type="title" idx="4294967295"/>
          </p:nvPr>
        </p:nvSpPr>
        <p:spPr>
          <a:xfrm>
            <a:off x="687388" y="625475"/>
            <a:ext cx="7772400" cy="571500"/>
          </a:xfrm>
        </p:spPr>
        <p:txBody>
          <a:bodyPr anchor="b"/>
          <a:lstStyle/>
          <a:p>
            <a:pPr eaLnBrk="1" hangingPunct="1"/>
            <a:r>
              <a:rPr lang="ru-RU" altLang="ru-RU" sz="3700" smtClean="0">
                <a:latin typeface="Times New Roman" pitchFamily="18" charset="0"/>
              </a:rPr>
              <a:t>Логические преобразования</a:t>
            </a:r>
          </a:p>
        </p:txBody>
      </p:sp>
      <p:sp>
        <p:nvSpPr>
          <p:cNvPr id="15364" name="Rectangle 5"/>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5365" name="Rectangle 7"/>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5366" name="Text Box 9"/>
          <p:cNvSpPr txBox="1">
            <a:spLocks noChangeArrowheads="1"/>
          </p:cNvSpPr>
          <p:nvPr/>
        </p:nvSpPr>
        <p:spPr bwMode="auto">
          <a:xfrm>
            <a:off x="323850" y="1196975"/>
            <a:ext cx="8569325" cy="507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en-US" altLang="ru-RU" sz="1800"/>
              <a:t>2</a:t>
            </a:r>
            <a:r>
              <a:rPr lang="ru-RU" altLang="ru-RU" sz="1800"/>
              <a:t>. Приведение к каноническому виду логического выражения, задающего условие выборки. </a:t>
            </a:r>
          </a:p>
          <a:p>
            <a:pPr eaLnBrk="1" hangingPunct="1">
              <a:spcBef>
                <a:spcPct val="0"/>
              </a:spcBef>
              <a:buClrTx/>
              <a:buSzTx/>
              <a:buFontTx/>
              <a:buNone/>
            </a:pPr>
            <a:r>
              <a:rPr lang="ru-RU" altLang="ru-RU" sz="1800"/>
              <a:t>Как правило, используются либо дизъюнктивная, либо конъюнктивная нормальные формы. </a:t>
            </a:r>
          </a:p>
          <a:p>
            <a:pPr eaLnBrk="1" hangingPunct="1">
              <a:spcBef>
                <a:spcPct val="0"/>
              </a:spcBef>
              <a:buClrTx/>
              <a:buSzTx/>
              <a:buFontTx/>
              <a:buNone/>
            </a:pPr>
            <a:r>
              <a:rPr lang="ru-RU" altLang="ru-RU" sz="1800"/>
              <a:t>При приведении логического условия к каноническому представлению можно производить поиск общих предикатов (они могут существовать изначально, могут появиться после приведения предикатов к каноническому виду или в процессе нормализации логического условия), и, кроме того, может быть произведено упрощение логического выражения за счет, например, выявления конъюнкции взаимно противоречащих предикатов. </a:t>
            </a:r>
            <a:endParaRPr lang="en-US" altLang="ru-RU" sz="1800"/>
          </a:p>
          <a:p>
            <a:pPr eaLnBrk="1" hangingPunct="1">
              <a:spcBef>
                <a:spcPct val="0"/>
              </a:spcBef>
              <a:buClrTx/>
              <a:buSzTx/>
              <a:buFontTx/>
              <a:buNone/>
            </a:pPr>
            <a:r>
              <a:rPr lang="ru-RU" altLang="ru-RU" sz="1800"/>
              <a:t>Например:  </a:t>
            </a:r>
          </a:p>
          <a:p>
            <a:pPr eaLnBrk="1" hangingPunct="1">
              <a:spcBef>
                <a:spcPct val="0"/>
              </a:spcBef>
              <a:buClrTx/>
              <a:buSzTx/>
              <a:buFontTx/>
              <a:buNone/>
            </a:pPr>
            <a:r>
              <a:rPr lang="ru-RU" altLang="ru-RU" sz="1800"/>
              <a:t>  ... </a:t>
            </a:r>
            <a:r>
              <a:rPr lang="ru-RU" altLang="ru-RU" sz="1800" b="1"/>
              <a:t>(A&gt;5)  AND (A&lt;5) </a:t>
            </a:r>
            <a:r>
              <a:rPr lang="ru-RU" altLang="ru-RU" sz="1800"/>
              <a:t>...  можно заменить на ...FALSE... </a:t>
            </a:r>
          </a:p>
          <a:p>
            <a:pPr eaLnBrk="1" hangingPunct="1">
              <a:spcBef>
                <a:spcPct val="0"/>
              </a:spcBef>
              <a:buClrTx/>
              <a:buSzTx/>
              <a:buFontTx/>
              <a:buNone/>
            </a:pPr>
            <a:r>
              <a:rPr lang="ru-RU" altLang="ru-RU" sz="1800"/>
              <a:t>  ... </a:t>
            </a:r>
            <a:r>
              <a:rPr lang="ru-RU" altLang="ru-RU" sz="1800" b="1"/>
              <a:t>(A&gt;В) AND (В=5) </a:t>
            </a:r>
            <a:r>
              <a:rPr lang="ru-RU" altLang="ru-RU" sz="1800"/>
              <a:t>. .. можно дополнить условием </a:t>
            </a:r>
            <a:r>
              <a:rPr lang="en-US" altLang="ru-RU" sz="1800" b="1"/>
              <a:t>AND </a:t>
            </a:r>
            <a:r>
              <a:rPr lang="ru-RU" altLang="ru-RU" sz="1800" b="1"/>
              <a:t>(A&gt;5)</a:t>
            </a:r>
            <a:r>
              <a:rPr lang="ru-RU" altLang="ru-RU" sz="1800"/>
              <a:t> </a:t>
            </a:r>
          </a:p>
          <a:p>
            <a:pPr eaLnBrk="1" hangingPunct="1">
              <a:spcBef>
                <a:spcPct val="0"/>
              </a:spcBef>
              <a:buClrTx/>
              <a:buSzTx/>
              <a:buFontTx/>
              <a:buNone/>
            </a:pPr>
            <a:r>
              <a:rPr lang="ru-RU" altLang="ru-RU" sz="1800"/>
              <a:t>Как видно из последнего примера, такие упрощения могут оказаться очень существенными для дальнейшей обработки запроса: в запросе с логическим условием первого вида предполагалось выполнение соединения двух отношений; после преобразования первое условие можно проверить без выполнения соединения.</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CE0A4255-8B2C-4963-8B84-0EE585B05D82}" type="slidenum">
              <a:rPr lang="ru-RU" altLang="ru-RU" sz="1200" smtClean="0">
                <a:latin typeface="Arial Black" pitchFamily="34" charset="0"/>
              </a:rPr>
              <a:pPr eaLnBrk="1" hangingPunct="1">
                <a:spcBef>
                  <a:spcPct val="0"/>
                </a:spcBef>
                <a:buClrTx/>
                <a:buSzTx/>
                <a:buFontTx/>
                <a:buNone/>
              </a:pPr>
              <a:t>13</a:t>
            </a:fld>
            <a:endParaRPr lang="ru-RU" altLang="ru-RU" sz="1200" smtClean="0">
              <a:latin typeface="Arial Black" pitchFamily="34" charset="0"/>
            </a:endParaRPr>
          </a:p>
        </p:txBody>
      </p:sp>
      <p:sp>
        <p:nvSpPr>
          <p:cNvPr id="16387" name="Rectangle 2"/>
          <p:cNvSpPr>
            <a:spLocks noGrp="1" noChangeArrowheads="1"/>
          </p:cNvSpPr>
          <p:nvPr>
            <p:ph type="title" idx="4294967295"/>
          </p:nvPr>
        </p:nvSpPr>
        <p:spPr>
          <a:xfrm>
            <a:off x="687388" y="549275"/>
            <a:ext cx="7772400" cy="571500"/>
          </a:xfrm>
        </p:spPr>
        <p:txBody>
          <a:bodyPr anchor="b"/>
          <a:lstStyle/>
          <a:p>
            <a:pPr eaLnBrk="1" hangingPunct="1"/>
            <a:r>
              <a:rPr lang="ru-RU" altLang="ru-RU" sz="3700" smtClean="0">
                <a:latin typeface="Times New Roman" pitchFamily="18" charset="0"/>
              </a:rPr>
              <a:t>Логические преобразования</a:t>
            </a:r>
          </a:p>
        </p:txBody>
      </p:sp>
      <p:sp>
        <p:nvSpPr>
          <p:cNvPr id="16388"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6389"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6390" name="Text Box 5"/>
          <p:cNvSpPr txBox="1">
            <a:spLocks noChangeArrowheads="1"/>
          </p:cNvSpPr>
          <p:nvPr/>
        </p:nvSpPr>
        <p:spPr bwMode="auto">
          <a:xfrm>
            <a:off x="323850" y="1084263"/>
            <a:ext cx="8569325"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4. Приведение запросов к каноническому виду. Типы предикатов:</a:t>
            </a:r>
          </a:p>
          <a:p>
            <a:pPr eaLnBrk="1" hangingPunct="1">
              <a:spcBef>
                <a:spcPct val="0"/>
              </a:spcBef>
              <a:buClrTx/>
              <a:buSzTx/>
              <a:buFontTx/>
              <a:buNone/>
            </a:pPr>
            <a:r>
              <a:rPr lang="ru-RU" altLang="ru-RU" sz="1800" b="1"/>
              <a:t>1) Простые предикаты.</a:t>
            </a:r>
            <a:r>
              <a:rPr lang="ru-RU" altLang="ru-RU" sz="1800"/>
              <a:t> Это предикаты вида 	</a:t>
            </a:r>
            <a:r>
              <a:rPr lang="ru-RU" altLang="ru-RU" sz="1800" b="1"/>
              <a:t>Ri.Ck op X, </a:t>
            </a:r>
          </a:p>
          <a:p>
            <a:pPr eaLnBrk="1" hangingPunct="1">
              <a:spcBef>
                <a:spcPct val="0"/>
              </a:spcBef>
              <a:buClrTx/>
              <a:buSzTx/>
              <a:buFontTx/>
              <a:buNone/>
            </a:pPr>
            <a:r>
              <a:rPr lang="ru-RU" altLang="ru-RU" sz="1800"/>
              <a:t>где X константа или список констант, и op – оператор скалярного сравнения (=, !=, &gt;, &gt;=, &lt;, &lt;=) или оператор проверки вхождения во множество (IS IN, IS NOT IN). </a:t>
            </a:r>
          </a:p>
          <a:p>
            <a:pPr eaLnBrk="1" hangingPunct="1">
              <a:spcBef>
                <a:spcPct val="0"/>
              </a:spcBef>
              <a:buClrTx/>
              <a:buSzTx/>
              <a:buFontTx/>
              <a:buNone/>
            </a:pPr>
            <a:r>
              <a:rPr lang="ru-RU" altLang="ru-RU" sz="1800" b="1"/>
              <a:t>2) Предикаты со вложенными подзапросами: </a:t>
            </a:r>
            <a:r>
              <a:rPr lang="ru-RU" altLang="ru-RU" sz="1800"/>
              <a:t>	</a:t>
            </a:r>
            <a:r>
              <a:rPr lang="ru-RU" altLang="ru-RU" sz="1800" b="1"/>
              <a:t>Ri.Ck op Q, </a:t>
            </a:r>
          </a:p>
          <a:p>
            <a:pPr eaLnBrk="1" hangingPunct="1">
              <a:spcBef>
                <a:spcPct val="0"/>
              </a:spcBef>
              <a:buClrTx/>
              <a:buSzTx/>
              <a:buFontTx/>
              <a:buNone/>
            </a:pPr>
            <a:r>
              <a:rPr lang="ru-RU" altLang="ru-RU" sz="1800"/>
              <a:t>где Q - блок запроса, а </a:t>
            </a:r>
            <a:r>
              <a:rPr lang="ru-RU" altLang="ru-RU" sz="1800" b="1"/>
              <a:t>op</a:t>
            </a:r>
            <a:r>
              <a:rPr lang="ru-RU" altLang="ru-RU" sz="1800"/>
              <a:t> может быть таким же, как для простых предикатов. Предикат может также иметь вид </a:t>
            </a:r>
            <a:r>
              <a:rPr lang="ru-RU" altLang="ru-RU" sz="1800" b="1"/>
              <a:t>Q op Ri.Ck</a:t>
            </a:r>
            <a:r>
              <a:rPr lang="ru-RU" altLang="ru-RU" sz="1800"/>
              <a:t>. В этом случае оператор принадлежности ко множеству заменяется на CONTAINS или DOES NOT CONTAIN. Блоком запроса называется допустимая конструкция языка, начинающаяся с ключевого слова SELECT, т.е. в блоке запроса не допускаются конструкции UNION, INTERSECT и MINUS.</a:t>
            </a:r>
          </a:p>
          <a:p>
            <a:pPr eaLnBrk="1" hangingPunct="1">
              <a:spcBef>
                <a:spcPct val="0"/>
              </a:spcBef>
              <a:buClrTx/>
              <a:buSzTx/>
              <a:buFontTx/>
              <a:buNone/>
            </a:pPr>
            <a:r>
              <a:rPr lang="ru-RU" altLang="ru-RU" sz="1800" b="1"/>
              <a:t>3) Предикаты соединения.</a:t>
            </a:r>
            <a:r>
              <a:rPr lang="ru-RU" altLang="ru-RU" sz="1800"/>
              <a:t> Это предикаты вида 	</a:t>
            </a:r>
            <a:r>
              <a:rPr lang="ru-RU" altLang="ru-RU" sz="1800" b="1"/>
              <a:t>Ri.Ck op Rj.Cn,</a:t>
            </a:r>
            <a:r>
              <a:rPr lang="ru-RU" altLang="ru-RU" sz="1800"/>
              <a:t> </a:t>
            </a:r>
          </a:p>
          <a:p>
            <a:pPr eaLnBrk="1" hangingPunct="1">
              <a:spcBef>
                <a:spcPct val="0"/>
              </a:spcBef>
              <a:buClrTx/>
              <a:buSzTx/>
              <a:buFontTx/>
              <a:buNone/>
            </a:pPr>
            <a:r>
              <a:rPr lang="ru-RU" altLang="ru-RU" sz="1800"/>
              <a:t>где Ri != Rj и </a:t>
            </a:r>
            <a:r>
              <a:rPr lang="ru-RU" altLang="ru-RU" sz="1800" b="1"/>
              <a:t>op</a:t>
            </a:r>
            <a:r>
              <a:rPr lang="ru-RU" altLang="ru-RU" sz="1800"/>
              <a:t> - оператор скалярного сравнения. </a:t>
            </a:r>
          </a:p>
          <a:p>
            <a:pPr eaLnBrk="1" hangingPunct="1">
              <a:spcBef>
                <a:spcPct val="0"/>
              </a:spcBef>
              <a:buClrTx/>
              <a:buSzTx/>
              <a:buFontTx/>
              <a:buNone/>
            </a:pPr>
            <a:r>
              <a:rPr lang="ru-RU" altLang="ru-RU" sz="1800" b="1"/>
              <a:t>4) Предикаты деления.</a:t>
            </a:r>
            <a:r>
              <a:rPr lang="ru-RU" altLang="ru-RU" sz="1800"/>
              <a:t> Это предикаты вида 	</a:t>
            </a:r>
            <a:r>
              <a:rPr lang="ru-RU" altLang="ru-RU" sz="1800" b="1"/>
              <a:t>Qi op Qj, </a:t>
            </a:r>
          </a:p>
          <a:p>
            <a:pPr eaLnBrk="1" hangingPunct="1">
              <a:spcBef>
                <a:spcPct val="0"/>
              </a:spcBef>
              <a:buClrTx/>
              <a:buSzTx/>
              <a:buFontTx/>
              <a:buNone/>
            </a:pPr>
            <a:r>
              <a:rPr lang="ru-RU" altLang="ru-RU" sz="1800"/>
              <a:t>где Qi и Qj - блоки запросов, а </a:t>
            </a:r>
            <a:r>
              <a:rPr lang="ru-RU" altLang="ru-RU" sz="1800" b="1"/>
              <a:t>op</a:t>
            </a:r>
            <a:r>
              <a:rPr lang="ru-RU" altLang="ru-RU" sz="1800"/>
              <a:t> может быть оператором скалярного сравнения или оператором проверки вхождения в множество. </a:t>
            </a:r>
          </a:p>
          <a:p>
            <a:pPr eaLnBrk="1" hangingPunct="1">
              <a:spcBef>
                <a:spcPct val="0"/>
              </a:spcBef>
              <a:buClrTx/>
              <a:buSzTx/>
              <a:buFontTx/>
              <a:buNone/>
            </a:pPr>
            <a:r>
              <a:rPr lang="ru-RU" altLang="ru-RU" sz="1800"/>
              <a:t>Каноническим представлением запроса на </a:t>
            </a:r>
            <a:r>
              <a:rPr lang="ru-RU" altLang="ru-RU" sz="1800" b="1" i="1"/>
              <a:t>n</a:t>
            </a:r>
            <a:r>
              <a:rPr lang="ru-RU" altLang="ru-RU" sz="1800"/>
              <a:t> отношениях называется запрос, содержащий n-1 предикат соединения и не содержащий предикатов со вложенными подзапросами (классов 2 и 4).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C8FB466E-12E7-437B-951A-DDAFBFE37831}" type="slidenum">
              <a:rPr lang="ru-RU" altLang="ru-RU" sz="1200" smtClean="0">
                <a:latin typeface="Arial Black" pitchFamily="34" charset="0"/>
              </a:rPr>
              <a:pPr eaLnBrk="1" hangingPunct="1">
                <a:spcBef>
                  <a:spcPct val="0"/>
                </a:spcBef>
                <a:buClrTx/>
                <a:buSzTx/>
                <a:buFontTx/>
                <a:buNone/>
              </a:pPr>
              <a:t>14</a:t>
            </a:fld>
            <a:endParaRPr lang="ru-RU" altLang="ru-RU" sz="1200" smtClean="0">
              <a:latin typeface="Arial Black" pitchFamily="34" charset="0"/>
            </a:endParaRPr>
          </a:p>
        </p:txBody>
      </p:sp>
      <p:sp>
        <p:nvSpPr>
          <p:cNvPr id="17411" name="Rectangle 2"/>
          <p:cNvSpPr>
            <a:spLocks noGrp="1" noChangeArrowheads="1"/>
          </p:cNvSpPr>
          <p:nvPr>
            <p:ph type="title" idx="4294967295"/>
          </p:nvPr>
        </p:nvSpPr>
        <p:spPr>
          <a:xfrm>
            <a:off x="687388" y="549275"/>
            <a:ext cx="7772400" cy="571500"/>
          </a:xfrm>
        </p:spPr>
        <p:txBody>
          <a:bodyPr anchor="b"/>
          <a:lstStyle/>
          <a:p>
            <a:pPr eaLnBrk="1" hangingPunct="1"/>
            <a:r>
              <a:rPr lang="ru-RU" altLang="ru-RU" sz="3700" smtClean="0">
                <a:latin typeface="Times New Roman" pitchFamily="18" charset="0"/>
              </a:rPr>
              <a:t>Логические преобразования</a:t>
            </a:r>
          </a:p>
        </p:txBody>
      </p:sp>
      <p:sp>
        <p:nvSpPr>
          <p:cNvPr id="17412"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7413"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7414" name="Text Box 5"/>
          <p:cNvSpPr txBox="1">
            <a:spLocks noChangeArrowheads="1"/>
          </p:cNvSpPr>
          <p:nvPr/>
        </p:nvSpPr>
        <p:spPr bwMode="auto">
          <a:xfrm>
            <a:off x="323850" y="1109663"/>
            <a:ext cx="8569325"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Предикаты с вложенными подзапросами типа А. Пример:</a:t>
            </a:r>
          </a:p>
          <a:p>
            <a:pPr eaLnBrk="1" hangingPunct="1">
              <a:spcBef>
                <a:spcPct val="0"/>
              </a:spcBef>
              <a:buClrTx/>
              <a:buSzTx/>
              <a:buFontTx/>
              <a:buNone/>
            </a:pPr>
            <a:r>
              <a:rPr lang="en-US" altLang="ru-RU" sz="1800"/>
              <a:t>      </a:t>
            </a:r>
            <a:r>
              <a:rPr lang="ru-RU" altLang="ru-RU" sz="1800"/>
              <a:t>select</a:t>
            </a:r>
            <a:r>
              <a:rPr lang="en-US" altLang="ru-RU" sz="1800"/>
              <a:t> </a:t>
            </a:r>
            <a:r>
              <a:rPr lang="ru-RU" altLang="ru-RU" sz="1800"/>
              <a:t> Ri.Ck </a:t>
            </a:r>
            <a:r>
              <a:rPr lang="en-US" altLang="ru-RU" sz="1800"/>
              <a:t> </a:t>
            </a:r>
            <a:r>
              <a:rPr lang="ru-RU" altLang="ru-RU" sz="1800"/>
              <a:t>from </a:t>
            </a:r>
            <a:r>
              <a:rPr lang="en-US" altLang="ru-RU" sz="1800"/>
              <a:t> </a:t>
            </a:r>
            <a:r>
              <a:rPr lang="ru-RU" altLang="ru-RU" sz="1800"/>
              <a:t>Ri </a:t>
            </a:r>
            <a:r>
              <a:rPr lang="en-US" altLang="ru-RU" sz="1800"/>
              <a:t> </a:t>
            </a:r>
            <a:r>
              <a:rPr lang="ru-RU" altLang="ru-RU" sz="1800"/>
              <a:t>where</a:t>
            </a:r>
            <a:r>
              <a:rPr lang="en-US" altLang="ru-RU" sz="1800"/>
              <a:t> </a:t>
            </a:r>
            <a:r>
              <a:rPr lang="ru-RU" altLang="ru-RU" sz="1800"/>
              <a:t> Ri.Cn =	</a:t>
            </a:r>
          </a:p>
          <a:p>
            <a:pPr eaLnBrk="1" hangingPunct="1">
              <a:spcBef>
                <a:spcPct val="0"/>
              </a:spcBef>
              <a:buClrTx/>
              <a:buSzTx/>
              <a:buFontTx/>
              <a:buNone/>
            </a:pPr>
            <a:r>
              <a:rPr lang="ru-RU" altLang="ru-RU" sz="1800"/>
              <a:t>	(</a:t>
            </a:r>
            <a:r>
              <a:rPr lang="en-US" altLang="ru-RU" sz="1800"/>
              <a:t>select   max (Rj.Cm)  from  Rj  where  Rj.Cl &gt; a</a:t>
            </a:r>
            <a:r>
              <a:rPr lang="ru-RU" altLang="ru-RU" sz="1800"/>
              <a:t>);</a:t>
            </a:r>
          </a:p>
          <a:p>
            <a:pPr eaLnBrk="1" hangingPunct="1">
              <a:spcBef>
                <a:spcPct val="0"/>
              </a:spcBef>
              <a:buClrTx/>
              <a:buSzTx/>
              <a:buFontTx/>
              <a:buNone/>
            </a:pPr>
            <a:r>
              <a:rPr lang="ru-RU" altLang="ru-RU" sz="1800"/>
              <a:t>Единственно разумными способом выполнения подобного запроса является изолированное вычисление подзапроса и сведение тем самым предиката со вложенным подзапросом к простому. </a:t>
            </a:r>
          </a:p>
          <a:p>
            <a:pPr eaLnBrk="1" hangingPunct="1">
              <a:spcBef>
                <a:spcPct val="0"/>
              </a:spcBef>
              <a:buClrTx/>
              <a:buSzTx/>
              <a:buFontTx/>
              <a:buNone/>
            </a:pPr>
            <a:r>
              <a:rPr lang="ru-RU" altLang="ru-RU" sz="1800" b="1"/>
              <a:t>Предикаты с вложенными подзапросами типа </a:t>
            </a:r>
            <a:r>
              <a:rPr lang="en-US" altLang="ru-RU" sz="1800" b="1"/>
              <a:t>N</a:t>
            </a:r>
            <a:r>
              <a:rPr lang="ru-RU" altLang="ru-RU" sz="1800" b="1"/>
              <a:t>. Пример: </a:t>
            </a:r>
          </a:p>
          <a:p>
            <a:pPr eaLnBrk="1" hangingPunct="1">
              <a:spcBef>
                <a:spcPct val="0"/>
              </a:spcBef>
              <a:buClrTx/>
              <a:buSzTx/>
              <a:buFontTx/>
              <a:buNone/>
            </a:pPr>
            <a:r>
              <a:rPr lang="ru-RU" altLang="ru-RU" sz="1800"/>
              <a:t>select </a:t>
            </a:r>
            <a:r>
              <a:rPr lang="en-US" altLang="ru-RU" sz="1800"/>
              <a:t>  R</a:t>
            </a:r>
            <a:r>
              <a:rPr lang="ru-RU" altLang="ru-RU" sz="1800"/>
              <a:t>i.</a:t>
            </a:r>
            <a:r>
              <a:rPr lang="en-US" altLang="ru-RU" sz="1800"/>
              <a:t>C</a:t>
            </a:r>
            <a:r>
              <a:rPr lang="ru-RU" altLang="ru-RU" sz="1800"/>
              <a:t>k</a:t>
            </a:r>
            <a:r>
              <a:rPr lang="en-US" altLang="ru-RU" sz="1800"/>
              <a:t>  </a:t>
            </a:r>
            <a:r>
              <a:rPr lang="ru-RU" altLang="ru-RU" sz="1800"/>
              <a:t> from </a:t>
            </a:r>
            <a:r>
              <a:rPr lang="en-US" altLang="ru-RU" sz="1800"/>
              <a:t> R</a:t>
            </a:r>
            <a:r>
              <a:rPr lang="ru-RU" altLang="ru-RU" sz="1800"/>
              <a:t>i</a:t>
            </a:r>
            <a:r>
              <a:rPr lang="en-US" altLang="ru-RU" sz="1800"/>
              <a:t>  </a:t>
            </a:r>
            <a:r>
              <a:rPr lang="ru-RU" altLang="ru-RU" sz="1800"/>
              <a:t> where </a:t>
            </a:r>
            <a:r>
              <a:rPr lang="en-US" altLang="ru-RU" sz="1800"/>
              <a:t> R</a:t>
            </a:r>
            <a:r>
              <a:rPr lang="ru-RU" altLang="ru-RU" sz="1800"/>
              <a:t>i.</a:t>
            </a:r>
            <a:r>
              <a:rPr lang="en-US" altLang="ru-RU" sz="1800"/>
              <a:t>C</a:t>
            </a:r>
            <a:r>
              <a:rPr lang="ru-RU" altLang="ru-RU" sz="1800"/>
              <a:t>n  in	</a:t>
            </a:r>
          </a:p>
          <a:p>
            <a:pPr eaLnBrk="1" hangingPunct="1">
              <a:spcBef>
                <a:spcPct val="0"/>
              </a:spcBef>
              <a:buClrTx/>
              <a:buSzTx/>
              <a:buFontTx/>
              <a:buNone/>
            </a:pPr>
            <a:r>
              <a:rPr lang="ru-RU" altLang="ru-RU" sz="1800"/>
              <a:t>	(</a:t>
            </a:r>
            <a:r>
              <a:rPr lang="en-US" altLang="ru-RU" sz="1800"/>
              <a:t>select   Rj.Cm  from  Rj  where  Rj.Cl &gt; a</a:t>
            </a:r>
            <a:r>
              <a:rPr lang="ru-RU" altLang="ru-RU" sz="1800"/>
              <a:t>); </a:t>
            </a:r>
          </a:p>
          <a:p>
            <a:pPr eaLnBrk="1" hangingPunct="1">
              <a:spcBef>
                <a:spcPct val="0"/>
              </a:spcBef>
              <a:buClrTx/>
              <a:buSzTx/>
              <a:buFontTx/>
              <a:buNone/>
            </a:pPr>
            <a:r>
              <a:rPr lang="ru-RU" altLang="ru-RU" sz="1800"/>
              <a:t>Аналогично предыдущему случаю.</a:t>
            </a:r>
          </a:p>
          <a:p>
            <a:pPr eaLnBrk="1" hangingPunct="1">
              <a:spcBef>
                <a:spcPct val="0"/>
              </a:spcBef>
              <a:buClrTx/>
              <a:buSzTx/>
              <a:buFontTx/>
              <a:buNone/>
            </a:pPr>
            <a:r>
              <a:rPr lang="ru-RU" altLang="ru-RU" sz="1800" b="1"/>
              <a:t>Предикаты с вложенными подзапросами типа</a:t>
            </a:r>
            <a:r>
              <a:rPr lang="ru-RU" altLang="ru-RU" sz="1800"/>
              <a:t> </a:t>
            </a:r>
            <a:r>
              <a:rPr lang="en-US" altLang="ru-RU" sz="1800" b="1"/>
              <a:t>J</a:t>
            </a:r>
            <a:r>
              <a:rPr lang="ru-RU" altLang="ru-RU" sz="1800" b="1"/>
              <a:t> </a:t>
            </a:r>
            <a:r>
              <a:rPr lang="ru-RU" altLang="ru-RU" sz="1800"/>
              <a:t>содержат предикаты соединения с отношением внешнего блока и не содержат агрегатных функций</a:t>
            </a:r>
            <a:r>
              <a:rPr lang="ru-RU" altLang="ru-RU" sz="1800" b="1"/>
              <a:t>. Пример:</a:t>
            </a:r>
          </a:p>
          <a:p>
            <a:pPr eaLnBrk="1" hangingPunct="1">
              <a:spcBef>
                <a:spcPct val="0"/>
              </a:spcBef>
              <a:buClrTx/>
              <a:buSzTx/>
              <a:buFontTx/>
              <a:buNone/>
            </a:pPr>
            <a:r>
              <a:rPr lang="ru-RU" altLang="ru-RU" sz="1800"/>
              <a:t>select </a:t>
            </a:r>
            <a:r>
              <a:rPr lang="en-US" altLang="ru-RU" sz="1800"/>
              <a:t>  R</a:t>
            </a:r>
            <a:r>
              <a:rPr lang="ru-RU" altLang="ru-RU" sz="1800"/>
              <a:t>i.</a:t>
            </a:r>
            <a:r>
              <a:rPr lang="en-US" altLang="ru-RU" sz="1800"/>
              <a:t>C</a:t>
            </a:r>
            <a:r>
              <a:rPr lang="ru-RU" altLang="ru-RU" sz="1800"/>
              <a:t>k</a:t>
            </a:r>
            <a:r>
              <a:rPr lang="en-US" altLang="ru-RU" sz="1800"/>
              <a:t>  </a:t>
            </a:r>
            <a:r>
              <a:rPr lang="ru-RU" altLang="ru-RU" sz="1800"/>
              <a:t> from </a:t>
            </a:r>
            <a:r>
              <a:rPr lang="en-US" altLang="ru-RU" sz="1800"/>
              <a:t> R</a:t>
            </a:r>
            <a:r>
              <a:rPr lang="ru-RU" altLang="ru-RU" sz="1800"/>
              <a:t>i</a:t>
            </a:r>
            <a:r>
              <a:rPr lang="en-US" altLang="ru-RU" sz="1800"/>
              <a:t> </a:t>
            </a:r>
            <a:r>
              <a:rPr lang="ru-RU" altLang="ru-RU" sz="1800"/>
              <a:t> where </a:t>
            </a:r>
            <a:r>
              <a:rPr lang="en-US" altLang="ru-RU" sz="1800"/>
              <a:t> R</a:t>
            </a:r>
            <a:r>
              <a:rPr lang="ru-RU" altLang="ru-RU" sz="1800"/>
              <a:t>i.</a:t>
            </a:r>
            <a:r>
              <a:rPr lang="en-US" altLang="ru-RU" sz="1800"/>
              <a:t>C</a:t>
            </a:r>
            <a:r>
              <a:rPr lang="ru-RU" altLang="ru-RU" sz="1800"/>
              <a:t>n  in	</a:t>
            </a:r>
          </a:p>
          <a:p>
            <a:pPr eaLnBrk="1" hangingPunct="1">
              <a:spcBef>
                <a:spcPct val="0"/>
              </a:spcBef>
              <a:buClrTx/>
              <a:buSzTx/>
              <a:buFontTx/>
              <a:buNone/>
            </a:pPr>
            <a:r>
              <a:rPr lang="ru-RU" altLang="ru-RU" sz="1800"/>
              <a:t>	(</a:t>
            </a:r>
            <a:r>
              <a:rPr lang="en-US" altLang="ru-RU" sz="1800"/>
              <a:t>select   Rj.Cm  from  Rj  where Rj.Cr = Ri.Ch and Rj.Cl &gt; a</a:t>
            </a:r>
            <a:r>
              <a:rPr lang="ru-RU" altLang="ru-RU" sz="1800"/>
              <a:t>); </a:t>
            </a:r>
          </a:p>
          <a:p>
            <a:pPr eaLnBrk="1" hangingPunct="1">
              <a:spcBef>
                <a:spcPct val="0"/>
              </a:spcBef>
              <a:buClrTx/>
              <a:buSzTx/>
              <a:buFontTx/>
              <a:buNone/>
            </a:pPr>
            <a:r>
              <a:rPr lang="ru-RU" altLang="ru-RU" sz="1800" b="1"/>
              <a:t>Предикаты с вложенными подзапросами типа </a:t>
            </a:r>
            <a:r>
              <a:rPr lang="en-US" altLang="ru-RU" sz="1800" b="1"/>
              <a:t>JA</a:t>
            </a:r>
            <a:r>
              <a:rPr lang="ru-RU" altLang="ru-RU" sz="1800" b="1"/>
              <a:t> </a:t>
            </a:r>
            <a:r>
              <a:rPr lang="ru-RU" altLang="ru-RU" sz="1800"/>
              <a:t>содержат предикаты соединения с отношением внешнего блока и агрегатные функции</a:t>
            </a:r>
            <a:r>
              <a:rPr lang="ru-RU" altLang="ru-RU" sz="1800" b="1"/>
              <a:t>. Пример: </a:t>
            </a:r>
          </a:p>
          <a:p>
            <a:pPr eaLnBrk="1" hangingPunct="1">
              <a:spcBef>
                <a:spcPct val="0"/>
              </a:spcBef>
              <a:buClrTx/>
              <a:buSzTx/>
              <a:buFontTx/>
              <a:buNone/>
            </a:pPr>
            <a:r>
              <a:rPr lang="en-US" altLang="ru-RU" sz="1800"/>
              <a:t>select   Ri.Ck  from  Ri  where  Ri.Cn =	</a:t>
            </a:r>
            <a:endParaRPr lang="ru-RU" altLang="ru-RU" sz="1800"/>
          </a:p>
          <a:p>
            <a:pPr eaLnBrk="1" hangingPunct="1">
              <a:spcBef>
                <a:spcPct val="0"/>
              </a:spcBef>
              <a:buClrTx/>
              <a:buSzTx/>
              <a:buFontTx/>
              <a:buNone/>
            </a:pPr>
            <a:r>
              <a:rPr lang="ru-RU" altLang="ru-RU" sz="1800"/>
              <a:t>	(</a:t>
            </a:r>
            <a:r>
              <a:rPr lang="en-US" altLang="ru-RU" sz="1800"/>
              <a:t>select   avg (Rj.Cm)  from   Rj  </a:t>
            </a:r>
          </a:p>
          <a:p>
            <a:pPr eaLnBrk="1" hangingPunct="1">
              <a:spcBef>
                <a:spcPct val="0"/>
              </a:spcBef>
              <a:buClrTx/>
              <a:buSzTx/>
              <a:buFontTx/>
              <a:buNone/>
            </a:pPr>
            <a:r>
              <a:rPr lang="en-US" altLang="ru-RU" sz="1800"/>
              <a:t>		where  Rj.Cr = Ri.Ch  and  Rj.Cl &gt; a</a:t>
            </a:r>
            <a:r>
              <a:rPr lang="ru-RU" altLang="ru-RU" sz="180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6DDB0143-C957-4035-BBFA-5255A0C9D552}" type="slidenum">
              <a:rPr lang="ru-RU" altLang="ru-RU" sz="1200" smtClean="0">
                <a:latin typeface="Arial Black" pitchFamily="34" charset="0"/>
              </a:rPr>
              <a:pPr eaLnBrk="1" hangingPunct="1">
                <a:spcBef>
                  <a:spcPct val="0"/>
                </a:spcBef>
                <a:buClrTx/>
                <a:buSzTx/>
                <a:buFontTx/>
                <a:buNone/>
              </a:pPr>
              <a:t>15</a:t>
            </a:fld>
            <a:endParaRPr lang="ru-RU" altLang="ru-RU" sz="1200" smtClean="0">
              <a:latin typeface="Arial Black" pitchFamily="34" charset="0"/>
            </a:endParaRPr>
          </a:p>
        </p:txBody>
      </p:sp>
      <p:sp>
        <p:nvSpPr>
          <p:cNvPr id="18435" name="Rectangle 2"/>
          <p:cNvSpPr>
            <a:spLocks noGrp="1" noChangeArrowheads="1"/>
          </p:cNvSpPr>
          <p:nvPr>
            <p:ph type="title" idx="4294967295"/>
          </p:nvPr>
        </p:nvSpPr>
        <p:spPr>
          <a:xfrm>
            <a:off x="687388" y="549275"/>
            <a:ext cx="7772400" cy="571500"/>
          </a:xfrm>
        </p:spPr>
        <p:txBody>
          <a:bodyPr anchor="b"/>
          <a:lstStyle/>
          <a:p>
            <a:pPr eaLnBrk="1" hangingPunct="1"/>
            <a:r>
              <a:rPr lang="ru-RU" altLang="ru-RU" sz="3700" smtClean="0">
                <a:latin typeface="Times New Roman" pitchFamily="18" charset="0"/>
              </a:rPr>
              <a:t>Логические преобразования</a:t>
            </a:r>
          </a:p>
        </p:txBody>
      </p:sp>
      <p:sp>
        <p:nvSpPr>
          <p:cNvPr id="18436"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8437"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8438" name="Text Box 5"/>
          <p:cNvSpPr txBox="1">
            <a:spLocks noChangeArrowheads="1"/>
          </p:cNvSpPr>
          <p:nvPr/>
        </p:nvSpPr>
        <p:spPr bwMode="auto">
          <a:xfrm>
            <a:off x="323850" y="1125538"/>
            <a:ext cx="8569325"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Среди предикатов класса 4 выделяется подкласс таких предикатов, вложенные блоки которых Qi или Qj (или и тот, и другой) содержат предикаты соединения с отношением внешнего запроса. Обозначим этот подкласс – D. Примером запроса с предикатом типа D может быть:</a:t>
            </a:r>
          </a:p>
          <a:p>
            <a:pPr eaLnBrk="1" hangingPunct="1">
              <a:spcBef>
                <a:spcPct val="0"/>
              </a:spcBef>
              <a:buClrTx/>
              <a:buSzTx/>
              <a:buFontTx/>
              <a:buNone/>
            </a:pPr>
            <a:r>
              <a:rPr lang="en-US" altLang="ru-RU" sz="1800"/>
              <a:t>    select   Ri.Ck   from   Ri   where	</a:t>
            </a:r>
            <a:endParaRPr lang="ru-RU" altLang="ru-RU" sz="1800"/>
          </a:p>
          <a:p>
            <a:pPr eaLnBrk="1" hangingPunct="1">
              <a:spcBef>
                <a:spcPct val="0"/>
              </a:spcBef>
              <a:buClrTx/>
              <a:buSzTx/>
              <a:buFontTx/>
              <a:buNone/>
            </a:pPr>
            <a:r>
              <a:rPr lang="ru-RU" altLang="ru-RU" sz="1800"/>
              <a:t>	</a:t>
            </a:r>
            <a:r>
              <a:rPr lang="en-US" altLang="ru-RU" sz="1800"/>
              <a:t>  (select   Rj.Cm   from   Rj   where Rj.Cn = Ri.Cl) </a:t>
            </a:r>
            <a:endParaRPr lang="ru-RU" altLang="ru-RU" sz="1800"/>
          </a:p>
          <a:p>
            <a:pPr eaLnBrk="1" hangingPunct="1">
              <a:spcBef>
                <a:spcPct val="0"/>
              </a:spcBef>
              <a:buClrTx/>
              <a:buSzTx/>
              <a:buFontTx/>
              <a:buNone/>
            </a:pPr>
            <a:r>
              <a:rPr lang="ru-RU" altLang="ru-RU" sz="1800"/>
              <a:t>		</a:t>
            </a:r>
            <a:r>
              <a:rPr lang="en-US" altLang="ru-RU" sz="1800"/>
              <a:t>contains</a:t>
            </a:r>
            <a:r>
              <a:rPr lang="ru-RU" altLang="ru-RU" sz="1800"/>
              <a:t>  </a:t>
            </a:r>
            <a:r>
              <a:rPr lang="en-US" altLang="ru-RU" sz="1800"/>
              <a:t>(select   Rp.Cm  from   Rp   where  Rp.Cr &gt; a)</a:t>
            </a:r>
            <a:r>
              <a:rPr lang="ru-RU" altLang="ru-RU" sz="180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E4104CDC-180F-4A72-A0C1-C5B8D9AAD8C1}" type="slidenum">
              <a:rPr lang="ru-RU" altLang="ru-RU" sz="1200" smtClean="0">
                <a:latin typeface="Arial Black" pitchFamily="34" charset="0"/>
              </a:rPr>
              <a:pPr eaLnBrk="1" hangingPunct="1">
                <a:spcBef>
                  <a:spcPct val="0"/>
                </a:spcBef>
                <a:buClrTx/>
                <a:buSzTx/>
                <a:buFontTx/>
                <a:buNone/>
              </a:pPr>
              <a:t>16</a:t>
            </a:fld>
            <a:endParaRPr lang="ru-RU" altLang="ru-RU" sz="1200" smtClean="0">
              <a:latin typeface="Arial Black" pitchFamily="34" charset="0"/>
            </a:endParaRPr>
          </a:p>
        </p:txBody>
      </p:sp>
      <p:sp>
        <p:nvSpPr>
          <p:cNvPr id="19459" name="Rectangle 2"/>
          <p:cNvSpPr>
            <a:spLocks noGrp="1" noChangeArrowheads="1"/>
          </p:cNvSpPr>
          <p:nvPr>
            <p:ph type="title" idx="4294967295"/>
          </p:nvPr>
        </p:nvSpPr>
        <p:spPr>
          <a:xfrm>
            <a:off x="704850" y="681038"/>
            <a:ext cx="7618413" cy="515937"/>
          </a:xfrm>
        </p:spPr>
        <p:txBody>
          <a:bodyPr anchor="b"/>
          <a:lstStyle/>
          <a:p>
            <a:pPr eaLnBrk="1" hangingPunct="1"/>
            <a:r>
              <a:rPr lang="ru-RU" altLang="ru-RU" sz="3700" smtClean="0"/>
              <a:t>Логические преобразования</a:t>
            </a:r>
          </a:p>
        </p:txBody>
      </p:sp>
      <p:sp>
        <p:nvSpPr>
          <p:cNvPr id="19460"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9461"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19462" name="Text Box 5"/>
          <p:cNvSpPr txBox="1">
            <a:spLocks noChangeArrowheads="1"/>
          </p:cNvSpPr>
          <p:nvPr/>
        </p:nvSpPr>
        <p:spPr bwMode="auto">
          <a:xfrm>
            <a:off x="395288" y="1268413"/>
            <a:ext cx="8497887"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Приведение к канонической форме запросов с предикатами типов N и J, содержащих оператор проверки вхождения в множество IN основано на следующей лемме: </a:t>
            </a:r>
          </a:p>
          <a:p>
            <a:pPr eaLnBrk="1" hangingPunct="1">
              <a:spcBef>
                <a:spcPct val="0"/>
              </a:spcBef>
              <a:buClrTx/>
              <a:buSzTx/>
              <a:buFontTx/>
              <a:buNone/>
            </a:pPr>
            <a:r>
              <a:rPr lang="ru-RU" altLang="ru-RU" sz="1800"/>
              <a:t>Пусть запрос Q1 - это </a:t>
            </a:r>
          </a:p>
          <a:p>
            <a:pPr eaLnBrk="1" hangingPunct="1">
              <a:spcBef>
                <a:spcPts val="600"/>
              </a:spcBef>
              <a:spcAft>
                <a:spcPts val="600"/>
              </a:spcAft>
              <a:buClrTx/>
              <a:buSzTx/>
              <a:buFontTx/>
              <a:buNone/>
            </a:pPr>
            <a:r>
              <a:rPr lang="ru-RU" altLang="ru-RU" sz="1800"/>
              <a:t>	select </a:t>
            </a:r>
            <a:r>
              <a:rPr lang="en-US" altLang="ru-RU" sz="1800"/>
              <a:t>  R</a:t>
            </a:r>
            <a:r>
              <a:rPr lang="ru-RU" altLang="ru-RU" sz="1800"/>
              <a:t>i.</a:t>
            </a:r>
            <a:r>
              <a:rPr lang="en-US" altLang="ru-RU" sz="1800"/>
              <a:t>C</a:t>
            </a:r>
            <a:r>
              <a:rPr lang="ru-RU" altLang="ru-RU" sz="1800"/>
              <a:t>k</a:t>
            </a:r>
            <a:r>
              <a:rPr lang="en-US" altLang="ru-RU" sz="1800"/>
              <a:t> </a:t>
            </a:r>
            <a:r>
              <a:rPr lang="ru-RU" altLang="ru-RU" sz="1800"/>
              <a:t> from </a:t>
            </a:r>
            <a:r>
              <a:rPr lang="en-US" altLang="ru-RU" sz="1800"/>
              <a:t>  R</a:t>
            </a:r>
            <a:r>
              <a:rPr lang="ru-RU" altLang="ru-RU" sz="1800"/>
              <a:t>i, </a:t>
            </a:r>
            <a:r>
              <a:rPr lang="en-US" altLang="ru-RU" sz="1800"/>
              <a:t>R</a:t>
            </a:r>
            <a:r>
              <a:rPr lang="ru-RU" altLang="ru-RU" sz="1800"/>
              <a:t>j </a:t>
            </a:r>
            <a:r>
              <a:rPr lang="en-US" altLang="ru-RU" sz="1800"/>
              <a:t> </a:t>
            </a:r>
            <a:r>
              <a:rPr lang="ru-RU" altLang="ru-RU" sz="1800"/>
              <a:t>where </a:t>
            </a:r>
            <a:r>
              <a:rPr lang="en-US" altLang="ru-RU" sz="1800"/>
              <a:t> R</a:t>
            </a:r>
            <a:r>
              <a:rPr lang="ru-RU" altLang="ru-RU" sz="1800"/>
              <a:t>i.</a:t>
            </a:r>
            <a:r>
              <a:rPr lang="en-US" altLang="ru-RU" sz="1800"/>
              <a:t>C</a:t>
            </a:r>
            <a:r>
              <a:rPr lang="ru-RU" altLang="ru-RU" sz="1800"/>
              <a:t>n = </a:t>
            </a:r>
            <a:r>
              <a:rPr lang="en-US" altLang="ru-RU" sz="1800"/>
              <a:t>R</a:t>
            </a:r>
            <a:r>
              <a:rPr lang="ru-RU" altLang="ru-RU" sz="1800"/>
              <a:t>j.</a:t>
            </a:r>
            <a:r>
              <a:rPr lang="en-US" altLang="ru-RU" sz="1800"/>
              <a:t>C</a:t>
            </a:r>
            <a:r>
              <a:rPr lang="ru-RU" altLang="ru-RU" sz="1800"/>
              <a:t>m</a:t>
            </a:r>
          </a:p>
          <a:p>
            <a:pPr eaLnBrk="1" hangingPunct="1">
              <a:spcBef>
                <a:spcPct val="0"/>
              </a:spcBef>
              <a:buClrTx/>
              <a:buSzTx/>
              <a:buFontTx/>
              <a:buNone/>
            </a:pPr>
            <a:r>
              <a:rPr lang="ru-RU" altLang="ru-RU" sz="1800"/>
              <a:t> и запрос </a:t>
            </a:r>
            <a:r>
              <a:rPr lang="en-US" altLang="ru-RU" sz="1800"/>
              <a:t>Q</a:t>
            </a:r>
            <a:r>
              <a:rPr lang="ru-RU" altLang="ru-RU" sz="1800"/>
              <a:t>2 - это	</a:t>
            </a:r>
          </a:p>
          <a:p>
            <a:pPr eaLnBrk="1" hangingPunct="1">
              <a:spcBef>
                <a:spcPts val="600"/>
              </a:spcBef>
              <a:buClrTx/>
              <a:buSzTx/>
              <a:buFontTx/>
              <a:buNone/>
            </a:pPr>
            <a:r>
              <a:rPr lang="ru-RU" altLang="ru-RU" sz="1800"/>
              <a:t>	</a:t>
            </a:r>
            <a:r>
              <a:rPr lang="en-US" altLang="ru-RU" sz="1800"/>
              <a:t>select  Ri.Ck  from  Ri  where   Ri.Cn  in	</a:t>
            </a:r>
            <a:endParaRPr lang="ru-RU" altLang="ru-RU" sz="1800"/>
          </a:p>
          <a:p>
            <a:pPr eaLnBrk="1" hangingPunct="1">
              <a:spcBef>
                <a:spcPct val="0"/>
              </a:spcBef>
              <a:spcAft>
                <a:spcPts val="600"/>
              </a:spcAft>
              <a:buClrTx/>
              <a:buSzTx/>
              <a:buFontTx/>
              <a:buNone/>
            </a:pPr>
            <a:r>
              <a:rPr lang="ru-RU" altLang="ru-RU" sz="1800"/>
              <a:t>		(</a:t>
            </a:r>
            <a:r>
              <a:rPr lang="en-US" altLang="ru-RU" sz="1800"/>
              <a:t>select   Rj.Cm  from  Rj </a:t>
            </a:r>
            <a:r>
              <a:rPr lang="ru-RU" altLang="ru-RU" sz="1800"/>
              <a:t>)</a:t>
            </a:r>
          </a:p>
          <a:p>
            <a:pPr eaLnBrk="1" hangingPunct="1">
              <a:spcBef>
                <a:spcPct val="0"/>
              </a:spcBef>
              <a:buClrTx/>
              <a:buSzTx/>
              <a:buFontTx/>
              <a:buNone/>
            </a:pPr>
            <a:r>
              <a:rPr lang="ru-RU" altLang="ru-RU" sz="1800"/>
              <a:t>Тогда запросы Q1 и Q2 эквивалентны, т.е. дают одинаковый результат. </a:t>
            </a:r>
            <a:endParaRPr lang="en-US" altLang="ru-RU" sz="1800"/>
          </a:p>
          <a:p>
            <a:pPr eaLnBrk="1" hangingPunct="1">
              <a:spcBef>
                <a:spcPct val="0"/>
              </a:spcBef>
              <a:buClrTx/>
              <a:buSzTx/>
              <a:buFontTx/>
              <a:buNone/>
            </a:pPr>
            <a:endParaRPr lang="ru-RU" altLang="ru-RU" sz="1800"/>
          </a:p>
          <a:p>
            <a:pPr eaLnBrk="1" hangingPunct="1">
              <a:spcBef>
                <a:spcPct val="0"/>
              </a:spcBef>
              <a:buClrTx/>
              <a:buSzTx/>
              <a:buFontTx/>
              <a:buNone/>
            </a:pPr>
            <a:r>
              <a:rPr lang="ru-RU" altLang="ru-RU" sz="1800"/>
              <a:t>При этом предполагается, что если каноническое представление запроса на </a:t>
            </a:r>
            <a:r>
              <a:rPr lang="ru-RU" altLang="ru-RU" sz="1800" b="1" i="1"/>
              <a:t>n</a:t>
            </a:r>
            <a:r>
              <a:rPr lang="ru-RU" altLang="ru-RU" sz="1800"/>
              <a:t> отношениях получено из запроса с N или J предикатами с операциями сравнения IN, то до выполнения соединений производится необходимая фильтрация и проецирование отношений, соответствующих внутреннему подзапросу с удалением возможных дубликатов. Только при таком выполнении преобразованного запроса его семантика будет совпадать с семантикой запроса в начальном виде.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BD839B81-A33B-4A0D-B522-76750936A87F}" type="slidenum">
              <a:rPr lang="ru-RU" altLang="ru-RU" sz="1200" smtClean="0">
                <a:latin typeface="Arial Black" pitchFamily="34" charset="0"/>
              </a:rPr>
              <a:pPr eaLnBrk="1" hangingPunct="1">
                <a:spcBef>
                  <a:spcPct val="0"/>
                </a:spcBef>
                <a:buClrTx/>
                <a:buSzTx/>
                <a:buFontTx/>
                <a:buNone/>
              </a:pPr>
              <a:t>17</a:t>
            </a:fld>
            <a:endParaRPr lang="ru-RU" altLang="ru-RU" sz="1200" smtClean="0">
              <a:latin typeface="Arial Black" pitchFamily="34" charset="0"/>
            </a:endParaRPr>
          </a:p>
        </p:txBody>
      </p:sp>
      <p:sp>
        <p:nvSpPr>
          <p:cNvPr id="20483" name="Rectangle 2"/>
          <p:cNvSpPr>
            <a:spLocks noGrp="1" noChangeArrowheads="1"/>
          </p:cNvSpPr>
          <p:nvPr>
            <p:ph type="title" idx="4294967295"/>
          </p:nvPr>
        </p:nvSpPr>
        <p:spPr>
          <a:xfrm>
            <a:off x="704850" y="681038"/>
            <a:ext cx="7618413" cy="515937"/>
          </a:xfrm>
        </p:spPr>
        <p:txBody>
          <a:bodyPr anchor="b"/>
          <a:lstStyle/>
          <a:p>
            <a:pPr eaLnBrk="1" hangingPunct="1"/>
            <a:r>
              <a:rPr lang="ru-RU" altLang="ru-RU" sz="3700" smtClean="0"/>
              <a:t>Логические преобразования</a:t>
            </a:r>
          </a:p>
        </p:txBody>
      </p:sp>
      <p:sp>
        <p:nvSpPr>
          <p:cNvPr id="20484"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0485"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0486" name="Text Box 5"/>
          <p:cNvSpPr txBox="1">
            <a:spLocks noChangeArrowheads="1"/>
          </p:cNvSpPr>
          <p:nvPr/>
        </p:nvSpPr>
        <p:spPr bwMode="auto">
          <a:xfrm>
            <a:off x="395288" y="1125538"/>
            <a:ext cx="8497887" cy="574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defRPr/>
            </a:pPr>
            <a:r>
              <a:rPr lang="ru-RU" altLang="ru-RU" sz="1800" dirty="0" smtClean="0"/>
              <a:t>Примером преобразования запроса с предикатом класса J к канонической форме может быть следующий: </a:t>
            </a:r>
          </a:p>
          <a:p>
            <a:pPr eaLnBrk="1" hangingPunct="1">
              <a:spcBef>
                <a:spcPct val="0"/>
              </a:spcBef>
              <a:buClrTx/>
              <a:buSzTx/>
              <a:buFontTx/>
              <a:buNone/>
              <a:defRPr/>
            </a:pPr>
            <a:r>
              <a:rPr lang="ru-RU" altLang="ru-RU" sz="1800" dirty="0" smtClean="0"/>
              <a:t>	</a:t>
            </a:r>
            <a:r>
              <a:rPr lang="en-US" altLang="ru-RU" sz="1800" dirty="0" smtClean="0"/>
              <a:t>select   </a:t>
            </a:r>
            <a:r>
              <a:rPr lang="en-US" altLang="ru-RU" sz="1800" dirty="0" err="1" smtClean="0"/>
              <a:t>Ri.Ck</a:t>
            </a:r>
            <a:r>
              <a:rPr lang="en-US" altLang="ru-RU" sz="1800" dirty="0" smtClean="0"/>
              <a:t>  from  </a:t>
            </a:r>
            <a:r>
              <a:rPr lang="en-US" altLang="ru-RU" sz="1800" dirty="0" err="1" smtClean="0"/>
              <a:t>Ri</a:t>
            </a:r>
            <a:r>
              <a:rPr lang="en-US" altLang="ru-RU" sz="1800" dirty="0" smtClean="0"/>
              <a:t>   where   </a:t>
            </a:r>
            <a:r>
              <a:rPr lang="en-US" altLang="ru-RU" sz="1800" dirty="0" err="1" smtClean="0"/>
              <a:t>Ri.Ch</a:t>
            </a:r>
            <a:r>
              <a:rPr lang="en-US" altLang="ru-RU" sz="1800" dirty="0" smtClean="0"/>
              <a:t>   IS IN	</a:t>
            </a:r>
            <a:endParaRPr lang="ru-RU" altLang="ru-RU" sz="1800" dirty="0" smtClean="0"/>
          </a:p>
          <a:p>
            <a:pPr eaLnBrk="1" hangingPunct="1">
              <a:spcBef>
                <a:spcPct val="0"/>
              </a:spcBef>
              <a:buClrTx/>
              <a:buSzTx/>
              <a:buFontTx/>
              <a:buNone/>
              <a:defRPr/>
            </a:pPr>
            <a:r>
              <a:rPr lang="ru-RU" altLang="ru-RU" sz="1800" dirty="0" smtClean="0"/>
              <a:t>		</a:t>
            </a:r>
            <a:r>
              <a:rPr lang="en-US" altLang="ru-RU" sz="1800" dirty="0" smtClean="0"/>
              <a:t>(select   </a:t>
            </a:r>
            <a:r>
              <a:rPr lang="en-US" altLang="ru-RU" sz="1800" dirty="0" err="1" smtClean="0"/>
              <a:t>Rj.Cm</a:t>
            </a:r>
            <a:r>
              <a:rPr lang="en-US" altLang="ru-RU" sz="1800" dirty="0" smtClean="0"/>
              <a:t>   from  </a:t>
            </a:r>
            <a:r>
              <a:rPr lang="en-US" altLang="ru-RU" sz="1800" dirty="0" err="1" smtClean="0"/>
              <a:t>Rj</a:t>
            </a:r>
            <a:r>
              <a:rPr lang="en-US" altLang="ru-RU" sz="1800" dirty="0" smtClean="0"/>
              <a:t>   where   </a:t>
            </a:r>
            <a:r>
              <a:rPr lang="en-US" altLang="ru-RU" sz="1800" dirty="0" err="1" smtClean="0"/>
              <a:t>Ri.Cn</a:t>
            </a:r>
            <a:r>
              <a:rPr lang="en-US" altLang="ru-RU" sz="1800" dirty="0" smtClean="0"/>
              <a:t> = </a:t>
            </a:r>
            <a:r>
              <a:rPr lang="en-US" altLang="ru-RU" sz="1800" dirty="0" err="1" smtClean="0"/>
              <a:t>Rj.Cp</a:t>
            </a:r>
            <a:r>
              <a:rPr lang="en-US" altLang="ru-RU" sz="1800" dirty="0" smtClean="0"/>
              <a:t>)</a:t>
            </a:r>
            <a:endParaRPr lang="ru-RU" altLang="ru-RU" sz="1800" dirty="0" smtClean="0"/>
          </a:p>
          <a:p>
            <a:pPr eaLnBrk="1" hangingPunct="1">
              <a:spcBef>
                <a:spcPct val="0"/>
              </a:spcBef>
              <a:buClrTx/>
              <a:buSzTx/>
              <a:buFontTx/>
              <a:buNone/>
              <a:defRPr/>
            </a:pPr>
            <a:r>
              <a:rPr lang="ru-RU" altLang="ru-RU" sz="1800" dirty="0" smtClean="0"/>
              <a:t>эквивалентно</a:t>
            </a:r>
            <a:r>
              <a:rPr lang="en-US" altLang="ru-RU" sz="1800" dirty="0" smtClean="0"/>
              <a:t>	</a:t>
            </a:r>
            <a:endParaRPr lang="ru-RU" altLang="ru-RU" sz="1800" dirty="0" smtClean="0"/>
          </a:p>
          <a:p>
            <a:pPr eaLnBrk="1" hangingPunct="1">
              <a:spcBef>
                <a:spcPct val="0"/>
              </a:spcBef>
              <a:buClrTx/>
              <a:buSzTx/>
              <a:buFontTx/>
              <a:buNone/>
              <a:defRPr/>
            </a:pPr>
            <a:r>
              <a:rPr lang="ru-RU" altLang="ru-RU" sz="1800" dirty="0" smtClean="0"/>
              <a:t>	</a:t>
            </a:r>
            <a:r>
              <a:rPr lang="en-US" altLang="ru-RU" sz="1800" dirty="0" smtClean="0"/>
              <a:t>select   </a:t>
            </a:r>
            <a:r>
              <a:rPr lang="en-US" altLang="ru-RU" sz="1800" dirty="0" err="1" smtClean="0"/>
              <a:t>Ri.Ck</a:t>
            </a:r>
            <a:r>
              <a:rPr lang="en-US" altLang="ru-RU" sz="1800" dirty="0" smtClean="0"/>
              <a:t>   from   </a:t>
            </a:r>
            <a:r>
              <a:rPr lang="en-US" altLang="ru-RU" sz="1800" dirty="0" err="1" smtClean="0"/>
              <a:t>Ri</a:t>
            </a:r>
            <a:r>
              <a:rPr lang="en-US" altLang="ru-RU" sz="1800" dirty="0" smtClean="0"/>
              <a:t>, </a:t>
            </a:r>
            <a:r>
              <a:rPr lang="en-US" altLang="ru-RU" sz="1800" dirty="0" err="1" smtClean="0"/>
              <a:t>Rj</a:t>
            </a:r>
            <a:r>
              <a:rPr lang="en-US" altLang="ru-RU" sz="1800" dirty="0" smtClean="0"/>
              <a:t>  </a:t>
            </a:r>
          </a:p>
          <a:p>
            <a:pPr eaLnBrk="1" hangingPunct="1">
              <a:spcBef>
                <a:spcPct val="0"/>
              </a:spcBef>
              <a:buClrTx/>
              <a:buSzTx/>
              <a:buFontTx/>
              <a:buNone/>
              <a:defRPr/>
            </a:pPr>
            <a:r>
              <a:rPr lang="en-US" altLang="ru-RU" sz="1800" dirty="0"/>
              <a:t>	</a:t>
            </a:r>
            <a:r>
              <a:rPr lang="en-US" altLang="ru-RU" sz="1800" dirty="0" smtClean="0"/>
              <a:t>	where</a:t>
            </a:r>
            <a:r>
              <a:rPr lang="en-US" altLang="ru-RU" sz="1800" dirty="0"/>
              <a:t> </a:t>
            </a:r>
            <a:r>
              <a:rPr lang="en-US" altLang="ru-RU" sz="1800" dirty="0" smtClean="0"/>
              <a:t> </a:t>
            </a:r>
            <a:r>
              <a:rPr lang="en-US" altLang="ru-RU" sz="1800" dirty="0" err="1" smtClean="0"/>
              <a:t>Ri.Ch</a:t>
            </a:r>
            <a:r>
              <a:rPr lang="en-US" altLang="ru-RU" sz="1800" dirty="0" smtClean="0"/>
              <a:t> = </a:t>
            </a:r>
            <a:r>
              <a:rPr lang="en-US" altLang="ru-RU" sz="1800" dirty="0" err="1" smtClean="0"/>
              <a:t>Rj.Cm</a:t>
            </a:r>
            <a:r>
              <a:rPr lang="en-US" altLang="ru-RU" sz="1800" dirty="0" smtClean="0"/>
              <a:t> and </a:t>
            </a:r>
            <a:r>
              <a:rPr lang="en-US" altLang="ru-RU" sz="1800" dirty="0" err="1" smtClean="0"/>
              <a:t>Ri.Cn</a:t>
            </a:r>
            <a:r>
              <a:rPr lang="en-US" altLang="ru-RU" sz="1800" dirty="0" smtClean="0"/>
              <a:t> = </a:t>
            </a:r>
            <a:r>
              <a:rPr lang="en-US" altLang="ru-RU" sz="1800" dirty="0" err="1" smtClean="0"/>
              <a:t>Rj.Cp</a:t>
            </a:r>
            <a:endParaRPr lang="en-US" altLang="ru-RU" sz="1800" dirty="0" smtClean="0"/>
          </a:p>
          <a:p>
            <a:pPr marL="0" indent="0">
              <a:buFont typeface="Wingdings" pitchFamily="2" charset="2"/>
              <a:buNone/>
              <a:defRPr/>
            </a:pPr>
            <a:r>
              <a:rPr lang="ru-RU" sz="1800" dirty="0" smtClean="0"/>
              <a:t>Сложнее с предикатами типов N и J, в которых используется оператор проверки </a:t>
            </a:r>
            <a:r>
              <a:rPr lang="ru-RU" sz="1800" dirty="0" err="1" smtClean="0"/>
              <a:t>невхождения</a:t>
            </a:r>
            <a:r>
              <a:rPr lang="ru-RU" sz="1800" dirty="0" smtClean="0"/>
              <a:t> во множество NOT IN. Например</a:t>
            </a:r>
            <a:r>
              <a:rPr lang="en-US" sz="1800" dirty="0" smtClean="0"/>
              <a:t>, </a:t>
            </a:r>
            <a:r>
              <a:rPr lang="ru-RU" sz="1800" dirty="0" smtClean="0"/>
              <a:t>запрос </a:t>
            </a:r>
          </a:p>
          <a:p>
            <a:pPr marL="0" indent="0">
              <a:buFont typeface="Wingdings" pitchFamily="2" charset="2"/>
              <a:buNone/>
              <a:defRPr/>
            </a:pPr>
            <a:r>
              <a:rPr lang="ru-RU" sz="1800" dirty="0" smtClean="0"/>
              <a:t>	</a:t>
            </a:r>
            <a:r>
              <a:rPr lang="en-US" sz="1800" dirty="0" smtClean="0"/>
              <a:t>select   </a:t>
            </a:r>
            <a:r>
              <a:rPr lang="en-US" sz="1800" dirty="0" err="1" smtClean="0"/>
              <a:t>Ri.Ck</a:t>
            </a:r>
            <a:r>
              <a:rPr lang="en-US" sz="1800" dirty="0" smtClean="0"/>
              <a:t>   from   </a:t>
            </a:r>
            <a:r>
              <a:rPr lang="en-US" sz="1800" dirty="0" err="1" smtClean="0"/>
              <a:t>Ri</a:t>
            </a:r>
            <a:r>
              <a:rPr lang="en-US" sz="1800" dirty="0" smtClean="0"/>
              <a:t>   where   </a:t>
            </a:r>
            <a:r>
              <a:rPr lang="en-US" sz="1800" dirty="0" err="1" smtClean="0"/>
              <a:t>Ri.Ch</a:t>
            </a:r>
            <a:r>
              <a:rPr lang="en-US" sz="1800" dirty="0" smtClean="0"/>
              <a:t> </a:t>
            </a:r>
            <a:r>
              <a:rPr lang="ru-RU" sz="1800" dirty="0" smtClean="0"/>
              <a:t> </a:t>
            </a:r>
            <a:r>
              <a:rPr lang="en-US" sz="1800" dirty="0" smtClean="0"/>
              <a:t>NOT IN	</a:t>
            </a:r>
            <a:endParaRPr lang="ru-RU" sz="1800" dirty="0" smtClean="0"/>
          </a:p>
          <a:p>
            <a:pPr marL="0" indent="0">
              <a:buFont typeface="Wingdings" pitchFamily="2" charset="2"/>
              <a:buNone/>
              <a:defRPr/>
            </a:pPr>
            <a:r>
              <a:rPr lang="ru-RU" sz="1800" dirty="0" smtClean="0"/>
              <a:t>		(</a:t>
            </a:r>
            <a:r>
              <a:rPr lang="en-US" sz="1800" dirty="0" smtClean="0"/>
              <a:t>select   </a:t>
            </a:r>
            <a:r>
              <a:rPr lang="en-US" sz="1800" dirty="0" err="1" smtClean="0"/>
              <a:t>Rj.Ch</a:t>
            </a:r>
            <a:r>
              <a:rPr lang="en-US" sz="1800" dirty="0" smtClean="0"/>
              <a:t>   from   </a:t>
            </a:r>
            <a:r>
              <a:rPr lang="en-US" sz="1800" dirty="0" err="1" smtClean="0"/>
              <a:t>Rj</a:t>
            </a:r>
            <a:r>
              <a:rPr lang="en-US" sz="1800" dirty="0" smtClean="0"/>
              <a:t>   where   </a:t>
            </a:r>
            <a:r>
              <a:rPr lang="en-US" sz="1800" dirty="0" err="1" smtClean="0"/>
              <a:t>Rj.Cn</a:t>
            </a:r>
            <a:r>
              <a:rPr lang="en-US" sz="1800" dirty="0" smtClean="0"/>
              <a:t> = a </a:t>
            </a:r>
            <a:r>
              <a:rPr lang="ru-RU" sz="1800" dirty="0" smtClean="0"/>
              <a:t>)</a:t>
            </a:r>
          </a:p>
          <a:p>
            <a:pPr marL="0" indent="0">
              <a:buFont typeface="Wingdings" pitchFamily="2" charset="2"/>
              <a:buNone/>
              <a:defRPr/>
            </a:pPr>
            <a:r>
              <a:rPr lang="ru-RU" sz="1800" dirty="0" smtClean="0"/>
              <a:t>не эквивалентен запросу</a:t>
            </a:r>
            <a:r>
              <a:rPr lang="en-US" sz="1800" dirty="0" smtClean="0"/>
              <a:t>	</a:t>
            </a:r>
            <a:endParaRPr lang="ru-RU" sz="1800" dirty="0" smtClean="0"/>
          </a:p>
          <a:p>
            <a:pPr marL="0" indent="0">
              <a:buFont typeface="Wingdings" pitchFamily="2" charset="2"/>
              <a:buNone/>
              <a:defRPr/>
            </a:pPr>
            <a:r>
              <a:rPr lang="ru-RU" sz="1800" dirty="0" smtClean="0"/>
              <a:t>	</a:t>
            </a:r>
            <a:r>
              <a:rPr lang="en-US" sz="1800" dirty="0" smtClean="0"/>
              <a:t>select   </a:t>
            </a:r>
            <a:r>
              <a:rPr lang="en-US" sz="1800" dirty="0" err="1" smtClean="0"/>
              <a:t>Ri.Ck</a:t>
            </a:r>
            <a:r>
              <a:rPr lang="en-US" sz="1800" dirty="0" smtClean="0"/>
              <a:t>   from  </a:t>
            </a:r>
            <a:r>
              <a:rPr lang="en-US" sz="1800" dirty="0" err="1" smtClean="0"/>
              <a:t>Ri</a:t>
            </a:r>
            <a:r>
              <a:rPr lang="en-US" sz="1800" dirty="0" smtClean="0"/>
              <a:t>   where   </a:t>
            </a:r>
            <a:r>
              <a:rPr lang="en-US" sz="1800" dirty="0" err="1" smtClean="0"/>
              <a:t>Ri.Ch</a:t>
            </a:r>
            <a:r>
              <a:rPr lang="en-US" sz="1800" dirty="0" smtClean="0"/>
              <a:t>  IN	</a:t>
            </a:r>
            <a:endParaRPr lang="ru-RU" sz="1800" dirty="0" smtClean="0"/>
          </a:p>
          <a:p>
            <a:pPr marL="0" indent="0">
              <a:buFont typeface="Wingdings" pitchFamily="2" charset="2"/>
              <a:buNone/>
              <a:defRPr/>
            </a:pPr>
            <a:r>
              <a:rPr lang="ru-RU" sz="1800" dirty="0" smtClean="0"/>
              <a:t>		(</a:t>
            </a:r>
            <a:r>
              <a:rPr lang="en-US" sz="1800" dirty="0" smtClean="0"/>
              <a:t>select   </a:t>
            </a:r>
            <a:r>
              <a:rPr lang="en-US" sz="1800" dirty="0" err="1" smtClean="0"/>
              <a:t>Rj.Ch</a:t>
            </a:r>
            <a:r>
              <a:rPr lang="en-US" sz="1800" dirty="0" smtClean="0"/>
              <a:t>   from   </a:t>
            </a:r>
            <a:r>
              <a:rPr lang="en-US" sz="1800" dirty="0" err="1" smtClean="0"/>
              <a:t>Rj</a:t>
            </a:r>
            <a:r>
              <a:rPr lang="en-US" sz="1800" dirty="0" smtClean="0"/>
              <a:t>   where   </a:t>
            </a:r>
            <a:r>
              <a:rPr lang="en-US" sz="1800" dirty="0" err="1" smtClean="0"/>
              <a:t>Rj.Cn</a:t>
            </a:r>
            <a:r>
              <a:rPr lang="en-US" sz="1800" dirty="0" smtClean="0"/>
              <a:t> != </a:t>
            </a:r>
            <a:r>
              <a:rPr lang="ru-RU" sz="1800" dirty="0" err="1" smtClean="0"/>
              <a:t>Rj.Cp</a:t>
            </a:r>
            <a:r>
              <a:rPr lang="ru-RU" sz="1800" dirty="0" smtClean="0"/>
              <a:t>.)</a:t>
            </a:r>
            <a:r>
              <a:rPr lang="en-US" altLang="ru-RU" sz="1800" dirty="0" smtClean="0"/>
              <a:t>.</a:t>
            </a:r>
            <a:r>
              <a:rPr lang="ru-RU" altLang="ru-RU" sz="1800" dirty="0" smtClean="0"/>
              <a:t> </a:t>
            </a:r>
          </a:p>
          <a:p>
            <a:pPr marL="0" indent="0">
              <a:buFont typeface="Wingdings" pitchFamily="2" charset="2"/>
              <a:buNone/>
              <a:defRPr/>
            </a:pPr>
            <a:r>
              <a:rPr lang="ru-RU" sz="1800" dirty="0" smtClean="0"/>
              <a:t>Потенциально лучшим способом выполнения такого запроса является выработка временного отношения X, соответствующего внутреннему подзапросу, сортировка обоих отношений по </a:t>
            </a:r>
            <a:r>
              <a:rPr lang="ru-RU" sz="1800" dirty="0" err="1" smtClean="0"/>
              <a:t>Ch</a:t>
            </a:r>
            <a:r>
              <a:rPr lang="ru-RU" sz="1800" dirty="0" smtClean="0"/>
              <a:t> и затем одновременное сканирование отсортированных файлов с тем, чтобы найти кортеж отношения </a:t>
            </a:r>
            <a:r>
              <a:rPr lang="ru-RU" sz="1800" dirty="0" err="1" smtClean="0"/>
              <a:t>Ri</a:t>
            </a:r>
            <a:r>
              <a:rPr lang="ru-RU" sz="1800" dirty="0" smtClean="0"/>
              <a:t>, не входящий в X. </a:t>
            </a:r>
            <a:endParaRPr lang="ru-RU" altLang="ru-RU" sz="1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F60738D2-4816-4D87-940F-EF451B96F8E2}" type="slidenum">
              <a:rPr lang="ru-RU" altLang="ru-RU" sz="1200" smtClean="0">
                <a:latin typeface="Arial Black" pitchFamily="34" charset="0"/>
              </a:rPr>
              <a:pPr eaLnBrk="1" hangingPunct="1">
                <a:spcBef>
                  <a:spcPct val="0"/>
                </a:spcBef>
                <a:buClrTx/>
                <a:buSzTx/>
                <a:buFontTx/>
                <a:buNone/>
              </a:pPr>
              <a:t>18</a:t>
            </a:fld>
            <a:endParaRPr lang="ru-RU" altLang="ru-RU" sz="1200" smtClean="0">
              <a:latin typeface="Arial Black" pitchFamily="34" charset="0"/>
            </a:endParaRPr>
          </a:p>
        </p:txBody>
      </p:sp>
      <p:sp>
        <p:nvSpPr>
          <p:cNvPr id="21507" name="Rectangle 2"/>
          <p:cNvSpPr>
            <a:spLocks noGrp="1" noChangeArrowheads="1"/>
          </p:cNvSpPr>
          <p:nvPr>
            <p:ph type="title" idx="4294967295"/>
          </p:nvPr>
        </p:nvSpPr>
        <p:spPr>
          <a:xfrm>
            <a:off x="704850" y="681038"/>
            <a:ext cx="7618413" cy="515937"/>
          </a:xfrm>
        </p:spPr>
        <p:txBody>
          <a:bodyPr anchor="b"/>
          <a:lstStyle/>
          <a:p>
            <a:pPr eaLnBrk="1" hangingPunct="1"/>
            <a:r>
              <a:rPr lang="ru-RU" altLang="ru-RU" sz="3700" smtClean="0"/>
              <a:t>Логические преобразования</a:t>
            </a:r>
          </a:p>
        </p:txBody>
      </p:sp>
      <p:sp>
        <p:nvSpPr>
          <p:cNvPr id="21508"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1509"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0486" name="Text Box 5"/>
          <p:cNvSpPr txBox="1">
            <a:spLocks noChangeArrowheads="1"/>
          </p:cNvSpPr>
          <p:nvPr/>
        </p:nvSpPr>
        <p:spPr bwMode="auto">
          <a:xfrm>
            <a:off x="395288" y="1268413"/>
            <a:ext cx="8497887"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marL="0" indent="0">
              <a:buFont typeface="Wingdings" pitchFamily="2" charset="2"/>
              <a:buNone/>
              <a:defRPr/>
            </a:pPr>
            <a:r>
              <a:rPr lang="ru-RU" sz="2000" dirty="0" smtClean="0"/>
              <a:t>Рассмотренные возможные преобразования обобщаются в следующем алгоритме NEST-N-J, преобразующем запросы с предикатами типов N и J к "канонической" форме (понятно, что ее можно считать только </a:t>
            </a:r>
            <a:r>
              <a:rPr lang="ru-RU" sz="2000" dirty="0" err="1" smtClean="0"/>
              <a:t>псевдоканонической</a:t>
            </a:r>
            <a:r>
              <a:rPr lang="ru-RU" sz="2000" dirty="0" smtClean="0"/>
              <a:t>, поскольку отсутствует единая семантика предикатов соединения): </a:t>
            </a:r>
          </a:p>
          <a:p>
            <a:pPr>
              <a:buFont typeface="+mj-lt"/>
              <a:buAutoNum type="arabicPeriod"/>
              <a:defRPr/>
            </a:pPr>
            <a:r>
              <a:rPr lang="ru-RU" sz="2000" dirty="0" smtClean="0"/>
              <a:t>Объединить все списки отношений, встречающихся во всех разделах FROM, в один список FROM. </a:t>
            </a:r>
          </a:p>
          <a:p>
            <a:pPr>
              <a:buFont typeface="+mj-lt"/>
              <a:buAutoNum type="arabicPeriod"/>
              <a:defRPr/>
            </a:pPr>
            <a:r>
              <a:rPr lang="ru-RU" sz="2000" dirty="0" smtClean="0"/>
              <a:t>Объединить через AND логические условия всех разделов WHERE в одно логическое условие. </a:t>
            </a:r>
          </a:p>
          <a:p>
            <a:pPr>
              <a:buFont typeface="+mj-lt"/>
              <a:buAutoNum type="arabicPeriod"/>
              <a:defRPr/>
            </a:pPr>
            <a:r>
              <a:rPr lang="ru-RU" sz="2000" dirty="0" smtClean="0"/>
              <a:t>Заменить предикаты вида </a:t>
            </a:r>
            <a:r>
              <a:rPr lang="ru-RU" sz="2000" dirty="0" err="1" smtClean="0"/>
              <a:t>Ri.Cn</a:t>
            </a:r>
            <a:r>
              <a:rPr lang="ru-RU" sz="2000" dirty="0" smtClean="0"/>
              <a:t> </a:t>
            </a:r>
            <a:r>
              <a:rPr lang="ru-RU" sz="2000" dirty="0" err="1" smtClean="0"/>
              <a:t>op</a:t>
            </a:r>
            <a:r>
              <a:rPr lang="ru-RU" sz="2000" dirty="0" smtClean="0"/>
              <a:t> (</a:t>
            </a:r>
            <a:r>
              <a:rPr lang="ru-RU" sz="2000" dirty="0" err="1" smtClean="0"/>
              <a:t>select</a:t>
            </a:r>
            <a:r>
              <a:rPr lang="ru-RU" sz="2000" dirty="0" smtClean="0"/>
              <a:t> </a:t>
            </a:r>
            <a:r>
              <a:rPr lang="ru-RU" sz="2000" dirty="0" err="1" smtClean="0"/>
              <a:t>Rj.Cm</a:t>
            </a:r>
            <a:r>
              <a:rPr lang="ru-RU" sz="2000" dirty="0" smtClean="0"/>
              <a:t>) на предикаты </a:t>
            </a:r>
            <a:r>
              <a:rPr lang="ru-RU" sz="2000" dirty="0" err="1" smtClean="0"/>
              <a:t>Ri.Cn</a:t>
            </a:r>
            <a:r>
              <a:rPr lang="ru-RU" sz="2000" dirty="0" smtClean="0"/>
              <a:t> </a:t>
            </a:r>
            <a:r>
              <a:rPr lang="ru-RU" sz="2000" dirty="0" err="1" smtClean="0"/>
              <a:t>op</a:t>
            </a:r>
            <a:r>
              <a:rPr lang="ru-RU" sz="2000" dirty="0" smtClean="0"/>
              <a:t> </a:t>
            </a:r>
            <a:r>
              <a:rPr lang="ru-RU" sz="2000" dirty="0" err="1" smtClean="0"/>
              <a:t>Rj.Cm</a:t>
            </a:r>
            <a:r>
              <a:rPr lang="ru-RU" sz="2000" dirty="0" smtClean="0"/>
              <a:t>, если </a:t>
            </a:r>
            <a:r>
              <a:rPr lang="ru-RU" sz="2000" dirty="0" err="1" smtClean="0"/>
              <a:t>op</a:t>
            </a:r>
            <a:r>
              <a:rPr lang="ru-RU" sz="2000" dirty="0" smtClean="0"/>
              <a:t> отлично от IS IN и IS NOT IN; на предикаты </a:t>
            </a:r>
            <a:r>
              <a:rPr lang="ru-RU" sz="2000" dirty="0" err="1" smtClean="0"/>
              <a:t>Ri.Cn</a:t>
            </a:r>
            <a:r>
              <a:rPr lang="ru-RU" sz="2000" dirty="0" smtClean="0"/>
              <a:t> = </a:t>
            </a:r>
            <a:r>
              <a:rPr lang="ru-RU" sz="2000" dirty="0" err="1" smtClean="0"/>
              <a:t>Rj.Cm</a:t>
            </a:r>
            <a:r>
              <a:rPr lang="ru-RU" sz="2000" dirty="0" smtClean="0"/>
              <a:t>, если </a:t>
            </a:r>
            <a:r>
              <a:rPr lang="ru-RU" sz="2000" dirty="0" err="1" smtClean="0"/>
              <a:t>op</a:t>
            </a:r>
            <a:r>
              <a:rPr lang="ru-RU" sz="2000" dirty="0" smtClean="0"/>
              <a:t> - это IS IN; на предикаты </a:t>
            </a:r>
            <a:r>
              <a:rPr lang="en-US" sz="2000" dirty="0" smtClean="0"/>
              <a:t>     </a:t>
            </a:r>
            <a:r>
              <a:rPr lang="ru-RU" sz="2000" dirty="0" smtClean="0"/>
              <a:t>NOT( </a:t>
            </a:r>
            <a:r>
              <a:rPr lang="ru-RU" sz="2000" dirty="0" err="1" smtClean="0"/>
              <a:t>Ri.Cn</a:t>
            </a:r>
            <a:r>
              <a:rPr lang="ru-RU" sz="2000" dirty="0" smtClean="0"/>
              <a:t> = </a:t>
            </a:r>
            <a:r>
              <a:rPr lang="ru-RU" sz="2000" dirty="0" err="1" smtClean="0"/>
              <a:t>Rj.Cm</a:t>
            </a:r>
            <a:r>
              <a:rPr lang="ru-RU" sz="2000" dirty="0" smtClean="0"/>
              <a:t>), если </a:t>
            </a:r>
            <a:r>
              <a:rPr lang="ru-RU" sz="2000" dirty="0" err="1" smtClean="0"/>
              <a:t>op</a:t>
            </a:r>
            <a:r>
              <a:rPr lang="ru-RU" sz="2000" dirty="0" smtClean="0"/>
              <a:t> - это IS NOT IN. </a:t>
            </a:r>
          </a:p>
          <a:p>
            <a:pPr>
              <a:buFont typeface="+mj-lt"/>
              <a:buAutoNum type="arabicPeriod"/>
              <a:defRPr/>
            </a:pPr>
            <a:r>
              <a:rPr lang="ru-RU" sz="2000" dirty="0" smtClean="0"/>
              <a:t>Оставить список выборки внешнего запроса. </a:t>
            </a:r>
          </a:p>
          <a:p>
            <a:pPr>
              <a:buFont typeface="+mj-lt"/>
              <a:buAutoNum type="arabicPeriod"/>
              <a:defRPr/>
            </a:pPr>
            <a:endParaRPr lang="ru-RU"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B1F28A5D-42A9-4874-99C0-14165BAD7C97}" type="slidenum">
              <a:rPr lang="ru-RU" altLang="ru-RU" sz="1200" smtClean="0">
                <a:latin typeface="Arial Black" pitchFamily="34" charset="0"/>
              </a:rPr>
              <a:pPr eaLnBrk="1" hangingPunct="1">
                <a:spcBef>
                  <a:spcPct val="0"/>
                </a:spcBef>
                <a:buClrTx/>
                <a:buSzTx/>
                <a:buFontTx/>
                <a:buNone/>
              </a:pPr>
              <a:t>19</a:t>
            </a:fld>
            <a:endParaRPr lang="ru-RU" altLang="ru-RU" sz="1200" smtClean="0">
              <a:latin typeface="Arial Black" pitchFamily="34" charset="0"/>
            </a:endParaRPr>
          </a:p>
        </p:txBody>
      </p:sp>
      <p:sp>
        <p:nvSpPr>
          <p:cNvPr id="22531" name="Rectangle 2"/>
          <p:cNvSpPr>
            <a:spLocks noGrp="1" noChangeArrowheads="1"/>
          </p:cNvSpPr>
          <p:nvPr>
            <p:ph type="title" idx="4294967295"/>
          </p:nvPr>
        </p:nvSpPr>
        <p:spPr>
          <a:xfrm>
            <a:off x="704850" y="681038"/>
            <a:ext cx="7618413" cy="515937"/>
          </a:xfrm>
        </p:spPr>
        <p:txBody>
          <a:bodyPr anchor="b"/>
          <a:lstStyle/>
          <a:p>
            <a:pPr eaLnBrk="1" hangingPunct="1"/>
            <a:r>
              <a:rPr lang="ru-RU" altLang="ru-RU" sz="3700" smtClean="0"/>
              <a:t>Логические преобразования</a:t>
            </a:r>
          </a:p>
        </p:txBody>
      </p:sp>
      <p:sp>
        <p:nvSpPr>
          <p:cNvPr id="22532"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2533"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2534" name="Text Box 5"/>
          <p:cNvSpPr txBox="1">
            <a:spLocks noChangeArrowheads="1"/>
          </p:cNvSpPr>
          <p:nvPr/>
        </p:nvSpPr>
        <p:spPr bwMode="auto">
          <a:xfrm>
            <a:off x="395288" y="1268413"/>
            <a:ext cx="8497887" cy="491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800"/>
              <a:t>Преобразования запросов с предикатами типа JA основывается на наблюдении, что запрос Q3 </a:t>
            </a:r>
          </a:p>
          <a:p>
            <a:pPr>
              <a:buFont typeface="Wingdings" pitchFamily="2" charset="2"/>
              <a:buNone/>
            </a:pPr>
            <a:r>
              <a:rPr lang="en-US" altLang="ru-RU" sz="1800"/>
              <a:t>select   Ri.Ck   from   Ri   where  Ri.Ch =	</a:t>
            </a:r>
            <a:endParaRPr lang="ru-RU" altLang="ru-RU" sz="1800"/>
          </a:p>
          <a:p>
            <a:pPr>
              <a:buFont typeface="Wingdings" pitchFamily="2" charset="2"/>
              <a:buNone/>
            </a:pPr>
            <a:r>
              <a:rPr lang="ru-RU" altLang="ru-RU" sz="1800"/>
              <a:t>	(</a:t>
            </a:r>
            <a:r>
              <a:rPr lang="en-US" altLang="ru-RU" sz="1800"/>
              <a:t>select   AGG (Rj.Cm)   from   Rj   where   Rj.Cn = Ri.Cp</a:t>
            </a:r>
            <a:r>
              <a:rPr lang="ru-RU" altLang="ru-RU" sz="1800"/>
              <a:t>)</a:t>
            </a:r>
            <a:r>
              <a:rPr lang="en-US" altLang="ru-RU" sz="1800"/>
              <a:t> </a:t>
            </a:r>
            <a:endParaRPr lang="ru-RU" altLang="ru-RU" sz="1800"/>
          </a:p>
          <a:p>
            <a:pPr>
              <a:buFont typeface="Wingdings" pitchFamily="2" charset="2"/>
              <a:buNone/>
            </a:pPr>
            <a:r>
              <a:rPr lang="ru-RU" altLang="ru-RU" sz="1800"/>
              <a:t>эквивалентен запросу</a:t>
            </a:r>
            <a:r>
              <a:rPr lang="en-US" altLang="ru-RU" sz="1800"/>
              <a:t> Q4</a:t>
            </a:r>
            <a:endParaRPr lang="ru-RU" altLang="ru-RU" sz="1800"/>
          </a:p>
          <a:p>
            <a:pPr>
              <a:buFont typeface="Wingdings" pitchFamily="2" charset="2"/>
              <a:buNone/>
            </a:pPr>
            <a:r>
              <a:rPr lang="en-US" altLang="ru-RU" sz="1800"/>
              <a:t>select   Ri.Ck   from   Ri   where   Ri.Ch =	</a:t>
            </a:r>
            <a:endParaRPr lang="ru-RU" altLang="ru-RU" sz="1800"/>
          </a:p>
          <a:p>
            <a:pPr>
              <a:buFont typeface="Wingdings" pitchFamily="2" charset="2"/>
              <a:buNone/>
            </a:pPr>
            <a:r>
              <a:rPr lang="ru-RU" altLang="ru-RU" sz="1800"/>
              <a:t>	(</a:t>
            </a:r>
            <a:r>
              <a:rPr lang="en-US" altLang="ru-RU" sz="1800"/>
              <a:t>select   Rt.C2   from   Rt   where   Rt.C1 = Ri.Cp,</a:t>
            </a:r>
            <a:endParaRPr lang="ru-RU" altLang="ru-RU" sz="1800"/>
          </a:p>
          <a:p>
            <a:pPr>
              <a:buFont typeface="Wingdings" pitchFamily="2" charset="2"/>
              <a:buNone/>
            </a:pPr>
            <a:r>
              <a:rPr lang="ru-RU" altLang="ru-RU" sz="1800"/>
              <a:t>где</a:t>
            </a:r>
            <a:r>
              <a:rPr lang="en-US" altLang="ru-RU" sz="1800"/>
              <a:t> Rt (C1, C2) =</a:t>
            </a:r>
            <a:r>
              <a:rPr lang="ru-RU" altLang="ru-RU" sz="1800"/>
              <a:t>(</a:t>
            </a:r>
            <a:r>
              <a:rPr lang="en-US" altLang="ru-RU" sz="1800"/>
              <a:t>SELECT Rj.Cn, AGG (Rj.Cm) FROM Rj GROUP BY Rj.Cn</a:t>
            </a:r>
            <a:r>
              <a:rPr lang="ru-RU" altLang="ru-RU" sz="1800"/>
              <a:t>)</a:t>
            </a:r>
            <a:r>
              <a:rPr lang="en-US" altLang="ru-RU" sz="1800"/>
              <a:t>.</a:t>
            </a:r>
            <a:r>
              <a:rPr lang="ru-RU" altLang="ru-RU" sz="1800"/>
              <a:t> </a:t>
            </a:r>
          </a:p>
          <a:p>
            <a:pPr>
              <a:buFont typeface="Wingdings" pitchFamily="2" charset="2"/>
              <a:buNone/>
            </a:pPr>
            <a:r>
              <a:rPr lang="ru-RU" altLang="ru-RU" sz="1800"/>
              <a:t>Поскольку запрос Q4 содержит предикат типа J, он может быть преобразован к канонической форме с помощью алгоритма NEST-N-J. </a:t>
            </a:r>
          </a:p>
          <a:p>
            <a:pPr>
              <a:buFont typeface="Wingdings" pitchFamily="2" charset="2"/>
              <a:buNone/>
            </a:pPr>
            <a:r>
              <a:rPr lang="ru-RU" altLang="ru-RU" sz="1800"/>
              <a:t>В более общем случае для запроса вида </a:t>
            </a:r>
          </a:p>
          <a:p>
            <a:pPr>
              <a:buFont typeface="Wingdings" pitchFamily="2" charset="2"/>
              <a:buNone/>
            </a:pPr>
            <a:r>
              <a:rPr lang="ru-RU" altLang="ru-RU" sz="1800"/>
              <a:t>select </a:t>
            </a:r>
            <a:r>
              <a:rPr lang="en-US" altLang="ru-RU" sz="1800"/>
              <a:t>  </a:t>
            </a:r>
            <a:r>
              <a:rPr lang="ru-RU" altLang="ru-RU" sz="1800"/>
              <a:t>R1.Cn+2</a:t>
            </a:r>
            <a:r>
              <a:rPr lang="en-US" altLang="ru-RU" sz="1800"/>
              <a:t>  </a:t>
            </a:r>
            <a:r>
              <a:rPr lang="ru-RU" altLang="ru-RU" sz="1800"/>
              <a:t> from</a:t>
            </a:r>
            <a:r>
              <a:rPr lang="en-US" altLang="ru-RU" sz="1800"/>
              <a:t>  </a:t>
            </a:r>
            <a:r>
              <a:rPr lang="ru-RU" altLang="ru-RU" sz="1800"/>
              <a:t> R1</a:t>
            </a:r>
            <a:r>
              <a:rPr lang="en-US" altLang="ru-RU" sz="1800"/>
              <a:t>  </a:t>
            </a:r>
            <a:r>
              <a:rPr lang="ru-RU" altLang="ru-RU" sz="1800"/>
              <a:t> where</a:t>
            </a:r>
            <a:r>
              <a:rPr lang="en-US" altLang="ru-RU" sz="1800"/>
              <a:t>  </a:t>
            </a:r>
            <a:r>
              <a:rPr lang="ru-RU" altLang="ru-RU" sz="1800"/>
              <a:t> R1.Cn+1 op	</a:t>
            </a:r>
          </a:p>
          <a:p>
            <a:pPr>
              <a:buFont typeface="Wingdings" pitchFamily="2" charset="2"/>
              <a:buNone/>
            </a:pPr>
            <a:r>
              <a:rPr lang="ru-RU" altLang="ru-RU" sz="1800"/>
              <a:t>	(</a:t>
            </a:r>
            <a:r>
              <a:rPr lang="en-US" altLang="ru-RU" sz="1800"/>
              <a:t>select   AGG (R2.Cn+1)   from   R2   where	</a:t>
            </a:r>
            <a:endParaRPr lang="ru-RU" altLang="ru-RU" sz="1800"/>
          </a:p>
          <a:p>
            <a:pPr>
              <a:buFont typeface="Wingdings" pitchFamily="2" charset="2"/>
              <a:buNone/>
            </a:pPr>
            <a:r>
              <a:rPr lang="ru-RU" altLang="ru-RU" sz="1800"/>
              <a:t>		</a:t>
            </a:r>
            <a:r>
              <a:rPr lang="pt-BR" altLang="ru-RU" sz="1800"/>
              <a:t>R2.C1 = R1.C1  AND ... AND  R2.Cn=R1.Cn </a:t>
            </a:r>
            <a:endParaRPr lang="ru-RU" altLang="ru-RU" sz="1800"/>
          </a:p>
          <a:p>
            <a:pPr>
              <a:buFont typeface="Wingdings" pitchFamily="2" charset="2"/>
              <a:buNone/>
            </a:pPr>
            <a:r>
              <a:rPr lang="ru-RU" altLang="ru-RU" sz="1800"/>
              <a:t>можно применить алгоритм преобразования NEST-JA.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457200"/>
            <a:ext cx="8229600" cy="946150"/>
          </a:xfrm>
        </p:spPr>
        <p:txBody>
          <a:bodyPr/>
          <a:lstStyle/>
          <a:p>
            <a:pPr eaLnBrk="1" hangingPunct="1"/>
            <a:r>
              <a:rPr lang="ru-RU" altLang="ru-RU" sz="3600" smtClean="0"/>
              <a:t>Оптимизация запросов</a:t>
            </a:r>
          </a:p>
        </p:txBody>
      </p:sp>
      <p:sp>
        <p:nvSpPr>
          <p:cNvPr id="5123" name="Rectangle 3"/>
          <p:cNvSpPr>
            <a:spLocks noGrp="1" noChangeArrowheads="1"/>
          </p:cNvSpPr>
          <p:nvPr>
            <p:ph type="body" idx="1"/>
          </p:nvPr>
        </p:nvSpPr>
        <p:spPr>
          <a:xfrm>
            <a:off x="457200" y="1268413"/>
            <a:ext cx="8229600" cy="4897437"/>
          </a:xfrm>
        </p:spPr>
        <p:txBody>
          <a:bodyPr/>
          <a:lstStyle/>
          <a:p>
            <a:pPr eaLnBrk="1" hangingPunct="1">
              <a:lnSpc>
                <a:spcPct val="150000"/>
              </a:lnSpc>
              <a:spcBef>
                <a:spcPct val="30000"/>
              </a:spcBef>
            </a:pPr>
            <a:r>
              <a:rPr lang="ru-RU" altLang="ru-RU" sz="2000" smtClean="0">
                <a:solidFill>
                  <a:srgbClr val="0D0D11"/>
                </a:solidFill>
              </a:rPr>
              <a:t>Оптимизация как  написание "оптимальных" запросов. </a:t>
            </a:r>
            <a:r>
              <a:rPr lang="ru-RU" altLang="ru-RU" sz="2000" smtClean="0"/>
              <a:t>Это задача программиста (или квалифицированного пользователя): она заключается в написании таких реляционных запросов, для которых СУБД могла бы использовать более эффективные способы нахождения данных. </a:t>
            </a:r>
            <a:endParaRPr lang="ru-RU" altLang="ru-RU" sz="2000" smtClean="0">
              <a:solidFill>
                <a:srgbClr val="0D0D11"/>
              </a:solidFill>
            </a:endParaRPr>
          </a:p>
          <a:p>
            <a:pPr eaLnBrk="1" hangingPunct="1">
              <a:lnSpc>
                <a:spcPct val="150000"/>
              </a:lnSpc>
              <a:spcBef>
                <a:spcPct val="30000"/>
              </a:spcBef>
            </a:pPr>
            <a:r>
              <a:rPr lang="ru-RU" altLang="ru-RU" sz="2000" smtClean="0">
                <a:solidFill>
                  <a:srgbClr val="0D0D11"/>
                </a:solidFill>
              </a:rPr>
              <a:t>Оптимизация как  внутренняя задача СУБД,</a:t>
            </a:r>
            <a:r>
              <a:rPr lang="ru-RU" altLang="ru-RU" sz="2000" smtClean="0"/>
              <a:t> которая заключается в определении наиболее оптимального (эффективного) способа выполнения реляционных запросов. Тогда под </a:t>
            </a:r>
            <a:r>
              <a:rPr lang="ru-RU" altLang="ru-RU" sz="2000" b="1" smtClean="0"/>
              <a:t>оптимизацией</a:t>
            </a:r>
            <a:r>
              <a:rPr lang="ru-RU" altLang="ru-RU" sz="2000" smtClean="0"/>
              <a:t> понимается построение квазиоптимального процедурного плана выполнения декларативного запроса.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6C04A858-6369-407E-B860-0812176D60C4}" type="slidenum">
              <a:rPr lang="ru-RU" altLang="ru-RU" sz="1200" smtClean="0">
                <a:latin typeface="Arial Black" pitchFamily="34" charset="0"/>
              </a:rPr>
              <a:pPr eaLnBrk="1" hangingPunct="1">
                <a:spcBef>
                  <a:spcPct val="0"/>
                </a:spcBef>
                <a:buClrTx/>
                <a:buSzTx/>
                <a:buFontTx/>
                <a:buNone/>
              </a:pPr>
              <a:t>20</a:t>
            </a:fld>
            <a:endParaRPr lang="ru-RU" altLang="ru-RU" sz="1200" smtClean="0">
              <a:latin typeface="Arial Black" pitchFamily="34" charset="0"/>
            </a:endParaRPr>
          </a:p>
        </p:txBody>
      </p:sp>
      <p:sp>
        <p:nvSpPr>
          <p:cNvPr id="23555" name="Rectangle 2"/>
          <p:cNvSpPr>
            <a:spLocks noGrp="1" noChangeArrowheads="1"/>
          </p:cNvSpPr>
          <p:nvPr>
            <p:ph type="title" idx="4294967295"/>
          </p:nvPr>
        </p:nvSpPr>
        <p:spPr>
          <a:xfrm>
            <a:off x="704850" y="549275"/>
            <a:ext cx="7618413" cy="515938"/>
          </a:xfrm>
        </p:spPr>
        <p:txBody>
          <a:bodyPr anchor="b"/>
          <a:lstStyle/>
          <a:p>
            <a:pPr eaLnBrk="1" hangingPunct="1"/>
            <a:r>
              <a:rPr lang="ru-RU" altLang="ru-RU" sz="3700" smtClean="0"/>
              <a:t>Логические преобразования</a:t>
            </a:r>
          </a:p>
        </p:txBody>
      </p:sp>
      <p:sp>
        <p:nvSpPr>
          <p:cNvPr id="23556"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3557"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0486" name="Text Box 5"/>
          <p:cNvSpPr txBox="1">
            <a:spLocks noChangeArrowheads="1"/>
          </p:cNvSpPr>
          <p:nvPr/>
        </p:nvSpPr>
        <p:spPr bwMode="auto">
          <a:xfrm>
            <a:off x="323850" y="1042988"/>
            <a:ext cx="8640763"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marL="0" indent="0">
              <a:buFont typeface="Wingdings" pitchFamily="2" charset="2"/>
              <a:buNone/>
              <a:defRPr/>
            </a:pPr>
            <a:r>
              <a:rPr lang="ru-RU" sz="1800" dirty="0" smtClean="0"/>
              <a:t>Алгоритм преобразования NEST-JA.</a:t>
            </a:r>
          </a:p>
          <a:p>
            <a:pPr>
              <a:defRPr/>
            </a:pPr>
            <a:r>
              <a:rPr lang="ru-RU" sz="1800" dirty="0" smtClean="0"/>
              <a:t>Генерируется временное отношение </a:t>
            </a:r>
            <a:r>
              <a:rPr lang="ru-RU" sz="1800" dirty="0" err="1" smtClean="0"/>
              <a:t>Rt</a:t>
            </a:r>
            <a:r>
              <a:rPr lang="ru-RU" sz="1800" dirty="0" smtClean="0"/>
              <a:t>(C1,..., </a:t>
            </a:r>
            <a:r>
              <a:rPr lang="ru-RU" sz="1800" dirty="0" err="1" smtClean="0"/>
              <a:t>Cn</a:t>
            </a:r>
            <a:r>
              <a:rPr lang="ru-RU" sz="1800" dirty="0" smtClean="0"/>
              <a:t>, Cn+1), соответствующее запросу </a:t>
            </a:r>
          </a:p>
          <a:p>
            <a:pPr marL="0" indent="0">
              <a:buFont typeface="Wingdings" pitchFamily="2" charset="2"/>
              <a:buNone/>
              <a:defRPr/>
            </a:pPr>
            <a:r>
              <a:rPr lang="ru-RU" sz="1800" dirty="0" smtClean="0"/>
              <a:t>	</a:t>
            </a:r>
            <a:r>
              <a:rPr lang="en-US" sz="1800" dirty="0" smtClean="0"/>
              <a:t>select   C1,..., Cn,  AGG (Cn+1)  from  R2</a:t>
            </a:r>
            <a:r>
              <a:rPr lang="en-US" sz="1800" dirty="0"/>
              <a:t> </a:t>
            </a:r>
            <a:r>
              <a:rPr lang="en-US" sz="1800" dirty="0" smtClean="0"/>
              <a:t>  </a:t>
            </a:r>
            <a:r>
              <a:rPr lang="ru-RU" sz="1800" dirty="0" err="1" smtClean="0"/>
              <a:t>group</a:t>
            </a:r>
            <a:r>
              <a:rPr lang="ru-RU" sz="1800" dirty="0" smtClean="0"/>
              <a:t> </a:t>
            </a:r>
            <a:r>
              <a:rPr lang="ru-RU" sz="1800" dirty="0" err="1" smtClean="0"/>
              <a:t>by</a:t>
            </a:r>
            <a:r>
              <a:rPr lang="ru-RU" sz="1800" dirty="0" smtClean="0"/>
              <a:t> </a:t>
            </a:r>
            <a:r>
              <a:rPr lang="en-US" sz="1800" dirty="0" smtClean="0"/>
              <a:t> </a:t>
            </a:r>
            <a:r>
              <a:rPr lang="ru-RU" sz="1800" dirty="0" smtClean="0"/>
              <a:t>C1,..., </a:t>
            </a:r>
            <a:r>
              <a:rPr lang="ru-RU" sz="1800" dirty="0" err="1" smtClean="0"/>
              <a:t>Cn</a:t>
            </a:r>
            <a:r>
              <a:rPr lang="ru-RU" sz="1800" dirty="0" smtClean="0"/>
              <a:t>. </a:t>
            </a:r>
          </a:p>
          <a:p>
            <a:pPr>
              <a:defRPr/>
            </a:pPr>
            <a:r>
              <a:rPr lang="ru-RU" sz="1800" dirty="0" smtClean="0"/>
              <a:t>Внутренний блок запроса в начальной форме преобразуется путем замены всех вхождений имен полей отношения R2 на соответствующие имена полей отношения </a:t>
            </a:r>
            <a:r>
              <a:rPr lang="ru-RU" sz="1800" dirty="0" err="1" smtClean="0"/>
              <a:t>Rt</a:t>
            </a:r>
            <a:r>
              <a:rPr lang="ru-RU" sz="1800" dirty="0" smtClean="0"/>
              <a:t>; идентификатор агрегатной функции удаляется. </a:t>
            </a:r>
          </a:p>
          <a:p>
            <a:pPr>
              <a:defRPr/>
            </a:pPr>
            <a:r>
              <a:rPr lang="ru-RU" sz="1800" dirty="0" smtClean="0"/>
              <a:t>Алгоритм естественным образом обобщается на случай произвольной глубины вложенности внутренних подзапросов. </a:t>
            </a:r>
          </a:p>
          <a:p>
            <a:pPr marL="0" indent="0">
              <a:buFont typeface="Wingdings" pitchFamily="2" charset="2"/>
              <a:buNone/>
              <a:defRPr/>
            </a:pPr>
            <a:r>
              <a:rPr lang="ru-RU" sz="1800" dirty="0" smtClean="0"/>
              <a:t>Описанный алгоритм не является вполне корректным, поскольку искажает семантику запроса с предикатом, включающим агрегатную функцию </a:t>
            </a:r>
            <a:r>
              <a:rPr lang="en-US" sz="1800" dirty="0" smtClean="0"/>
              <a:t>COUNT.</a:t>
            </a:r>
            <a:endParaRPr lang="ru-RU" sz="1800" dirty="0" smtClean="0"/>
          </a:p>
          <a:p>
            <a:pPr marL="0" indent="0">
              <a:buFont typeface="Wingdings" pitchFamily="2" charset="2"/>
              <a:buNone/>
              <a:defRPr/>
            </a:pPr>
            <a:r>
              <a:rPr lang="ru-RU" sz="1800" dirty="0" smtClean="0"/>
              <a:t>Например</a:t>
            </a:r>
            <a:r>
              <a:rPr lang="en-US" sz="1800" dirty="0" smtClean="0"/>
              <a:t>, </a:t>
            </a:r>
            <a:r>
              <a:rPr lang="ru-RU" sz="1800" dirty="0" smtClean="0"/>
              <a:t>запрос:</a:t>
            </a:r>
          </a:p>
          <a:p>
            <a:pPr marL="0" indent="0">
              <a:buFont typeface="Wingdings" pitchFamily="2" charset="2"/>
              <a:buNone/>
              <a:defRPr/>
            </a:pPr>
            <a:r>
              <a:rPr lang="en-US" sz="1800" dirty="0" smtClean="0"/>
              <a:t>select   </a:t>
            </a:r>
            <a:r>
              <a:rPr lang="en-US" sz="1800" dirty="0" err="1" smtClean="0"/>
              <a:t>Ri.Ck</a:t>
            </a:r>
            <a:r>
              <a:rPr lang="en-US" sz="1800" dirty="0" smtClean="0"/>
              <a:t>   from   </a:t>
            </a:r>
            <a:r>
              <a:rPr lang="en-US" sz="1800" dirty="0" err="1" smtClean="0"/>
              <a:t>Ri</a:t>
            </a:r>
            <a:r>
              <a:rPr lang="en-US" sz="1800" dirty="0" smtClean="0"/>
              <a:t>   where   </a:t>
            </a:r>
            <a:r>
              <a:rPr lang="en-US" sz="1800" dirty="0" err="1" smtClean="0"/>
              <a:t>Ri.Ch</a:t>
            </a:r>
            <a:r>
              <a:rPr lang="en-US" sz="1800" dirty="0" smtClean="0"/>
              <a:t> =	</a:t>
            </a:r>
            <a:endParaRPr lang="ru-RU" sz="1800" dirty="0" smtClean="0"/>
          </a:p>
          <a:p>
            <a:pPr marL="0" indent="0">
              <a:buFont typeface="Wingdings" pitchFamily="2" charset="2"/>
              <a:buNone/>
              <a:defRPr/>
            </a:pPr>
            <a:r>
              <a:rPr lang="en-US" sz="1800" dirty="0" smtClean="0"/>
              <a:t>	</a:t>
            </a:r>
            <a:r>
              <a:rPr lang="ru-RU" sz="1800" dirty="0" smtClean="0"/>
              <a:t>(</a:t>
            </a:r>
            <a:r>
              <a:rPr lang="en-US" sz="1800" dirty="0" smtClean="0"/>
              <a:t>select   count (</a:t>
            </a:r>
            <a:r>
              <a:rPr lang="en-US" sz="1800" dirty="0" err="1" smtClean="0"/>
              <a:t>Rj.Cm</a:t>
            </a:r>
            <a:r>
              <a:rPr lang="en-US" sz="1800" dirty="0" smtClean="0"/>
              <a:t>)   from </a:t>
            </a:r>
            <a:r>
              <a:rPr lang="en-US" sz="1800" dirty="0" err="1" smtClean="0"/>
              <a:t>Rj</a:t>
            </a:r>
            <a:r>
              <a:rPr lang="en-US" sz="1800" dirty="0" smtClean="0"/>
              <a:t>   where   </a:t>
            </a:r>
            <a:r>
              <a:rPr lang="en-US" sz="1800" dirty="0" err="1" smtClean="0"/>
              <a:t>Rj.Cn</a:t>
            </a:r>
            <a:r>
              <a:rPr lang="en-US" sz="1800" dirty="0" smtClean="0"/>
              <a:t> = </a:t>
            </a:r>
            <a:r>
              <a:rPr lang="en-US" sz="1800" dirty="0" err="1" smtClean="0"/>
              <a:t>Ri.Cp</a:t>
            </a:r>
            <a:r>
              <a:rPr lang="ru-RU" sz="1800" dirty="0" smtClean="0"/>
              <a:t>)</a:t>
            </a:r>
            <a:r>
              <a:rPr lang="en-US" sz="1800" dirty="0" smtClean="0"/>
              <a:t> </a:t>
            </a:r>
            <a:endParaRPr lang="ru-RU" sz="1800" dirty="0" smtClean="0"/>
          </a:p>
          <a:p>
            <a:pPr marL="0" indent="0">
              <a:buFont typeface="Wingdings" pitchFamily="2" charset="2"/>
              <a:buNone/>
              <a:defRPr/>
            </a:pPr>
            <a:r>
              <a:rPr lang="ru-RU" sz="1800" dirty="0" smtClean="0"/>
              <a:t>на самом деле не эквивалентен запросу </a:t>
            </a:r>
          </a:p>
          <a:p>
            <a:pPr marL="0" indent="0">
              <a:buFont typeface="Wingdings" pitchFamily="2" charset="2"/>
              <a:buNone/>
              <a:defRPr/>
            </a:pPr>
            <a:r>
              <a:rPr lang="en-US" sz="1800" dirty="0" smtClean="0"/>
              <a:t>select   </a:t>
            </a:r>
            <a:r>
              <a:rPr lang="en-US" sz="1800" dirty="0" err="1" smtClean="0"/>
              <a:t>Ri.Ck</a:t>
            </a:r>
            <a:r>
              <a:rPr lang="en-US" sz="1800" dirty="0" smtClean="0"/>
              <a:t>   from   </a:t>
            </a:r>
            <a:r>
              <a:rPr lang="en-US" sz="1800" dirty="0" err="1" smtClean="0"/>
              <a:t>Ri</a:t>
            </a:r>
            <a:r>
              <a:rPr lang="en-US" sz="1800" dirty="0" smtClean="0"/>
              <a:t>, </a:t>
            </a:r>
            <a:r>
              <a:rPr lang="en-US" sz="1800" dirty="0" err="1" smtClean="0"/>
              <a:t>Rt</a:t>
            </a:r>
            <a:r>
              <a:rPr lang="en-US" sz="1800" dirty="0" smtClean="0"/>
              <a:t>   where   </a:t>
            </a:r>
            <a:r>
              <a:rPr lang="en-US" sz="1800" dirty="0" err="1" smtClean="0"/>
              <a:t>Ri.Ch</a:t>
            </a:r>
            <a:r>
              <a:rPr lang="en-US" sz="1800" dirty="0" smtClean="0"/>
              <a:t> = </a:t>
            </a:r>
            <a:r>
              <a:rPr lang="en-US" sz="1800" dirty="0" err="1" smtClean="0"/>
              <a:t>Rt.Cm</a:t>
            </a:r>
            <a:r>
              <a:rPr lang="en-US" sz="1800" dirty="0" smtClean="0"/>
              <a:t> AND </a:t>
            </a:r>
            <a:r>
              <a:rPr lang="en-US" sz="1800" dirty="0" err="1" smtClean="0"/>
              <a:t>Ri.Cp</a:t>
            </a:r>
            <a:r>
              <a:rPr lang="en-US" sz="1800" dirty="0" smtClean="0"/>
              <a:t> = </a:t>
            </a:r>
            <a:r>
              <a:rPr lang="en-US" sz="1800" dirty="0" err="1" smtClean="0"/>
              <a:t>Rt.Cn</a:t>
            </a:r>
            <a:r>
              <a:rPr lang="en-US" sz="1800" dirty="0" smtClean="0"/>
              <a:t>,</a:t>
            </a:r>
            <a:endParaRPr lang="ru-RU" sz="1800" dirty="0" smtClean="0"/>
          </a:p>
          <a:p>
            <a:pPr marL="0" indent="0">
              <a:buFont typeface="Wingdings" pitchFamily="2" charset="2"/>
              <a:buNone/>
              <a:defRPr/>
            </a:pPr>
            <a:r>
              <a:rPr lang="ru-RU" sz="1800" dirty="0" smtClean="0"/>
              <a:t>где</a:t>
            </a:r>
            <a:r>
              <a:rPr lang="en-US" sz="1800" dirty="0" smtClean="0"/>
              <a:t> </a:t>
            </a:r>
            <a:r>
              <a:rPr lang="en-US" sz="1800" dirty="0" err="1" smtClean="0"/>
              <a:t>Rt</a:t>
            </a:r>
            <a:r>
              <a:rPr lang="en-US" sz="1800" dirty="0" smtClean="0"/>
              <a:t> ( </a:t>
            </a:r>
            <a:r>
              <a:rPr lang="en-US" sz="1800" dirty="0" err="1" smtClean="0"/>
              <a:t>Cp</a:t>
            </a:r>
            <a:r>
              <a:rPr lang="en-US" sz="1800" dirty="0" smtClean="0"/>
              <a:t>, Cn ) = </a:t>
            </a:r>
            <a:r>
              <a:rPr lang="ru-RU" sz="1800" dirty="0" smtClean="0"/>
              <a:t>(</a:t>
            </a:r>
            <a:r>
              <a:rPr lang="en-US" sz="1800" dirty="0" smtClean="0"/>
              <a:t>select </a:t>
            </a:r>
            <a:r>
              <a:rPr lang="en-US" sz="1800" dirty="0" err="1" smtClean="0"/>
              <a:t>Rj.Cp</a:t>
            </a:r>
            <a:r>
              <a:rPr lang="en-US" sz="1800" dirty="0" smtClean="0"/>
              <a:t>, count (</a:t>
            </a:r>
            <a:r>
              <a:rPr lang="en-US" sz="1800" dirty="0" err="1" smtClean="0"/>
              <a:t>Rj.Cn</a:t>
            </a:r>
            <a:r>
              <a:rPr lang="en-US" sz="1800" dirty="0" smtClean="0"/>
              <a:t>)   from </a:t>
            </a:r>
            <a:r>
              <a:rPr lang="en-US" sz="1800" dirty="0" err="1" smtClean="0"/>
              <a:t>Rj</a:t>
            </a:r>
            <a:r>
              <a:rPr lang="en-US" sz="1800" dirty="0" smtClean="0"/>
              <a:t> </a:t>
            </a:r>
            <a:r>
              <a:rPr lang="en-US" sz="1800" dirty="0"/>
              <a:t> </a:t>
            </a:r>
            <a:r>
              <a:rPr lang="en-US" sz="1800" dirty="0" smtClean="0"/>
              <a:t>  </a:t>
            </a:r>
            <a:r>
              <a:rPr lang="ru-RU" sz="1800" dirty="0" err="1" smtClean="0"/>
              <a:t>group</a:t>
            </a:r>
            <a:r>
              <a:rPr lang="ru-RU" sz="1800" dirty="0" smtClean="0"/>
              <a:t> </a:t>
            </a:r>
            <a:r>
              <a:rPr lang="ru-RU" sz="1800" dirty="0" err="1" smtClean="0"/>
              <a:t>by</a:t>
            </a:r>
            <a:r>
              <a:rPr lang="ru-RU" sz="1800" dirty="0" smtClean="0"/>
              <a:t> </a:t>
            </a:r>
            <a:r>
              <a:rPr lang="ru-RU" sz="1800" dirty="0" err="1" smtClean="0"/>
              <a:t>Rj.Cp</a:t>
            </a:r>
            <a:r>
              <a:rPr lang="ru-RU" sz="1800" dirty="0" smtClean="0"/>
              <a:t>).</a:t>
            </a:r>
            <a:r>
              <a:rPr lang="en-US" sz="1800" dirty="0" smtClean="0"/>
              <a:t> </a:t>
            </a:r>
            <a:endParaRPr lang="ru-RU"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BA933E5A-0009-4019-AE09-21639E357055}" type="slidenum">
              <a:rPr lang="ru-RU" altLang="ru-RU" sz="1200" smtClean="0">
                <a:latin typeface="Arial Black" pitchFamily="34" charset="0"/>
              </a:rPr>
              <a:pPr eaLnBrk="1" hangingPunct="1">
                <a:spcBef>
                  <a:spcPct val="0"/>
                </a:spcBef>
                <a:buClrTx/>
                <a:buSzTx/>
                <a:buFontTx/>
                <a:buNone/>
              </a:pPr>
              <a:t>21</a:t>
            </a:fld>
            <a:endParaRPr lang="ru-RU" altLang="ru-RU" sz="1200" smtClean="0">
              <a:latin typeface="Arial Black" pitchFamily="34" charset="0"/>
            </a:endParaRPr>
          </a:p>
        </p:txBody>
      </p:sp>
      <p:sp>
        <p:nvSpPr>
          <p:cNvPr id="24579" name="Rectangle 2"/>
          <p:cNvSpPr>
            <a:spLocks noGrp="1" noChangeArrowheads="1"/>
          </p:cNvSpPr>
          <p:nvPr>
            <p:ph type="title" idx="4294967295"/>
          </p:nvPr>
        </p:nvSpPr>
        <p:spPr>
          <a:xfrm>
            <a:off x="704850" y="549275"/>
            <a:ext cx="7618413" cy="515938"/>
          </a:xfrm>
        </p:spPr>
        <p:txBody>
          <a:bodyPr anchor="b"/>
          <a:lstStyle/>
          <a:p>
            <a:pPr eaLnBrk="1" hangingPunct="1"/>
            <a:r>
              <a:rPr lang="ru-RU" altLang="ru-RU" sz="3700" smtClean="0"/>
              <a:t>Логические преобразования</a:t>
            </a:r>
          </a:p>
        </p:txBody>
      </p:sp>
      <p:sp>
        <p:nvSpPr>
          <p:cNvPr id="24580"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4581"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0486" name="Text Box 5"/>
          <p:cNvSpPr txBox="1">
            <a:spLocks noChangeArrowheads="1"/>
          </p:cNvSpPr>
          <p:nvPr/>
        </p:nvSpPr>
        <p:spPr bwMode="auto">
          <a:xfrm>
            <a:off x="323850" y="1042988"/>
            <a:ext cx="8640763" cy="518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defRPr/>
            </a:pPr>
            <a:r>
              <a:rPr lang="ru-RU" sz="1800" dirty="0" smtClean="0"/>
              <a:t>Преобразования запросов, содержащих предикаты типа D, основаны на следующей лемме: </a:t>
            </a:r>
          </a:p>
          <a:p>
            <a:pPr marL="0" indent="0">
              <a:buFont typeface="Wingdings" pitchFamily="2" charset="2"/>
              <a:buNone/>
              <a:defRPr/>
            </a:pPr>
            <a:r>
              <a:rPr lang="ru-RU" sz="1800" dirty="0" smtClean="0"/>
              <a:t>Пусть Q5 есть запрос </a:t>
            </a:r>
          </a:p>
          <a:p>
            <a:pPr marL="0" indent="0">
              <a:buFont typeface="Wingdings" pitchFamily="2" charset="2"/>
              <a:buNone/>
              <a:defRPr/>
            </a:pPr>
            <a:r>
              <a:rPr lang="ru-RU" sz="1800" dirty="0" err="1" smtClean="0"/>
              <a:t>select</a:t>
            </a:r>
            <a:r>
              <a:rPr lang="en-US" sz="1800" dirty="0" smtClean="0"/>
              <a:t>  </a:t>
            </a:r>
            <a:r>
              <a:rPr lang="ru-RU" sz="1800" dirty="0" smtClean="0"/>
              <a:t> </a:t>
            </a:r>
            <a:r>
              <a:rPr lang="ru-RU" sz="1800" dirty="0" err="1" smtClean="0"/>
              <a:t>Ri.Ck</a:t>
            </a:r>
            <a:r>
              <a:rPr lang="en-US" sz="1800" dirty="0" smtClean="0"/>
              <a:t> </a:t>
            </a:r>
            <a:r>
              <a:rPr lang="ru-RU" sz="1800" dirty="0" smtClean="0"/>
              <a:t> </a:t>
            </a:r>
            <a:r>
              <a:rPr lang="ru-RU" sz="1800" dirty="0" err="1" smtClean="0"/>
              <a:t>from</a:t>
            </a:r>
            <a:r>
              <a:rPr lang="ru-RU" sz="1800" dirty="0" smtClean="0"/>
              <a:t> </a:t>
            </a:r>
            <a:r>
              <a:rPr lang="en-US" sz="1800" dirty="0" smtClean="0"/>
              <a:t> </a:t>
            </a:r>
            <a:r>
              <a:rPr lang="ru-RU" sz="1800" dirty="0" err="1" smtClean="0"/>
              <a:t>Ri</a:t>
            </a:r>
            <a:r>
              <a:rPr lang="ru-RU" sz="1800" dirty="0" smtClean="0"/>
              <a:t> </a:t>
            </a:r>
          </a:p>
          <a:p>
            <a:pPr marL="0" indent="0">
              <a:buFont typeface="Wingdings" pitchFamily="2" charset="2"/>
              <a:buNone/>
              <a:defRPr/>
            </a:pPr>
            <a:r>
              <a:rPr lang="ru-RU" sz="1800" dirty="0" smtClean="0"/>
              <a:t>	</a:t>
            </a:r>
            <a:r>
              <a:rPr lang="ru-RU" sz="1800" dirty="0" err="1" smtClean="0"/>
              <a:t>where</a:t>
            </a:r>
            <a:r>
              <a:rPr lang="ru-RU" sz="1800" dirty="0" smtClean="0"/>
              <a:t>	</a:t>
            </a:r>
            <a:r>
              <a:rPr lang="en-US" sz="1800" dirty="0" smtClean="0"/>
              <a:t>(select  </a:t>
            </a:r>
            <a:r>
              <a:rPr lang="en-US" sz="1800" dirty="0" err="1" smtClean="0"/>
              <a:t>Rj.Ch</a:t>
            </a:r>
            <a:r>
              <a:rPr lang="en-US" sz="1800" dirty="0" smtClean="0"/>
              <a:t>  from  </a:t>
            </a:r>
            <a:r>
              <a:rPr lang="en-US" sz="1800" dirty="0" err="1" smtClean="0"/>
              <a:t>Rj</a:t>
            </a:r>
            <a:r>
              <a:rPr lang="en-US" sz="1800" dirty="0" smtClean="0"/>
              <a:t> </a:t>
            </a:r>
            <a:endParaRPr lang="ru-RU" sz="1800" dirty="0" smtClean="0"/>
          </a:p>
          <a:p>
            <a:pPr marL="0" indent="0">
              <a:buFont typeface="Wingdings" pitchFamily="2" charset="2"/>
              <a:buNone/>
              <a:defRPr/>
            </a:pPr>
            <a:r>
              <a:rPr lang="ru-RU" sz="1800" dirty="0" smtClean="0"/>
              <a:t>	</a:t>
            </a:r>
            <a:r>
              <a:rPr lang="en-US" sz="1800" dirty="0" smtClean="0"/>
              <a:t>	where   </a:t>
            </a:r>
            <a:r>
              <a:rPr lang="en-US" sz="1800" dirty="0" err="1" smtClean="0"/>
              <a:t>Rj.Cn</a:t>
            </a:r>
            <a:r>
              <a:rPr lang="en-US" sz="1800" dirty="0" smtClean="0"/>
              <a:t> = </a:t>
            </a:r>
            <a:r>
              <a:rPr lang="en-US" sz="1800" dirty="0" err="1" smtClean="0"/>
              <a:t>Ri.Cp</a:t>
            </a:r>
            <a:r>
              <a:rPr lang="en-US" sz="1800" dirty="0" smtClean="0"/>
              <a:t>)  op	(select  </a:t>
            </a:r>
            <a:r>
              <a:rPr lang="en-US" sz="1800" dirty="0" err="1" smtClean="0"/>
              <a:t>Rk.Cm</a:t>
            </a:r>
            <a:r>
              <a:rPr lang="en-US" sz="1800" dirty="0" smtClean="0"/>
              <a:t>  from  </a:t>
            </a:r>
            <a:r>
              <a:rPr lang="en-US" sz="1800" dirty="0" err="1" smtClean="0"/>
              <a:t>Rk</a:t>
            </a:r>
            <a:r>
              <a:rPr lang="en-US" sz="1800" dirty="0" smtClean="0"/>
              <a:t>), </a:t>
            </a:r>
            <a:endParaRPr lang="ru-RU" sz="1800" dirty="0" smtClean="0"/>
          </a:p>
          <a:p>
            <a:pPr marL="0" indent="0">
              <a:buFont typeface="Wingdings" pitchFamily="2" charset="2"/>
              <a:buNone/>
              <a:defRPr/>
            </a:pPr>
            <a:r>
              <a:rPr lang="ru-RU" sz="1800" dirty="0" smtClean="0"/>
              <a:t>а</a:t>
            </a:r>
            <a:r>
              <a:rPr lang="en-US" sz="1800" dirty="0" smtClean="0"/>
              <a:t> Q6 - </a:t>
            </a:r>
            <a:r>
              <a:rPr lang="ru-RU" sz="1800" dirty="0" smtClean="0"/>
              <a:t>запрос</a:t>
            </a:r>
            <a:r>
              <a:rPr lang="en-US" sz="1800" dirty="0" smtClean="0"/>
              <a:t>	</a:t>
            </a:r>
            <a:endParaRPr lang="ru-RU" sz="1800" dirty="0" smtClean="0"/>
          </a:p>
          <a:p>
            <a:pPr marL="0" indent="0">
              <a:buFont typeface="Wingdings" pitchFamily="2" charset="2"/>
              <a:buNone/>
              <a:defRPr/>
            </a:pPr>
            <a:r>
              <a:rPr lang="en-US" sz="1800" dirty="0" smtClean="0"/>
              <a:t>select </a:t>
            </a:r>
            <a:r>
              <a:rPr lang="en-US" sz="1800" dirty="0" err="1" smtClean="0"/>
              <a:t>Ri.Ck</a:t>
            </a:r>
            <a:r>
              <a:rPr lang="en-US" sz="1800" dirty="0" smtClean="0"/>
              <a:t> from </a:t>
            </a:r>
            <a:r>
              <a:rPr lang="en-US" sz="1800" dirty="0" err="1" smtClean="0"/>
              <a:t>Ri</a:t>
            </a:r>
            <a:r>
              <a:rPr lang="en-US" sz="1800" dirty="0" smtClean="0"/>
              <a:t> where </a:t>
            </a:r>
            <a:r>
              <a:rPr lang="en-US" sz="1800" dirty="0" err="1" smtClean="0"/>
              <a:t>Ri.Cp</a:t>
            </a:r>
            <a:r>
              <a:rPr lang="en-US" sz="1800" dirty="0" smtClean="0"/>
              <a:t> = (select C1 from </a:t>
            </a:r>
            <a:r>
              <a:rPr lang="en-US" sz="1800" dirty="0" err="1" smtClean="0"/>
              <a:t>Rt</a:t>
            </a:r>
            <a:r>
              <a:rPr lang="en-US" sz="1800" dirty="0" smtClean="0"/>
              <a:t>), </a:t>
            </a:r>
            <a:endParaRPr lang="ru-RU" sz="1800" dirty="0" smtClean="0"/>
          </a:p>
          <a:p>
            <a:pPr marL="0" indent="0">
              <a:buFont typeface="Wingdings" pitchFamily="2" charset="2"/>
              <a:buNone/>
              <a:defRPr/>
            </a:pPr>
            <a:r>
              <a:rPr lang="ru-RU" sz="1800" dirty="0" smtClean="0"/>
              <a:t>где</a:t>
            </a:r>
            <a:r>
              <a:rPr lang="en-US" sz="1800" dirty="0" smtClean="0"/>
              <a:t> </a:t>
            </a:r>
            <a:r>
              <a:rPr lang="en-US" sz="1800" dirty="0" err="1" smtClean="0"/>
              <a:t>Rt</a:t>
            </a:r>
            <a:r>
              <a:rPr lang="en-US" sz="1800" dirty="0" smtClean="0"/>
              <a:t> (C1)</a:t>
            </a:r>
            <a:r>
              <a:rPr lang="ru-RU" sz="1800" dirty="0" smtClean="0"/>
              <a:t> определяется запросом</a:t>
            </a:r>
            <a:r>
              <a:rPr lang="en-US" sz="1800" dirty="0" smtClean="0"/>
              <a:t>	</a:t>
            </a:r>
            <a:endParaRPr lang="ru-RU" sz="1800" dirty="0" smtClean="0"/>
          </a:p>
          <a:p>
            <a:pPr marL="0" indent="0">
              <a:buFont typeface="Wingdings" pitchFamily="2" charset="2"/>
              <a:buNone/>
              <a:defRPr/>
            </a:pPr>
            <a:r>
              <a:rPr lang="en-US" sz="1800" dirty="0" smtClean="0"/>
              <a:t>select   </a:t>
            </a:r>
            <a:r>
              <a:rPr lang="en-US" sz="1800" dirty="0" err="1" smtClean="0"/>
              <a:t>Rj.Cn</a:t>
            </a:r>
            <a:r>
              <a:rPr lang="en-US" sz="1800" dirty="0" smtClean="0"/>
              <a:t>   from   </a:t>
            </a:r>
            <a:r>
              <a:rPr lang="en-US" sz="1800" dirty="0" err="1" smtClean="0"/>
              <a:t>Rj</a:t>
            </a:r>
            <a:r>
              <a:rPr lang="en-US" sz="1800" dirty="0" smtClean="0"/>
              <a:t> Rx </a:t>
            </a:r>
            <a:endParaRPr lang="ru-RU" sz="1800" dirty="0" smtClean="0"/>
          </a:p>
          <a:p>
            <a:pPr marL="0" indent="0">
              <a:buFont typeface="Wingdings" pitchFamily="2" charset="2"/>
              <a:buNone/>
              <a:defRPr/>
            </a:pPr>
            <a:r>
              <a:rPr lang="ru-RU" sz="1800" dirty="0" smtClean="0"/>
              <a:t>	</a:t>
            </a:r>
            <a:r>
              <a:rPr lang="en-US" sz="1800" dirty="0" smtClean="0"/>
              <a:t>where	(select   </a:t>
            </a:r>
            <a:r>
              <a:rPr lang="en-US" sz="1800" dirty="0" err="1" smtClean="0"/>
              <a:t>Rj.Ch</a:t>
            </a:r>
            <a:r>
              <a:rPr lang="en-US" sz="1800" dirty="0" smtClean="0"/>
              <a:t>   from   </a:t>
            </a:r>
            <a:r>
              <a:rPr lang="en-US" sz="1800" dirty="0" err="1" smtClean="0"/>
              <a:t>Rj</a:t>
            </a:r>
            <a:r>
              <a:rPr lang="en-US" sz="1800" dirty="0" smtClean="0"/>
              <a:t> RY </a:t>
            </a:r>
            <a:endParaRPr lang="ru-RU" sz="1800" dirty="0" smtClean="0"/>
          </a:p>
          <a:p>
            <a:pPr marL="0" indent="0">
              <a:buFont typeface="Wingdings" pitchFamily="2" charset="2"/>
              <a:buNone/>
              <a:defRPr/>
            </a:pPr>
            <a:r>
              <a:rPr lang="ru-RU" sz="1800" dirty="0" smtClean="0"/>
              <a:t>	</a:t>
            </a:r>
            <a:r>
              <a:rPr lang="en-US" sz="1800" dirty="0" smtClean="0"/>
              <a:t>	where </a:t>
            </a:r>
            <a:r>
              <a:rPr lang="en-US" sz="1800" dirty="0" err="1" smtClean="0"/>
              <a:t>RY.Cn</a:t>
            </a:r>
            <a:r>
              <a:rPr lang="en-US" sz="1800" dirty="0" smtClean="0"/>
              <a:t> = </a:t>
            </a:r>
            <a:r>
              <a:rPr lang="en-US" sz="1800" dirty="0" err="1" smtClean="0"/>
              <a:t>RX.Cn</a:t>
            </a:r>
            <a:r>
              <a:rPr lang="en-US" sz="1800" dirty="0" smtClean="0"/>
              <a:t>) op</a:t>
            </a:r>
            <a:r>
              <a:rPr lang="ru-RU" sz="1800" dirty="0" smtClean="0"/>
              <a:t>  </a:t>
            </a:r>
            <a:r>
              <a:rPr lang="en-US" sz="1800" dirty="0" smtClean="0"/>
              <a:t>(select   </a:t>
            </a:r>
            <a:r>
              <a:rPr lang="en-US" sz="1800" dirty="0" err="1" smtClean="0"/>
              <a:t>Rk.Cm</a:t>
            </a:r>
            <a:r>
              <a:rPr lang="en-US" sz="1800" dirty="0" smtClean="0"/>
              <a:t>   from   </a:t>
            </a:r>
            <a:r>
              <a:rPr lang="en-US" sz="1800" dirty="0" err="1" smtClean="0"/>
              <a:t>Rk</a:t>
            </a:r>
            <a:r>
              <a:rPr lang="en-US" sz="1800" dirty="0" smtClean="0"/>
              <a:t>).</a:t>
            </a:r>
            <a:r>
              <a:rPr lang="ru-RU" sz="1800" dirty="0" smtClean="0"/>
              <a:t> </a:t>
            </a:r>
          </a:p>
          <a:p>
            <a:pPr marL="0" indent="0">
              <a:buFont typeface="Wingdings" pitchFamily="2" charset="2"/>
              <a:buNone/>
              <a:defRPr/>
            </a:pPr>
            <a:r>
              <a:rPr lang="ru-RU" sz="1800" dirty="0" smtClean="0"/>
              <a:t>Запросы Q5 и Q6 эквивалентны. </a:t>
            </a:r>
          </a:p>
          <a:p>
            <a:pPr marL="0" indent="0">
              <a:buFont typeface="Wingdings" pitchFamily="2" charset="2"/>
              <a:buNone/>
              <a:defRPr/>
            </a:pPr>
            <a:r>
              <a:rPr lang="ru-RU" sz="1800" dirty="0" smtClean="0"/>
              <a:t>Запрос Q6 содержит предикат типа N, и, следовательно, может быть преобразован к канонической форме. Запрос, определяющий отношение </a:t>
            </a:r>
            <a:r>
              <a:rPr lang="ru-RU" sz="1800" dirty="0" err="1" smtClean="0"/>
              <a:t>Rt</a:t>
            </a:r>
            <a:r>
              <a:rPr lang="ru-RU" sz="1800" dirty="0" smtClean="0"/>
              <a:t>, является формулировкой на SQL реляционной операции деления.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1824A380-A722-4AF8-8339-AF50D6680CAB}" type="slidenum">
              <a:rPr lang="ru-RU" altLang="ru-RU" sz="1200" smtClean="0">
                <a:latin typeface="Arial Black" pitchFamily="34" charset="0"/>
              </a:rPr>
              <a:pPr eaLnBrk="1" hangingPunct="1">
                <a:spcBef>
                  <a:spcPct val="0"/>
                </a:spcBef>
                <a:buClrTx/>
                <a:buSzTx/>
                <a:buFontTx/>
                <a:buNone/>
              </a:pPr>
              <a:t>22</a:t>
            </a:fld>
            <a:endParaRPr lang="ru-RU" altLang="ru-RU" sz="1200" smtClean="0">
              <a:latin typeface="Arial Black" pitchFamily="34" charset="0"/>
            </a:endParaRPr>
          </a:p>
        </p:txBody>
      </p:sp>
      <p:sp>
        <p:nvSpPr>
          <p:cNvPr id="25603" name="Rectangle 2"/>
          <p:cNvSpPr>
            <a:spLocks noGrp="1" noChangeArrowheads="1"/>
          </p:cNvSpPr>
          <p:nvPr>
            <p:ph type="title" idx="4294967295"/>
          </p:nvPr>
        </p:nvSpPr>
        <p:spPr>
          <a:xfrm>
            <a:off x="704850" y="404813"/>
            <a:ext cx="7618413" cy="1081087"/>
          </a:xfrm>
        </p:spPr>
        <p:txBody>
          <a:bodyPr anchor="b"/>
          <a:lstStyle/>
          <a:p>
            <a:pPr algn="ctr" eaLnBrk="1" hangingPunct="1"/>
            <a:r>
              <a:rPr lang="ru-RU" altLang="ru-RU" sz="3200" dirty="0" smtClean="0"/>
              <a:t>Семантическая оптимизация: работа с представлениями</a:t>
            </a:r>
          </a:p>
        </p:txBody>
      </p:sp>
      <p:sp>
        <p:nvSpPr>
          <p:cNvPr id="25604"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5605"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5606" name="Text Box 5"/>
          <p:cNvSpPr txBox="1">
            <a:spLocks noChangeArrowheads="1"/>
          </p:cNvSpPr>
          <p:nvPr/>
        </p:nvSpPr>
        <p:spPr bwMode="auto">
          <a:xfrm>
            <a:off x="179388" y="1485900"/>
            <a:ext cx="8964612" cy="518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800" dirty="0"/>
              <a:t>Примеры подходов к преобразованию запросов на основе семантической информации в известных СУБД </a:t>
            </a:r>
            <a:r>
              <a:rPr lang="ru-RU" altLang="ru-RU" sz="1800" dirty="0" err="1"/>
              <a:t>System</a:t>
            </a:r>
            <a:r>
              <a:rPr lang="ru-RU" altLang="ru-RU" sz="1800" dirty="0"/>
              <a:t> R и INGRES:</a:t>
            </a:r>
          </a:p>
          <a:p>
            <a:pPr>
              <a:buFont typeface="Wingdings" pitchFamily="2" charset="2"/>
              <a:buNone/>
            </a:pPr>
            <a:r>
              <a:rPr lang="ru-RU" altLang="ru-RU" sz="1800" b="1" dirty="0"/>
              <a:t>Материализация представлений</a:t>
            </a:r>
            <a:r>
              <a:rPr lang="ru-RU" altLang="ru-RU" sz="1800" dirty="0"/>
              <a:t>: непосредственная (1) и предварительная (2). 1. Слияние запроса к представлению с определяющим запросом. </a:t>
            </a:r>
          </a:p>
          <a:p>
            <a:pPr>
              <a:buFont typeface="Wingdings" pitchFamily="2" charset="2"/>
              <a:buNone/>
            </a:pPr>
            <a:r>
              <a:rPr lang="ru-RU" altLang="ru-RU" sz="1800" dirty="0"/>
              <a:t>Пример: если представление определено с использованием SQL как </a:t>
            </a:r>
          </a:p>
          <a:p>
            <a:pPr>
              <a:buFont typeface="Wingdings" pitchFamily="2" charset="2"/>
              <a:buNone/>
            </a:pPr>
            <a:r>
              <a:rPr lang="en-US" altLang="ru-RU" sz="1800" dirty="0"/>
              <a:t>CREATE VIEW </a:t>
            </a:r>
            <a:r>
              <a:rPr lang="en-US" altLang="ru-RU" sz="1800" b="1" dirty="0"/>
              <a:t>V135</a:t>
            </a:r>
            <a:r>
              <a:rPr lang="en-US" altLang="ru-RU" sz="1800" dirty="0"/>
              <a:t> (C1, C2, C3) AS	</a:t>
            </a:r>
            <a:endParaRPr lang="ru-RU" altLang="ru-RU" sz="1800" dirty="0"/>
          </a:p>
          <a:p>
            <a:pPr>
              <a:spcBef>
                <a:spcPct val="0"/>
              </a:spcBef>
              <a:buFont typeface="Wingdings" pitchFamily="2" charset="2"/>
              <a:buNone/>
            </a:pPr>
            <a:r>
              <a:rPr lang="ru-RU" altLang="ru-RU" sz="1800" dirty="0"/>
              <a:t>	</a:t>
            </a:r>
            <a:r>
              <a:rPr lang="en-US" altLang="ru-RU" sz="1800" dirty="0"/>
              <a:t>SELECT F1, F2, F3 FROM </a:t>
            </a:r>
            <a:r>
              <a:rPr lang="en-US" altLang="ru-RU" sz="1800" b="1" dirty="0"/>
              <a:t>R</a:t>
            </a:r>
            <a:r>
              <a:rPr lang="en-US" altLang="ru-RU" sz="1800" dirty="0"/>
              <a:t> WHERE  F1 IN (1,3,5)</a:t>
            </a:r>
            <a:r>
              <a:rPr lang="ru-RU" altLang="ru-RU" sz="1800" dirty="0"/>
              <a:t>;</a:t>
            </a:r>
          </a:p>
          <a:p>
            <a:pPr>
              <a:buFont typeface="Wingdings" pitchFamily="2" charset="2"/>
              <a:buNone/>
            </a:pPr>
            <a:r>
              <a:rPr lang="ru-RU" altLang="ru-RU" sz="1800" dirty="0"/>
              <a:t>а запрос имеет вид:</a:t>
            </a:r>
            <a:r>
              <a:rPr lang="en-US" altLang="ru-RU" sz="1800" dirty="0"/>
              <a:t>	</a:t>
            </a:r>
            <a:endParaRPr lang="ru-RU" altLang="ru-RU" sz="1800" dirty="0"/>
          </a:p>
          <a:p>
            <a:pPr>
              <a:buFont typeface="Wingdings" pitchFamily="2" charset="2"/>
              <a:buNone/>
            </a:pPr>
            <a:r>
              <a:rPr lang="en-US" altLang="ru-RU" sz="1800" dirty="0"/>
              <a:t>SELECT  C1,  max(C2*C3)  </a:t>
            </a:r>
          </a:p>
          <a:p>
            <a:pPr>
              <a:spcBef>
                <a:spcPct val="0"/>
              </a:spcBef>
              <a:buFont typeface="Wingdings" pitchFamily="2" charset="2"/>
              <a:buNone/>
            </a:pPr>
            <a:r>
              <a:rPr lang="en-US" altLang="ru-RU" sz="1800" dirty="0"/>
              <a:t>	FROM </a:t>
            </a:r>
            <a:r>
              <a:rPr lang="en-US" altLang="ru-RU" sz="1800" b="1" dirty="0"/>
              <a:t>V135</a:t>
            </a:r>
            <a:r>
              <a:rPr lang="en-US" altLang="ru-RU" sz="1800" dirty="0"/>
              <a:t> </a:t>
            </a:r>
          </a:p>
          <a:p>
            <a:pPr>
              <a:spcBef>
                <a:spcPct val="0"/>
              </a:spcBef>
              <a:buFont typeface="Wingdings" pitchFamily="2" charset="2"/>
              <a:buNone/>
            </a:pPr>
            <a:r>
              <a:rPr lang="en-US" altLang="ru-RU" sz="1800" dirty="0"/>
              <a:t>	GROUP BY C1</a:t>
            </a:r>
            <a:r>
              <a:rPr lang="ru-RU" altLang="ru-RU" sz="1800" dirty="0"/>
              <a:t>;</a:t>
            </a:r>
          </a:p>
          <a:p>
            <a:pPr>
              <a:buFont typeface="Wingdings" pitchFamily="2" charset="2"/>
              <a:buNone/>
            </a:pPr>
            <a:r>
              <a:rPr lang="ru-RU" altLang="ru-RU" sz="1800" dirty="0"/>
              <a:t>то результат слияния внутренней формы запроса с внутренней формой представления</a:t>
            </a:r>
            <a:r>
              <a:rPr lang="en-US" altLang="ru-RU" sz="1800" dirty="0"/>
              <a:t> </a:t>
            </a:r>
            <a:r>
              <a:rPr lang="ru-RU" altLang="ru-RU" sz="1800" dirty="0"/>
              <a:t>примет вид:</a:t>
            </a:r>
            <a:endParaRPr lang="en-US" altLang="ru-RU" sz="1800" dirty="0"/>
          </a:p>
          <a:p>
            <a:pPr>
              <a:buFont typeface="Wingdings" pitchFamily="2" charset="2"/>
              <a:buNone/>
            </a:pPr>
            <a:r>
              <a:rPr lang="en-US" altLang="ru-RU" sz="1800" dirty="0"/>
              <a:t>SELECT  F1, MAX(F2*F3)	</a:t>
            </a:r>
            <a:endParaRPr lang="ru-RU" altLang="ru-RU" sz="1800" dirty="0"/>
          </a:p>
          <a:p>
            <a:pPr>
              <a:spcBef>
                <a:spcPct val="0"/>
              </a:spcBef>
              <a:buFont typeface="Wingdings" pitchFamily="2" charset="2"/>
              <a:buNone/>
            </a:pPr>
            <a:r>
              <a:rPr lang="ru-RU" altLang="ru-RU" sz="1800" dirty="0"/>
              <a:t>	</a:t>
            </a:r>
            <a:r>
              <a:rPr lang="en-US" altLang="ru-RU" sz="1800" dirty="0"/>
              <a:t>FROM </a:t>
            </a:r>
            <a:r>
              <a:rPr lang="en-US" altLang="ru-RU" sz="1800" b="1" dirty="0"/>
              <a:t>R</a:t>
            </a:r>
            <a:r>
              <a:rPr lang="en-US" altLang="ru-RU" sz="1800" dirty="0"/>
              <a:t> </a:t>
            </a:r>
          </a:p>
          <a:p>
            <a:pPr>
              <a:spcBef>
                <a:spcPct val="0"/>
              </a:spcBef>
              <a:buFont typeface="Wingdings" pitchFamily="2" charset="2"/>
              <a:buNone/>
            </a:pPr>
            <a:r>
              <a:rPr lang="en-US" altLang="ru-RU" sz="1800" dirty="0"/>
              <a:t>	WHERE  F1 IN (1,3,5)</a:t>
            </a:r>
            <a:endParaRPr lang="ru-RU" altLang="ru-RU" sz="1800" dirty="0"/>
          </a:p>
          <a:p>
            <a:pPr>
              <a:spcBef>
                <a:spcPct val="0"/>
              </a:spcBef>
              <a:buFont typeface="Wingdings" pitchFamily="2" charset="2"/>
              <a:buNone/>
            </a:pPr>
            <a:r>
              <a:rPr lang="en-US" altLang="ru-RU" sz="1800" dirty="0"/>
              <a:t>	GROUP BY F1</a:t>
            </a:r>
            <a:r>
              <a:rPr lang="ru-RU" altLang="ru-RU" sz="1800" dirty="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C64C4B7B-246F-4EF6-BDF5-7C040530999E}" type="slidenum">
              <a:rPr lang="ru-RU" altLang="ru-RU" sz="1200" smtClean="0">
                <a:latin typeface="Arial Black" pitchFamily="34" charset="0"/>
              </a:rPr>
              <a:pPr eaLnBrk="1" hangingPunct="1">
                <a:spcBef>
                  <a:spcPct val="0"/>
                </a:spcBef>
                <a:buClrTx/>
                <a:buSzTx/>
                <a:buFontTx/>
                <a:buNone/>
              </a:pPr>
              <a:t>23</a:t>
            </a:fld>
            <a:endParaRPr lang="ru-RU" altLang="ru-RU" sz="1200" smtClean="0">
              <a:latin typeface="Arial Black" pitchFamily="34" charset="0"/>
            </a:endParaRPr>
          </a:p>
        </p:txBody>
      </p:sp>
      <p:sp>
        <p:nvSpPr>
          <p:cNvPr id="26627" name="Rectangle 2"/>
          <p:cNvSpPr>
            <a:spLocks noGrp="1" noChangeArrowheads="1"/>
          </p:cNvSpPr>
          <p:nvPr>
            <p:ph type="title" idx="4294967295"/>
          </p:nvPr>
        </p:nvSpPr>
        <p:spPr>
          <a:xfrm>
            <a:off x="704850" y="404813"/>
            <a:ext cx="7618413" cy="1081087"/>
          </a:xfrm>
        </p:spPr>
        <p:txBody>
          <a:bodyPr anchor="b"/>
          <a:lstStyle/>
          <a:p>
            <a:pPr algn="ctr" eaLnBrk="1" hangingPunct="1"/>
            <a:r>
              <a:rPr lang="ru-RU" altLang="ru-RU" sz="3200" dirty="0" smtClean="0"/>
              <a:t>Семантическая оптимизация: работа с представлениями</a:t>
            </a:r>
          </a:p>
        </p:txBody>
      </p:sp>
      <p:sp>
        <p:nvSpPr>
          <p:cNvPr id="26628"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6629"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6630" name="Text Box 5"/>
          <p:cNvSpPr txBox="1">
            <a:spLocks noChangeArrowheads="1"/>
          </p:cNvSpPr>
          <p:nvPr/>
        </p:nvSpPr>
        <p:spPr bwMode="auto">
          <a:xfrm>
            <a:off x="179388" y="1485900"/>
            <a:ext cx="8964612" cy="518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800" b="1" dirty="0"/>
              <a:t>Материализация представлений</a:t>
            </a:r>
            <a:r>
              <a:rPr lang="ru-RU" altLang="ru-RU" sz="1800" dirty="0"/>
              <a:t>: предварительная (2). </a:t>
            </a:r>
            <a:endParaRPr lang="en-US" altLang="ru-RU" sz="1800" dirty="0"/>
          </a:p>
          <a:p>
            <a:pPr>
              <a:buFont typeface="Wingdings" pitchFamily="2" charset="2"/>
              <a:buNone/>
            </a:pPr>
            <a:r>
              <a:rPr lang="ru-RU" altLang="ru-RU" sz="1800" dirty="0"/>
              <a:t>2. Хранение представлений в каталогах базы данных во внутренней форме, получаемой после выполнения грамматического разбора запроса, определяющего данное представление.</a:t>
            </a:r>
          </a:p>
          <a:p>
            <a:pPr>
              <a:buFont typeface="Wingdings" pitchFamily="2" charset="2"/>
              <a:buNone/>
            </a:pPr>
            <a:r>
              <a:rPr lang="ru-RU" altLang="ru-RU" sz="1800" dirty="0"/>
              <a:t>Пример: </a:t>
            </a:r>
            <a:endParaRPr lang="en-US" altLang="ru-RU" sz="1800" dirty="0"/>
          </a:p>
          <a:p>
            <a:pPr>
              <a:buFont typeface="Wingdings" pitchFamily="2" charset="2"/>
              <a:buNone/>
            </a:pPr>
            <a:r>
              <a:rPr lang="ru-RU" altLang="ru-RU" sz="1800" dirty="0"/>
              <a:t>если представление определено с использованием SQL как </a:t>
            </a:r>
          </a:p>
          <a:p>
            <a:pPr>
              <a:buNone/>
            </a:pPr>
            <a:r>
              <a:rPr lang="en-US" altLang="ru-RU" sz="1800" dirty="0"/>
              <a:t>CREATE </a:t>
            </a:r>
            <a:r>
              <a:rPr lang="en-US" altLang="ru-RU" sz="1800" dirty="0" smtClean="0"/>
              <a:t> VIEW  V </a:t>
            </a:r>
            <a:r>
              <a:rPr lang="en-US" altLang="ru-RU" sz="1800" dirty="0"/>
              <a:t>(C1, C2) AS	</a:t>
            </a:r>
            <a:endParaRPr lang="ru-RU" altLang="ru-RU" sz="1800" dirty="0"/>
          </a:p>
          <a:p>
            <a:pPr>
              <a:spcBef>
                <a:spcPct val="0"/>
              </a:spcBef>
              <a:buFont typeface="Wingdings" pitchFamily="2" charset="2"/>
              <a:buNone/>
            </a:pPr>
            <a:r>
              <a:rPr lang="ru-RU" altLang="ru-RU" sz="1800" dirty="0"/>
              <a:t>	</a:t>
            </a:r>
            <a:r>
              <a:rPr lang="en-US" altLang="ru-RU" sz="1800" dirty="0"/>
              <a:t>SELECT </a:t>
            </a:r>
            <a:r>
              <a:rPr lang="en-US" altLang="ru-RU" sz="1800" dirty="0" smtClean="0"/>
              <a:t> C3,  </a:t>
            </a:r>
            <a:r>
              <a:rPr lang="en-US" altLang="ru-RU" sz="1800" dirty="0"/>
              <a:t>AVG (C4) </a:t>
            </a:r>
          </a:p>
          <a:p>
            <a:pPr>
              <a:spcBef>
                <a:spcPct val="0"/>
              </a:spcBef>
              <a:buFont typeface="Wingdings" pitchFamily="2" charset="2"/>
              <a:buNone/>
            </a:pPr>
            <a:r>
              <a:rPr lang="en-US" altLang="ru-RU" sz="1800" dirty="0"/>
              <a:t>	FROM </a:t>
            </a:r>
            <a:r>
              <a:rPr lang="en-US" altLang="ru-RU" sz="1800" dirty="0" smtClean="0"/>
              <a:t>  R </a:t>
            </a:r>
            <a:endParaRPr lang="en-US" altLang="ru-RU" sz="1800" dirty="0"/>
          </a:p>
          <a:p>
            <a:pPr>
              <a:spcBef>
                <a:spcPct val="0"/>
              </a:spcBef>
              <a:buFont typeface="Wingdings" pitchFamily="2" charset="2"/>
              <a:buNone/>
            </a:pPr>
            <a:r>
              <a:rPr lang="en-US" altLang="ru-RU" sz="1800" dirty="0"/>
              <a:t>	GROUP </a:t>
            </a:r>
            <a:r>
              <a:rPr lang="en-US" altLang="ru-RU" sz="1800" dirty="0" smtClean="0"/>
              <a:t> BY  </a:t>
            </a:r>
            <a:r>
              <a:rPr lang="en-US" altLang="ru-RU" sz="1800" dirty="0"/>
              <a:t>C3</a:t>
            </a:r>
            <a:r>
              <a:rPr lang="ru-RU" altLang="ru-RU" sz="1800" dirty="0"/>
              <a:t>;</a:t>
            </a:r>
          </a:p>
          <a:p>
            <a:pPr>
              <a:buFont typeface="Wingdings" pitchFamily="2" charset="2"/>
              <a:buNone/>
            </a:pPr>
            <a:r>
              <a:rPr lang="ru-RU" altLang="ru-RU" sz="1800" dirty="0"/>
              <a:t>а запрос имеет вид:</a:t>
            </a:r>
            <a:r>
              <a:rPr lang="en-US" altLang="ru-RU" sz="1800" dirty="0"/>
              <a:t>	</a:t>
            </a:r>
            <a:endParaRPr lang="ru-RU" altLang="ru-RU" sz="1800" dirty="0"/>
          </a:p>
          <a:p>
            <a:pPr>
              <a:buFont typeface="Wingdings" pitchFamily="2" charset="2"/>
              <a:buNone/>
            </a:pPr>
            <a:r>
              <a:rPr lang="en-US" altLang="ru-RU" sz="1800" dirty="0"/>
              <a:t>SELECT C2, AVG (C1) </a:t>
            </a:r>
          </a:p>
          <a:p>
            <a:pPr>
              <a:spcBef>
                <a:spcPct val="0"/>
              </a:spcBef>
              <a:buFont typeface="Wingdings" pitchFamily="2" charset="2"/>
              <a:buNone/>
            </a:pPr>
            <a:r>
              <a:rPr lang="en-US" altLang="ru-RU" sz="1800" dirty="0"/>
              <a:t>	</a:t>
            </a:r>
            <a:r>
              <a:rPr lang="en-US" altLang="ru-RU" sz="1800" dirty="0" smtClean="0"/>
              <a:t>FROM   V  </a:t>
            </a:r>
            <a:endParaRPr lang="en-US" altLang="ru-RU" sz="1800" dirty="0"/>
          </a:p>
          <a:p>
            <a:pPr>
              <a:spcBef>
                <a:spcPct val="0"/>
              </a:spcBef>
              <a:buFont typeface="Wingdings" pitchFamily="2" charset="2"/>
              <a:buNone/>
            </a:pPr>
            <a:r>
              <a:rPr lang="en-US" altLang="ru-RU" sz="1800" dirty="0"/>
              <a:t>	GROUP </a:t>
            </a:r>
            <a:r>
              <a:rPr lang="en-US" altLang="ru-RU" sz="1800" dirty="0" smtClean="0"/>
              <a:t> BY  </a:t>
            </a:r>
            <a:r>
              <a:rPr lang="en-US" altLang="ru-RU" sz="1800" dirty="0"/>
              <a:t>C2</a:t>
            </a:r>
            <a:r>
              <a:rPr lang="ru-RU" altLang="ru-RU" sz="1800" dirty="0"/>
              <a:t>;</a:t>
            </a:r>
          </a:p>
          <a:p>
            <a:pPr>
              <a:buFont typeface="Wingdings" pitchFamily="2" charset="2"/>
              <a:buNone/>
            </a:pPr>
            <a:r>
              <a:rPr lang="ru-RU" altLang="ru-RU" sz="1800" dirty="0"/>
              <a:t>то результат слияния внутренней формы запроса с внутренней </a:t>
            </a:r>
            <a:r>
              <a:rPr lang="ru-RU" altLang="ru-RU" sz="1800"/>
              <a:t>формой </a:t>
            </a:r>
            <a:r>
              <a:rPr lang="ru-RU" altLang="ru-RU" sz="1800" smtClean="0"/>
              <a:t>представления </a:t>
            </a:r>
            <a:r>
              <a:rPr lang="ru-RU" altLang="ru-RU" sz="1800" dirty="0"/>
              <a:t>не соответствует никакому запросу на SQL над хранимым отношением.</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C64C4B7B-246F-4EF6-BDF5-7C040530999E}" type="slidenum">
              <a:rPr lang="ru-RU" altLang="ru-RU" sz="1200" smtClean="0">
                <a:latin typeface="Arial Black" pitchFamily="34" charset="0"/>
              </a:rPr>
              <a:pPr eaLnBrk="1" hangingPunct="1">
                <a:spcBef>
                  <a:spcPct val="0"/>
                </a:spcBef>
                <a:buClrTx/>
                <a:buSzTx/>
                <a:buFontTx/>
                <a:buNone/>
              </a:pPr>
              <a:t>24</a:t>
            </a:fld>
            <a:endParaRPr lang="ru-RU" altLang="ru-RU" sz="1200" smtClean="0">
              <a:latin typeface="Arial Black" pitchFamily="34" charset="0"/>
            </a:endParaRPr>
          </a:p>
        </p:txBody>
      </p:sp>
      <p:sp>
        <p:nvSpPr>
          <p:cNvPr id="26627" name="Rectangle 2"/>
          <p:cNvSpPr>
            <a:spLocks noGrp="1" noChangeArrowheads="1"/>
          </p:cNvSpPr>
          <p:nvPr>
            <p:ph type="title" idx="4294967295"/>
          </p:nvPr>
        </p:nvSpPr>
        <p:spPr>
          <a:xfrm>
            <a:off x="704850" y="404813"/>
            <a:ext cx="7618413" cy="1081087"/>
          </a:xfrm>
        </p:spPr>
        <p:txBody>
          <a:bodyPr anchor="b"/>
          <a:lstStyle/>
          <a:p>
            <a:pPr algn="ctr" eaLnBrk="1" hangingPunct="1"/>
            <a:r>
              <a:rPr lang="ru-RU" altLang="ru-RU" sz="3200" dirty="0" smtClean="0"/>
              <a:t>Семантическая оптимизация: работа с ограничениями целостности</a:t>
            </a:r>
          </a:p>
        </p:txBody>
      </p:sp>
      <p:sp>
        <p:nvSpPr>
          <p:cNvPr id="26628"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6629"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pic>
        <p:nvPicPr>
          <p:cNvPr id="7" name="Рисунок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08" y="1556792"/>
            <a:ext cx="9036496" cy="4680520"/>
          </a:xfrm>
          <a:prstGeom prst="rect">
            <a:avLst/>
          </a:prstGeom>
          <a:noFill/>
          <a:ln>
            <a:noFill/>
          </a:ln>
        </p:spPr>
      </p:pic>
    </p:spTree>
    <p:extLst>
      <p:ext uri="{BB962C8B-B14F-4D97-AF65-F5344CB8AC3E}">
        <p14:creationId xmlns:p14="http://schemas.microsoft.com/office/powerpoint/2010/main" val="14466508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C64C4B7B-246F-4EF6-BDF5-7C040530999E}" type="slidenum">
              <a:rPr lang="ru-RU" altLang="ru-RU" sz="1200" smtClean="0">
                <a:latin typeface="Arial Black" pitchFamily="34" charset="0"/>
              </a:rPr>
              <a:pPr eaLnBrk="1" hangingPunct="1">
                <a:spcBef>
                  <a:spcPct val="0"/>
                </a:spcBef>
                <a:buClrTx/>
                <a:buSzTx/>
                <a:buFontTx/>
                <a:buNone/>
              </a:pPr>
              <a:t>25</a:t>
            </a:fld>
            <a:endParaRPr lang="ru-RU" altLang="ru-RU" sz="1200" smtClean="0">
              <a:latin typeface="Arial Black" pitchFamily="34" charset="0"/>
            </a:endParaRPr>
          </a:p>
        </p:txBody>
      </p:sp>
      <p:sp>
        <p:nvSpPr>
          <p:cNvPr id="26627" name="Rectangle 2"/>
          <p:cNvSpPr>
            <a:spLocks noGrp="1" noChangeArrowheads="1"/>
          </p:cNvSpPr>
          <p:nvPr>
            <p:ph type="title" idx="4294967295"/>
          </p:nvPr>
        </p:nvSpPr>
        <p:spPr>
          <a:xfrm>
            <a:off x="704850" y="404813"/>
            <a:ext cx="7618413" cy="1081087"/>
          </a:xfrm>
        </p:spPr>
        <p:txBody>
          <a:bodyPr anchor="b"/>
          <a:lstStyle/>
          <a:p>
            <a:pPr algn="ctr" eaLnBrk="1" hangingPunct="1"/>
            <a:r>
              <a:rPr lang="ru-RU" altLang="ru-RU" sz="3200" dirty="0" smtClean="0"/>
              <a:t>Семантическая оптимизация: работа с ограничениями целостности</a:t>
            </a:r>
          </a:p>
        </p:txBody>
      </p:sp>
      <p:sp>
        <p:nvSpPr>
          <p:cNvPr id="26628"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6629"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51624"/>
            <a:ext cx="8496944" cy="5361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1259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B9D5CE47-2688-4AAA-B8DA-8C7B6495FB81}" type="slidenum">
              <a:rPr lang="ru-RU" altLang="ru-RU" sz="1200" smtClean="0">
                <a:latin typeface="Arial Black" pitchFamily="34" charset="0"/>
              </a:rPr>
              <a:pPr eaLnBrk="1" hangingPunct="1">
                <a:spcBef>
                  <a:spcPct val="0"/>
                </a:spcBef>
                <a:buClrTx/>
                <a:buSzTx/>
                <a:buFontTx/>
                <a:buNone/>
              </a:pPr>
              <a:t>26</a:t>
            </a:fld>
            <a:endParaRPr lang="ru-RU" altLang="ru-RU" sz="1200" smtClean="0">
              <a:latin typeface="Arial Black" pitchFamily="34" charset="0"/>
            </a:endParaRPr>
          </a:p>
        </p:txBody>
      </p:sp>
      <p:sp>
        <p:nvSpPr>
          <p:cNvPr id="28675" name="Rectangle 2"/>
          <p:cNvSpPr>
            <a:spLocks noGrp="1" noChangeArrowheads="1"/>
          </p:cNvSpPr>
          <p:nvPr>
            <p:ph type="title" idx="4294967295"/>
          </p:nvPr>
        </p:nvSpPr>
        <p:spPr>
          <a:xfrm>
            <a:off x="704850" y="404813"/>
            <a:ext cx="7618413" cy="1081087"/>
          </a:xfrm>
        </p:spPr>
        <p:txBody>
          <a:bodyPr anchor="b"/>
          <a:lstStyle/>
          <a:p>
            <a:pPr algn="ctr" eaLnBrk="1" hangingPunct="1"/>
            <a:r>
              <a:rPr lang="ru-RU" altLang="ru-RU" sz="3200" dirty="0" smtClean="0"/>
              <a:t>Некоторые проблемы синтаксических и семантических преобразований</a:t>
            </a:r>
          </a:p>
        </p:txBody>
      </p:sp>
      <p:sp>
        <p:nvSpPr>
          <p:cNvPr id="28676"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8677"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8678" name="Text Box 5"/>
          <p:cNvSpPr txBox="1">
            <a:spLocks noChangeArrowheads="1"/>
          </p:cNvSpPr>
          <p:nvPr/>
        </p:nvSpPr>
        <p:spPr bwMode="auto">
          <a:xfrm>
            <a:off x="250825" y="1412875"/>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ru-RU" altLang="ru-RU" sz="1600" dirty="0"/>
              <a:t>Семантическая оптимизация </a:t>
            </a:r>
            <a:r>
              <a:rPr lang="ru-RU" altLang="ru-RU" sz="1600" dirty="0" smtClean="0"/>
              <a:t>имеет </a:t>
            </a:r>
            <a:r>
              <a:rPr lang="ru-RU" altLang="ru-RU" sz="1600" dirty="0"/>
              <a:t>дело со знаниями, представленными в виде ограничений целостности БД. Тогда  при семантической оптимизации производится множество преобразованных внутренних представлений запроса, и каждое преобразование использует некоторый поднабор ОЦ. Если, например, в БД определены два ограничения целостности A и B с логическими условиями F1 и F2, и обрабатывается запрос с логическим условием выборки F, то в ходе семантической оптимизации будут получены внутренние представления, эквивалентные запросам с условиями выборки </a:t>
            </a:r>
          </a:p>
          <a:p>
            <a:pPr>
              <a:buFont typeface="Wingdings" pitchFamily="2" charset="2"/>
              <a:buNone/>
              <a:defRPr/>
            </a:pPr>
            <a:r>
              <a:rPr lang="ru-RU" altLang="ru-RU" sz="1600" b="1" dirty="0"/>
              <a:t>F,   F AND F1,    F AND F2   и   F AND F1 AND F2</a:t>
            </a:r>
            <a:r>
              <a:rPr lang="ru-RU" altLang="ru-RU" sz="1600" dirty="0" smtClean="0"/>
              <a:t>.</a:t>
            </a:r>
          </a:p>
          <a:p>
            <a:pPr>
              <a:buFont typeface="Wingdings" pitchFamily="2" charset="2"/>
              <a:buNone/>
              <a:defRPr/>
            </a:pPr>
            <a:endParaRPr lang="ru-RU" altLang="ru-RU" sz="1600" dirty="0" smtClean="0"/>
          </a:p>
          <a:p>
            <a:pPr>
              <a:buFont typeface="Wingdings" pitchFamily="2" charset="2"/>
              <a:buNone/>
              <a:defRPr/>
            </a:pPr>
            <a:r>
              <a:rPr lang="ru-RU" altLang="ru-RU" sz="1600" dirty="0" smtClean="0"/>
              <a:t>В связи с этим могут возникнуть следующие проблемы:</a:t>
            </a:r>
            <a:endParaRPr lang="ru-RU" altLang="ru-RU" sz="1600" dirty="0"/>
          </a:p>
          <a:p>
            <a:pPr marL="285750" indent="-285750">
              <a:defRPr/>
            </a:pPr>
            <a:r>
              <a:rPr lang="ru-RU" altLang="ru-RU" sz="1600" dirty="0"/>
              <a:t>Цепочки преобразований.</a:t>
            </a:r>
          </a:p>
          <a:p>
            <a:pPr marL="285750" indent="-285750">
              <a:defRPr/>
            </a:pPr>
            <a:r>
              <a:rPr lang="ru-RU" altLang="ru-RU" sz="1600" dirty="0" smtClean="0"/>
              <a:t>Циклы преобразований.</a:t>
            </a:r>
          </a:p>
          <a:p>
            <a:pPr marL="285750" indent="-285750">
              <a:defRPr/>
            </a:pPr>
            <a:r>
              <a:rPr lang="ru-RU" altLang="ru-RU" sz="1600" dirty="0" smtClean="0"/>
              <a:t>Обработка запросов, встроенных в программу на процедурном языке, которые потенциально в будущем будут выполняться много раз.</a:t>
            </a:r>
          </a:p>
          <a:p>
            <a:pPr marL="285750" indent="-285750">
              <a:defRPr/>
            </a:pPr>
            <a:r>
              <a:rPr lang="ru-RU" altLang="ru-RU" sz="1600" dirty="0" smtClean="0"/>
              <a:t>Запросы, обрабатываемые в интерактивном режиме.</a:t>
            </a:r>
          </a:p>
          <a:p>
            <a:pPr marL="285750" indent="-285750">
              <a:defRPr/>
            </a:pPr>
            <a:r>
              <a:rPr lang="ru-RU" altLang="ru-RU" sz="1600" dirty="0" smtClean="0"/>
              <a:t>Эвристики. </a:t>
            </a:r>
            <a:endParaRPr lang="en-US" altLang="ru-RU" sz="1600" dirty="0" smtClean="0"/>
          </a:p>
          <a:p>
            <a:pPr>
              <a:buNone/>
              <a:defRPr/>
            </a:pPr>
            <a:r>
              <a:rPr lang="en-US" altLang="ru-RU" sz="1600" dirty="0" smtClean="0"/>
              <a:t>     </a:t>
            </a:r>
            <a:r>
              <a:rPr lang="ru-RU" altLang="ru-RU" sz="1600" dirty="0" smtClean="0"/>
              <a:t>Пример:</a:t>
            </a:r>
          </a:p>
          <a:p>
            <a:pPr>
              <a:buFont typeface="Wingdings" pitchFamily="2" charset="2"/>
              <a:buNone/>
              <a:defRPr/>
            </a:pPr>
            <a:r>
              <a:rPr lang="ru-RU" altLang="ru-RU" sz="1600" dirty="0" smtClean="0"/>
              <a:t>Оптимизация производится до тех пор, пока затраты на нее не превзойдут оценочную стоимость наиболее эффективного из всех найденных планов выполнения запроса.</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7EBF165B-631B-4A0E-9648-825705E4C20A}" type="slidenum">
              <a:rPr lang="ru-RU" altLang="ru-RU" sz="1200" smtClean="0">
                <a:latin typeface="Arial Black" pitchFamily="34" charset="0"/>
              </a:rPr>
              <a:pPr eaLnBrk="1" hangingPunct="1">
                <a:spcBef>
                  <a:spcPct val="0"/>
                </a:spcBef>
                <a:buClrTx/>
                <a:buSzTx/>
                <a:buFontTx/>
                <a:buNone/>
              </a:pPr>
              <a:t>27</a:t>
            </a:fld>
            <a:endParaRPr lang="ru-RU" altLang="ru-RU" sz="1200" smtClean="0">
              <a:latin typeface="Arial Black" pitchFamily="34" charset="0"/>
            </a:endParaRPr>
          </a:p>
        </p:txBody>
      </p:sp>
      <p:sp>
        <p:nvSpPr>
          <p:cNvPr id="29699" name="Rectangle 2"/>
          <p:cNvSpPr>
            <a:spLocks noGrp="1" noChangeArrowheads="1"/>
          </p:cNvSpPr>
          <p:nvPr>
            <p:ph type="title" idx="4294967295"/>
          </p:nvPr>
        </p:nvSpPr>
        <p:spPr>
          <a:xfrm>
            <a:off x="704850" y="404813"/>
            <a:ext cx="7618413" cy="1081087"/>
          </a:xfrm>
        </p:spPr>
        <p:txBody>
          <a:bodyPr anchor="b"/>
          <a:lstStyle/>
          <a:p>
            <a:pPr algn="ctr"/>
            <a:r>
              <a:rPr lang="ru-RU" altLang="ru-RU" sz="3200" dirty="0" smtClean="0"/>
              <a:t>Выбор и оценка альтернативных планов выполнения запросов</a:t>
            </a:r>
          </a:p>
        </p:txBody>
      </p:sp>
      <p:sp>
        <p:nvSpPr>
          <p:cNvPr id="29700"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9701"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9702" name="Text Box 5"/>
          <p:cNvSpPr txBox="1">
            <a:spLocks noChangeArrowheads="1"/>
          </p:cNvSpPr>
          <p:nvPr/>
        </p:nvSpPr>
        <p:spPr bwMode="auto">
          <a:xfrm>
            <a:off x="323850" y="1485900"/>
            <a:ext cx="8640763" cy="496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800"/>
              <a:t>Будем называть процедурным представлением или планом выполнения запроса такое его представление, в котором в детализированной форме отображен порядок выполнения операций доступа к базе данных физического уровня.</a:t>
            </a:r>
          </a:p>
          <a:p>
            <a:pPr>
              <a:buFont typeface="Wingdings" pitchFamily="2" charset="2"/>
              <a:buNone/>
            </a:pPr>
            <a:r>
              <a:rPr lang="ru-RU" altLang="ru-RU" sz="1800"/>
              <a:t>Как правило, в реляционных СУБД, ориентированных на использования традиционной аппаратуры без использования специализированных процессоров или устройств внешней памяти, выделяется подсистема управления данными на физическом уровне. </a:t>
            </a:r>
          </a:p>
          <a:p>
            <a:pPr>
              <a:buFont typeface="Wingdings" pitchFamily="2" charset="2"/>
              <a:buNone/>
            </a:pPr>
            <a:r>
              <a:rPr lang="ru-RU" altLang="ru-RU" sz="1800"/>
              <a:t>Например, в System R, такая подсистема называется RSS (Relational Storage System) и обеспечивает простой интерфейс, позволяющий последовательно просматривать кортежи отношений, удовлетворяющие заданным условиям на значения полей, с использованием индексов или простым сканированием страниц базы данных. </a:t>
            </a:r>
          </a:p>
          <a:p>
            <a:pPr>
              <a:buFont typeface="Wingdings" pitchFamily="2" charset="2"/>
              <a:buNone/>
            </a:pPr>
            <a:r>
              <a:rPr lang="ru-RU" altLang="ru-RU" sz="1800"/>
              <a:t>Кроме того, RSS позволяет производить отсортированные временные файлы и заносить, удалять и модифицировать индивидуальные кортежи. Аналогичные подсистемы явно или неявно выделяются во всех подобных СУБД.</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405746D4-5119-4967-892D-E4ED0854A627}" type="slidenum">
              <a:rPr lang="ru-RU" altLang="ru-RU" sz="1200" smtClean="0">
                <a:latin typeface="Arial Black" pitchFamily="34" charset="0"/>
              </a:rPr>
              <a:pPr eaLnBrk="1" hangingPunct="1">
                <a:spcBef>
                  <a:spcPct val="0"/>
                </a:spcBef>
                <a:buClrTx/>
                <a:buSzTx/>
                <a:buFontTx/>
                <a:buNone/>
              </a:pPr>
              <a:t>28</a:t>
            </a:fld>
            <a:endParaRPr lang="ru-RU" altLang="ru-RU" sz="1200" smtClean="0">
              <a:latin typeface="Arial Black" pitchFamily="34" charset="0"/>
            </a:endParaRPr>
          </a:p>
        </p:txBody>
      </p:sp>
      <p:sp>
        <p:nvSpPr>
          <p:cNvPr id="30723" name="Rectangle 2"/>
          <p:cNvSpPr>
            <a:spLocks noGrp="1" noChangeArrowheads="1"/>
          </p:cNvSpPr>
          <p:nvPr>
            <p:ph type="title" idx="4294967295"/>
          </p:nvPr>
        </p:nvSpPr>
        <p:spPr>
          <a:xfrm>
            <a:off x="704850" y="404813"/>
            <a:ext cx="7618413" cy="1081087"/>
          </a:xfrm>
        </p:spPr>
        <p:txBody>
          <a:bodyPr anchor="b"/>
          <a:lstStyle/>
          <a:p>
            <a:pPr algn="ctr"/>
            <a:r>
              <a:rPr lang="ru-RU" altLang="ru-RU" sz="3200" dirty="0" smtClean="0"/>
              <a:t>Выбор и оценка альтернативных планов выполнения запросов</a:t>
            </a:r>
          </a:p>
        </p:txBody>
      </p:sp>
      <p:sp>
        <p:nvSpPr>
          <p:cNvPr id="30724"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0725"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0486" name="Text Box 5"/>
          <p:cNvSpPr txBox="1">
            <a:spLocks noChangeArrowheads="1"/>
          </p:cNvSpPr>
          <p:nvPr/>
        </p:nvSpPr>
        <p:spPr bwMode="auto">
          <a:xfrm>
            <a:off x="323850" y="1485900"/>
            <a:ext cx="8640763" cy="524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marL="0" indent="0">
              <a:spcBef>
                <a:spcPts val="0"/>
              </a:spcBef>
              <a:buFont typeface="Wingdings" pitchFamily="2" charset="2"/>
              <a:buNone/>
              <a:defRPr/>
            </a:pPr>
            <a:r>
              <a:rPr lang="ru-RU" sz="1800" dirty="0" smtClean="0"/>
              <a:t>Две задачи:</a:t>
            </a:r>
          </a:p>
          <a:p>
            <a:pPr>
              <a:spcBef>
                <a:spcPts val="0"/>
              </a:spcBef>
              <a:buFont typeface="Wingdings" pitchFamily="2" charset="2"/>
              <a:buAutoNum type="arabicParenR"/>
              <a:defRPr/>
            </a:pPr>
            <a:r>
              <a:rPr lang="ru-RU" sz="1800" dirty="0" smtClean="0"/>
              <a:t>Исходя </a:t>
            </a:r>
            <a:r>
              <a:rPr lang="ru-RU" sz="1800" dirty="0"/>
              <a:t>из получаемого после </a:t>
            </a:r>
            <a:r>
              <a:rPr lang="ru-RU" sz="1800" dirty="0" smtClean="0"/>
              <a:t>проведения </a:t>
            </a:r>
            <a:r>
              <a:rPr lang="ru-RU" sz="1800" dirty="0"/>
              <a:t>логической оптимизации внутреннего представления запроса и информации, характеризующей управляющие структуры базы данных (например, индексы), выбрать набор потенциально возможных планов выполнения данного запроса. </a:t>
            </a:r>
            <a:endParaRPr lang="ru-RU" sz="1800" dirty="0" smtClean="0"/>
          </a:p>
          <a:p>
            <a:pPr>
              <a:spcBef>
                <a:spcPts val="0"/>
              </a:spcBef>
              <a:buFont typeface="Wingdings" pitchFamily="2" charset="2"/>
              <a:buAutoNum type="arabicParenR"/>
              <a:defRPr/>
            </a:pPr>
            <a:r>
              <a:rPr lang="ru-RU" sz="1800" dirty="0" smtClean="0"/>
              <a:t>Оценить </a:t>
            </a:r>
            <a:r>
              <a:rPr lang="ru-RU" sz="1800" dirty="0"/>
              <a:t>стоимость выполнения запроса в соответствии с каждым альтернативным планом и выбрать план с наименьшей стоимостью. </a:t>
            </a:r>
            <a:endParaRPr lang="ru-RU" sz="1800" dirty="0" smtClean="0"/>
          </a:p>
          <a:p>
            <a:pPr marL="0" indent="0">
              <a:spcBef>
                <a:spcPts val="0"/>
              </a:spcBef>
              <a:buFont typeface="Wingdings" pitchFamily="2" charset="2"/>
              <a:buNone/>
              <a:defRPr/>
            </a:pPr>
            <a:r>
              <a:rPr lang="ru-RU" sz="1800" dirty="0"/>
              <a:t>При традиционном подходе к организации оптимизаторов обе задачи решаются на основе фиксированных встроенных в оптимизатор алгоритмов. </a:t>
            </a:r>
            <a:endParaRPr lang="ru-RU" sz="1800" dirty="0" smtClean="0"/>
          </a:p>
          <a:p>
            <a:pPr marL="0" indent="0">
              <a:spcBef>
                <a:spcPts val="0"/>
              </a:spcBef>
              <a:buFont typeface="Wingdings" pitchFamily="2" charset="2"/>
              <a:buNone/>
              <a:defRPr/>
            </a:pPr>
            <a:r>
              <a:rPr lang="ru-RU" sz="1800" dirty="0" smtClean="0"/>
              <a:t>Пример:</a:t>
            </a:r>
          </a:p>
          <a:p>
            <a:pPr marL="0" indent="0">
              <a:spcBef>
                <a:spcPts val="0"/>
              </a:spcBef>
              <a:buFont typeface="Wingdings" pitchFamily="2" charset="2"/>
              <a:buNone/>
              <a:defRPr/>
            </a:pPr>
            <a:r>
              <a:rPr lang="en-US" sz="1800" dirty="0" smtClean="0"/>
              <a:t>select </a:t>
            </a:r>
            <a:r>
              <a:rPr lang="ru-RU" sz="1800" dirty="0" smtClean="0"/>
              <a:t>  </a:t>
            </a:r>
            <a:r>
              <a:rPr lang="en-US" sz="1800" dirty="0" smtClean="0"/>
              <a:t>NAME</a:t>
            </a:r>
            <a:r>
              <a:rPr lang="ru-RU" sz="1800" dirty="0" smtClean="0"/>
              <a:t>  </a:t>
            </a:r>
            <a:r>
              <a:rPr lang="en-US" sz="1800" dirty="0" smtClean="0"/>
              <a:t> from</a:t>
            </a:r>
            <a:r>
              <a:rPr lang="ru-RU" sz="1800" dirty="0" smtClean="0"/>
              <a:t>  </a:t>
            </a:r>
            <a:r>
              <a:rPr lang="en-US" sz="1800" dirty="0" smtClean="0"/>
              <a:t> EMP </a:t>
            </a:r>
            <a:endParaRPr lang="ru-RU" sz="1800" dirty="0" smtClean="0"/>
          </a:p>
          <a:p>
            <a:pPr marL="0" indent="0">
              <a:spcBef>
                <a:spcPts val="0"/>
              </a:spcBef>
              <a:buFont typeface="Wingdings" pitchFamily="2" charset="2"/>
              <a:buNone/>
              <a:defRPr/>
            </a:pPr>
            <a:r>
              <a:rPr lang="ru-RU" sz="1800" dirty="0"/>
              <a:t>	</a:t>
            </a:r>
            <a:r>
              <a:rPr lang="en-US" sz="1800" dirty="0" smtClean="0"/>
              <a:t>where  </a:t>
            </a:r>
            <a:r>
              <a:rPr lang="ru-RU" sz="1800" dirty="0" smtClean="0"/>
              <a:t> </a:t>
            </a:r>
            <a:r>
              <a:rPr lang="en-US" sz="1800" dirty="0" smtClean="0"/>
              <a:t>DEPTNO </a:t>
            </a:r>
            <a:r>
              <a:rPr lang="en-US" sz="1800" dirty="0"/>
              <a:t>= 6 </a:t>
            </a:r>
            <a:r>
              <a:rPr lang="en-US" sz="1800" dirty="0" smtClean="0"/>
              <a:t>and SALARY </a:t>
            </a:r>
            <a:r>
              <a:rPr lang="en-US" sz="1800" dirty="0"/>
              <a:t>&gt; </a:t>
            </a:r>
            <a:r>
              <a:rPr lang="ru-RU" sz="1800" dirty="0" smtClean="0"/>
              <a:t>4</a:t>
            </a:r>
            <a:r>
              <a:rPr lang="en-US" sz="1800" dirty="0" smtClean="0"/>
              <a:t>5000 </a:t>
            </a:r>
            <a:r>
              <a:rPr lang="ru-RU" sz="1800" dirty="0" smtClean="0"/>
              <a:t>;</a:t>
            </a:r>
            <a:endParaRPr lang="en-US" sz="1800" dirty="0" smtClean="0"/>
          </a:p>
          <a:p>
            <a:pPr marL="0" indent="0">
              <a:buFont typeface="Wingdings" pitchFamily="2" charset="2"/>
              <a:buNone/>
              <a:defRPr/>
            </a:pPr>
            <a:r>
              <a:rPr lang="ru-RU" sz="1800" dirty="0" smtClean="0"/>
              <a:t>Алгоритмы:  последовательное чтение данных таблицы </a:t>
            </a:r>
            <a:r>
              <a:rPr lang="en-US" sz="1800" dirty="0" smtClean="0"/>
              <a:t>EMP</a:t>
            </a:r>
            <a:r>
              <a:rPr lang="ru-RU" sz="1800" dirty="0" smtClean="0"/>
              <a:t>, сканирование таблицы через индекс по полю</a:t>
            </a:r>
            <a:r>
              <a:rPr lang="en-US" sz="1800" dirty="0" smtClean="0"/>
              <a:t>  DEPTNO</a:t>
            </a:r>
            <a:r>
              <a:rPr lang="ru-RU" sz="1800" dirty="0" smtClean="0"/>
              <a:t> (условие равенства константе), </a:t>
            </a:r>
            <a:r>
              <a:rPr lang="ru-RU" sz="1800" dirty="0"/>
              <a:t>сканирование таблицы через индекс по </a:t>
            </a:r>
            <a:r>
              <a:rPr lang="ru-RU" sz="1800" dirty="0" smtClean="0"/>
              <a:t>полю </a:t>
            </a:r>
            <a:r>
              <a:rPr lang="en-US" sz="1800" dirty="0" smtClean="0"/>
              <a:t> SALARY</a:t>
            </a:r>
            <a:r>
              <a:rPr lang="ru-RU" sz="1800" dirty="0" smtClean="0"/>
              <a:t> (открытый интервал).</a:t>
            </a:r>
          </a:p>
          <a:p>
            <a:pPr marL="0" indent="0">
              <a:buFont typeface="Wingdings" pitchFamily="2" charset="2"/>
              <a:buNone/>
              <a:defRPr/>
            </a:pPr>
            <a:r>
              <a:rPr lang="ru-RU" sz="1800" dirty="0"/>
              <a:t>Наиболее эффективно выполняются унарные операции – селекция, проекция. </a:t>
            </a:r>
            <a:endParaRPr lang="en-US" sz="1800" dirty="0"/>
          </a:p>
          <a:p>
            <a:pPr marL="0" indent="0">
              <a:buFont typeface="Wingdings" pitchFamily="2" charset="2"/>
              <a:buNone/>
              <a:defRPr/>
            </a:pPr>
            <a:r>
              <a:rPr lang="ru-RU" sz="1800" dirty="0"/>
              <a:t>Наиболее проблемными с точки зрения эффективности являются бинарные операции: ДП, соединение, разность, объединение и пересечение</a:t>
            </a:r>
            <a:r>
              <a:rPr lang="ru-RU" sz="1800" dirty="0" smtClean="0"/>
              <a:t>.</a:t>
            </a:r>
            <a:endParaRPr lang="ru-RU" sz="1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C45A5D58-47D5-4E89-A566-CD3160BCD790}" type="slidenum">
              <a:rPr lang="ru-RU" altLang="ru-RU" sz="1200" smtClean="0">
                <a:latin typeface="Arial Black" pitchFamily="34" charset="0"/>
              </a:rPr>
              <a:pPr eaLnBrk="1" hangingPunct="1">
                <a:spcBef>
                  <a:spcPct val="0"/>
                </a:spcBef>
                <a:buClrTx/>
                <a:buSzTx/>
                <a:buFontTx/>
                <a:buNone/>
              </a:pPr>
              <a:t>29</a:t>
            </a:fld>
            <a:endParaRPr lang="ru-RU" altLang="ru-RU" sz="1200" smtClean="0">
              <a:latin typeface="Arial Black" pitchFamily="34" charset="0"/>
            </a:endParaRPr>
          </a:p>
        </p:txBody>
      </p:sp>
      <p:sp>
        <p:nvSpPr>
          <p:cNvPr id="31747" name="Rectangle 2"/>
          <p:cNvSpPr>
            <a:spLocks noGrp="1" noChangeArrowheads="1"/>
          </p:cNvSpPr>
          <p:nvPr>
            <p:ph type="title" idx="4294967295"/>
          </p:nvPr>
        </p:nvSpPr>
        <p:spPr>
          <a:xfrm>
            <a:off x="704850" y="404813"/>
            <a:ext cx="7618413" cy="863947"/>
          </a:xfrm>
        </p:spPr>
        <p:txBody>
          <a:bodyPr anchor="b"/>
          <a:lstStyle/>
          <a:p>
            <a:pPr algn="ctr" eaLnBrk="1" hangingPunct="1"/>
            <a:r>
              <a:rPr lang="ru-RU" altLang="ru-RU" sz="2800" dirty="0" smtClean="0"/>
              <a:t>Алгоритмы выполнения запросов соединения</a:t>
            </a:r>
          </a:p>
        </p:txBody>
      </p:sp>
      <p:sp>
        <p:nvSpPr>
          <p:cNvPr id="31748"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1749"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0486" name="Text Box 5"/>
          <p:cNvSpPr txBox="1">
            <a:spLocks noChangeArrowheads="1"/>
          </p:cNvSpPr>
          <p:nvPr/>
        </p:nvSpPr>
        <p:spPr bwMode="auto">
          <a:xfrm>
            <a:off x="179388" y="1187276"/>
            <a:ext cx="8713092" cy="5423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marL="0" indent="0">
              <a:buFont typeface="Wingdings" pitchFamily="2" charset="2"/>
              <a:buNone/>
              <a:defRPr/>
            </a:pPr>
            <a:r>
              <a:rPr lang="ru-RU" sz="2000" dirty="0" smtClean="0"/>
              <a:t>Основные </a:t>
            </a:r>
            <a:r>
              <a:rPr lang="ru-RU" sz="2000" dirty="0"/>
              <a:t>алгоритмы </a:t>
            </a:r>
            <a:r>
              <a:rPr lang="ru-RU" sz="2000" dirty="0" smtClean="0"/>
              <a:t>операции </a:t>
            </a:r>
            <a:r>
              <a:rPr lang="ru-RU" sz="2000" dirty="0"/>
              <a:t>эквисоединения в </a:t>
            </a:r>
            <a:r>
              <a:rPr lang="ru-RU" sz="2000" dirty="0" err="1"/>
              <a:t>System</a:t>
            </a:r>
            <a:r>
              <a:rPr lang="ru-RU" sz="2000" dirty="0"/>
              <a:t> </a:t>
            </a:r>
            <a:r>
              <a:rPr lang="ru-RU" sz="2000" dirty="0" smtClean="0"/>
              <a:t>R:</a:t>
            </a:r>
          </a:p>
          <a:p>
            <a:pPr>
              <a:buFont typeface="Wingdings" pitchFamily="2" charset="2"/>
              <a:buAutoNum type="arabicPeriod"/>
              <a:defRPr/>
            </a:pPr>
            <a:r>
              <a:rPr lang="ru-RU" sz="1800" dirty="0" smtClean="0"/>
              <a:t>Алгоритм последовательного сканирования соединяемых отношений (</a:t>
            </a:r>
            <a:r>
              <a:rPr lang="ru-RU" sz="1800" dirty="0"/>
              <a:t>метод вложенных </a:t>
            </a:r>
            <a:r>
              <a:rPr lang="ru-RU" sz="1800" dirty="0" smtClean="0"/>
              <a:t>циклов, </a:t>
            </a:r>
            <a:r>
              <a:rPr lang="en-US" sz="1800" dirty="0" smtClean="0"/>
              <a:t>NESTED  LOOPS</a:t>
            </a:r>
            <a:r>
              <a:rPr lang="ru-RU" sz="1800" dirty="0" smtClean="0"/>
              <a:t>). </a:t>
            </a:r>
          </a:p>
          <a:p>
            <a:pPr>
              <a:buFont typeface="Wingdings" pitchFamily="2" charset="2"/>
              <a:buAutoNum type="arabicPeriod"/>
              <a:defRPr/>
            </a:pPr>
            <a:r>
              <a:rPr lang="ru-RU" sz="1800" dirty="0" smtClean="0"/>
              <a:t>Алгоритм сортировка-слияние</a:t>
            </a:r>
            <a:r>
              <a:rPr lang="en-US" sz="1800" dirty="0" smtClean="0"/>
              <a:t> (SORT-MERGE)</a:t>
            </a:r>
            <a:r>
              <a:rPr lang="ru-RU" sz="1800" dirty="0" smtClean="0"/>
              <a:t>: предварительная сортировка </a:t>
            </a:r>
            <a:r>
              <a:rPr lang="ru-RU" sz="1800" dirty="0"/>
              <a:t>обоих отношений в соответствии со значениями полей </a:t>
            </a:r>
            <a:r>
              <a:rPr lang="ru-RU" sz="1800" dirty="0" smtClean="0"/>
              <a:t>соединения. </a:t>
            </a:r>
          </a:p>
          <a:p>
            <a:pPr>
              <a:buFont typeface="Wingdings" pitchFamily="2" charset="2"/>
              <a:buAutoNum type="arabicPeriod"/>
              <a:defRPr/>
            </a:pPr>
            <a:r>
              <a:rPr lang="ru-RU" altLang="ru-RU" sz="1800" dirty="0" smtClean="0"/>
              <a:t>Алгоритм, основанный </a:t>
            </a:r>
            <a:r>
              <a:rPr lang="ru-RU" altLang="ru-RU" sz="1800" dirty="0"/>
              <a:t>на использовании </a:t>
            </a:r>
            <a:r>
              <a:rPr lang="ru-RU" altLang="ru-RU" sz="1800" dirty="0" err="1"/>
              <a:t>некластеризованных</a:t>
            </a:r>
            <a:r>
              <a:rPr lang="ru-RU" altLang="ru-RU" sz="1800" dirty="0"/>
              <a:t> индексов обоих отношений на полях соединения. Путем сканирования только индексов производится список пар (TID1, TID2) таких, что TID1 и TID2 </a:t>
            </a:r>
            <a:r>
              <a:rPr lang="ru-RU" altLang="ru-RU" sz="1800" dirty="0" smtClean="0"/>
              <a:t>определяют </a:t>
            </a:r>
            <a:r>
              <a:rPr lang="ru-RU" altLang="ru-RU" sz="1800" dirty="0"/>
              <a:t>соединяемые кортежи первого и второго отношений. Далее этот список </a:t>
            </a:r>
            <a:r>
              <a:rPr lang="ru-RU" altLang="ru-RU" sz="1800" dirty="0" smtClean="0"/>
              <a:t>сортируется и используется для </a:t>
            </a:r>
            <a:r>
              <a:rPr lang="ru-RU" sz="1800" dirty="0" smtClean="0"/>
              <a:t>реального выполнения соединения</a:t>
            </a:r>
            <a:r>
              <a:rPr lang="ru-RU" altLang="ru-RU" sz="1800" dirty="0" smtClean="0"/>
              <a:t>.</a:t>
            </a:r>
          </a:p>
          <a:p>
            <a:pPr>
              <a:buFont typeface="Wingdings" pitchFamily="2" charset="2"/>
              <a:buAutoNum type="arabicPeriod"/>
              <a:defRPr/>
            </a:pPr>
            <a:r>
              <a:rPr lang="ru-RU" sz="2000" dirty="0" smtClean="0"/>
              <a:t>Алгоритм </a:t>
            </a:r>
            <a:r>
              <a:rPr lang="ru-RU" sz="2000" dirty="0"/>
              <a:t>соединения </a:t>
            </a:r>
            <a:r>
              <a:rPr lang="ru-RU" sz="2000" dirty="0" smtClean="0"/>
              <a:t>хешированием.</a:t>
            </a:r>
            <a:endParaRPr lang="ru-RU" sz="2000" dirty="0"/>
          </a:p>
          <a:p>
            <a:pPr>
              <a:buFont typeface="Wingdings" pitchFamily="2" charset="2"/>
              <a:buNone/>
              <a:defRPr/>
            </a:pPr>
            <a:r>
              <a:rPr lang="ru-RU" sz="1800" dirty="0" smtClean="0"/>
              <a:t>	Меньшая </a:t>
            </a:r>
            <a:r>
              <a:rPr lang="ru-RU" sz="1800" dirty="0"/>
              <a:t>из двух входных таблиц помещается в специальную структуру данных в памяти: хеш-таблицу, которая обеспечивает очень высокую скорость поиска. Затем для каждой строки из большей таблицы выполняется поиск значений, соответствующих условию соединения. Результаты помещаются в выходную таблицу</a:t>
            </a:r>
            <a:r>
              <a:rPr lang="ru-RU" sz="1800" dirty="0" smtClean="0"/>
              <a:t>.</a:t>
            </a:r>
            <a:endParaRPr lang="ru-RU" altLang="ru-RU"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57200"/>
            <a:ext cx="8229600" cy="946150"/>
          </a:xfrm>
        </p:spPr>
        <p:txBody>
          <a:bodyPr/>
          <a:lstStyle/>
          <a:p>
            <a:pPr eaLnBrk="1" hangingPunct="1"/>
            <a:r>
              <a:rPr lang="ru-RU" altLang="ru-RU" sz="3600" smtClean="0"/>
              <a:t>Пример выполнения запросов</a:t>
            </a:r>
          </a:p>
        </p:txBody>
      </p:sp>
      <p:sp>
        <p:nvSpPr>
          <p:cNvPr id="6147" name="Rectangle 3"/>
          <p:cNvSpPr>
            <a:spLocks noGrp="1" noChangeArrowheads="1"/>
          </p:cNvSpPr>
          <p:nvPr>
            <p:ph type="body" idx="1"/>
          </p:nvPr>
        </p:nvSpPr>
        <p:spPr>
          <a:xfrm>
            <a:off x="457200" y="1268413"/>
            <a:ext cx="8229600" cy="5113337"/>
          </a:xfrm>
        </p:spPr>
        <p:txBody>
          <a:bodyPr/>
          <a:lstStyle/>
          <a:p>
            <a:pPr marL="0" indent="0" eaLnBrk="1" hangingPunct="1">
              <a:buFont typeface="Wingdings" pitchFamily="2" charset="2"/>
              <a:buNone/>
            </a:pPr>
            <a:r>
              <a:rPr lang="ru-RU" altLang="ru-RU" sz="1800" smtClean="0"/>
              <a:t>Список программистов 4-го отдела с «чистой» зарплатой не менее 40000 рублей:</a:t>
            </a:r>
          </a:p>
          <a:p>
            <a:pPr marL="0" indent="0" eaLnBrk="1" hangingPunct="1">
              <a:buFont typeface="Wingdings" pitchFamily="2" charset="2"/>
              <a:buNone/>
            </a:pPr>
            <a:r>
              <a:rPr lang="ru-RU" altLang="ru-RU" sz="1800" smtClean="0"/>
              <a:t>	</a:t>
            </a:r>
            <a:r>
              <a:rPr lang="en-US" altLang="ru-RU" sz="1800" smtClean="0"/>
              <a:t>SELECT </a:t>
            </a:r>
            <a:r>
              <a:rPr lang="ru-RU" altLang="ru-RU" sz="1800" smtClean="0"/>
              <a:t> </a:t>
            </a:r>
            <a:r>
              <a:rPr lang="en-US" altLang="ru-RU" sz="1800" smtClean="0"/>
              <a:t>*</a:t>
            </a:r>
            <a:r>
              <a:rPr lang="ru-RU" altLang="ru-RU" sz="1800" smtClean="0"/>
              <a:t>   </a:t>
            </a:r>
            <a:r>
              <a:rPr lang="en-US" altLang="ru-RU" sz="1800" smtClean="0"/>
              <a:t>FROM</a:t>
            </a:r>
            <a:r>
              <a:rPr lang="ru-RU" altLang="ru-RU" sz="1800" smtClean="0"/>
              <a:t> </a:t>
            </a:r>
            <a:r>
              <a:rPr lang="en-US" altLang="ru-RU" sz="1800" smtClean="0"/>
              <a:t> Emp</a:t>
            </a:r>
            <a:endParaRPr lang="ru-RU" altLang="ru-RU" sz="1800" smtClean="0"/>
          </a:p>
          <a:p>
            <a:pPr marL="0" indent="0" eaLnBrk="1" hangingPunct="1">
              <a:buFont typeface="Wingdings" pitchFamily="2" charset="2"/>
              <a:buNone/>
            </a:pPr>
            <a:r>
              <a:rPr lang="ru-RU" altLang="ru-RU" sz="1800" smtClean="0"/>
              <a:t>		</a:t>
            </a:r>
            <a:r>
              <a:rPr lang="en-US" altLang="ru-RU" sz="1800" smtClean="0"/>
              <a:t>WHERE </a:t>
            </a:r>
            <a:r>
              <a:rPr lang="ru-RU" altLang="ru-RU" sz="1800" smtClean="0"/>
              <a:t> </a:t>
            </a:r>
            <a:r>
              <a:rPr lang="en-US" altLang="ru-RU" sz="1800" smtClean="0"/>
              <a:t>depNo=4</a:t>
            </a:r>
            <a:r>
              <a:rPr lang="ru-RU" altLang="ru-RU" sz="1800" smtClean="0"/>
              <a:t> </a:t>
            </a:r>
            <a:r>
              <a:rPr lang="en-US" altLang="ru-RU" sz="1800" smtClean="0"/>
              <a:t> AND</a:t>
            </a:r>
            <a:r>
              <a:rPr lang="ru-RU" altLang="ru-RU" sz="1800" smtClean="0"/>
              <a:t> </a:t>
            </a:r>
            <a:r>
              <a:rPr lang="en-US" altLang="ru-RU" sz="1800" smtClean="0"/>
              <a:t> post</a:t>
            </a:r>
            <a:r>
              <a:rPr lang="ru-RU" altLang="ru-RU" sz="1800" smtClean="0"/>
              <a:t> </a:t>
            </a:r>
            <a:r>
              <a:rPr lang="en-US" altLang="ru-RU" sz="1800" smtClean="0"/>
              <a:t> LIKE </a:t>
            </a:r>
            <a:r>
              <a:rPr lang="ru-RU" altLang="ru-RU" sz="1800" smtClean="0"/>
              <a:t> </a:t>
            </a:r>
            <a:r>
              <a:rPr lang="en-US" altLang="ru-RU" sz="1800" smtClean="0"/>
              <a:t>'</a:t>
            </a:r>
            <a:r>
              <a:rPr lang="ru-RU" altLang="ru-RU" sz="1800" smtClean="0"/>
              <a:t>программист</a:t>
            </a:r>
            <a:r>
              <a:rPr lang="en-US" altLang="ru-RU" sz="1800" smtClean="0"/>
              <a:t>%'</a:t>
            </a:r>
            <a:endParaRPr lang="ru-RU" altLang="ru-RU" sz="1800" smtClean="0"/>
          </a:p>
          <a:p>
            <a:pPr marL="0" indent="0" eaLnBrk="1" hangingPunct="1">
              <a:buFont typeface="Wingdings" pitchFamily="2" charset="2"/>
              <a:buNone/>
            </a:pPr>
            <a:r>
              <a:rPr lang="ru-RU" altLang="ru-RU" sz="1800" smtClean="0"/>
              <a:t>		</a:t>
            </a:r>
            <a:r>
              <a:rPr lang="en-US" altLang="ru-RU" sz="1800" smtClean="0"/>
              <a:t>AND </a:t>
            </a:r>
            <a:r>
              <a:rPr lang="ru-RU" altLang="ru-RU" sz="1800" smtClean="0"/>
              <a:t> </a:t>
            </a:r>
            <a:r>
              <a:rPr lang="en-US" altLang="ru-RU" sz="1800" smtClean="0"/>
              <a:t>salary</a:t>
            </a:r>
            <a:r>
              <a:rPr lang="ru-RU" altLang="ru-RU" sz="1800" smtClean="0"/>
              <a:t>*0.87&gt;=40000;</a:t>
            </a:r>
          </a:p>
          <a:p>
            <a:pPr marL="0" indent="0" eaLnBrk="1" hangingPunct="1">
              <a:buFont typeface="Wingdings" pitchFamily="2" charset="2"/>
              <a:buNone/>
            </a:pPr>
            <a:r>
              <a:rPr lang="ru-RU" altLang="ru-RU" sz="1800" smtClean="0"/>
              <a:t>Если по полям </a:t>
            </a:r>
            <a:r>
              <a:rPr lang="en-US" altLang="ru-RU" sz="1800" smtClean="0"/>
              <a:t>depNo</a:t>
            </a:r>
            <a:r>
              <a:rPr lang="ru-RU" altLang="ru-RU" sz="1800" smtClean="0"/>
              <a:t> (Номер отдела), </a:t>
            </a:r>
            <a:r>
              <a:rPr lang="en-US" altLang="ru-RU" sz="1800" smtClean="0"/>
              <a:t>post</a:t>
            </a:r>
            <a:r>
              <a:rPr lang="ru-RU" altLang="ru-RU" sz="1800" smtClean="0"/>
              <a:t> (Должность) и salary (Зарплата) есть индексы, то способы выполнения этого запроса могут быть такими:</a:t>
            </a:r>
          </a:p>
          <a:p>
            <a:pPr marL="0" indent="0" eaLnBrk="1" hangingPunct="1"/>
            <a:r>
              <a:rPr lang="ru-RU" altLang="ru-RU" sz="1800" smtClean="0"/>
              <a:t> Найти по индексу </a:t>
            </a:r>
            <a:r>
              <a:rPr lang="en-US" altLang="ru-RU" sz="1800" smtClean="0"/>
              <a:t>INDEX</a:t>
            </a:r>
            <a:r>
              <a:rPr lang="ru-RU" altLang="ru-RU" sz="1800" smtClean="0"/>
              <a:t>(</a:t>
            </a:r>
            <a:r>
              <a:rPr lang="en-US" altLang="ru-RU" sz="1800" smtClean="0"/>
              <a:t>depNo</a:t>
            </a:r>
            <a:r>
              <a:rPr lang="ru-RU" altLang="ru-RU" sz="1800" smtClean="0"/>
              <a:t>) записи, удовлетворяющие первому условию, и проверить для найденных записей второе условие.</a:t>
            </a:r>
          </a:p>
          <a:p>
            <a:pPr marL="0" indent="0" eaLnBrk="1" hangingPunct="1"/>
            <a:r>
              <a:rPr lang="ru-RU" altLang="ru-RU" sz="1800" smtClean="0"/>
              <a:t> Найти по индексу </a:t>
            </a:r>
            <a:r>
              <a:rPr lang="en-US" altLang="ru-RU" sz="1800" smtClean="0"/>
              <a:t>INDEX</a:t>
            </a:r>
            <a:r>
              <a:rPr lang="ru-RU" altLang="ru-RU" sz="1800" smtClean="0"/>
              <a:t>(</a:t>
            </a:r>
            <a:r>
              <a:rPr lang="en-US" altLang="ru-RU" sz="1800" smtClean="0"/>
              <a:t>post</a:t>
            </a:r>
            <a:r>
              <a:rPr lang="ru-RU" altLang="ru-RU" sz="1800" smtClean="0"/>
              <a:t>) записи, удовлетворяющие второму условию, и проверить для найденных записей первое условие.</a:t>
            </a:r>
          </a:p>
          <a:p>
            <a:pPr marL="0" indent="0" eaLnBrk="1" hangingPunct="1"/>
            <a:r>
              <a:rPr lang="ru-RU" altLang="ru-RU" sz="1800" smtClean="0"/>
              <a:t> Последовательно считать все записи таблицы Emp и проверить для каждой записи оба условия.</a:t>
            </a:r>
          </a:p>
          <a:p>
            <a:pPr marL="0" indent="0" eaLnBrk="1" hangingPunct="1">
              <a:buFont typeface="Wingdings" pitchFamily="2" charset="2"/>
              <a:buNone/>
            </a:pPr>
            <a:r>
              <a:rPr lang="ru-RU" altLang="ru-RU" sz="1800" smtClean="0"/>
              <a:t>Индексом по полю </a:t>
            </a:r>
            <a:r>
              <a:rPr lang="ru-RU" altLang="ru-RU" sz="1800" i="1" smtClean="0"/>
              <a:t>salary</a:t>
            </a:r>
            <a:r>
              <a:rPr lang="ru-RU" altLang="ru-RU" sz="1800" smtClean="0"/>
              <a:t> система воспользоваться не может, т.к. это поле находится внутри выражения.</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C45A5D58-47D5-4E89-A566-CD3160BCD790}" type="slidenum">
              <a:rPr lang="ru-RU" altLang="ru-RU" sz="1200" smtClean="0">
                <a:latin typeface="Arial Black" pitchFamily="34" charset="0"/>
              </a:rPr>
              <a:pPr eaLnBrk="1" hangingPunct="1">
                <a:spcBef>
                  <a:spcPct val="0"/>
                </a:spcBef>
                <a:buClrTx/>
                <a:buSzTx/>
                <a:buFontTx/>
                <a:buNone/>
              </a:pPr>
              <a:t>30</a:t>
            </a:fld>
            <a:endParaRPr lang="ru-RU" altLang="ru-RU" sz="1200" smtClean="0">
              <a:latin typeface="Arial Black" pitchFamily="34" charset="0"/>
            </a:endParaRPr>
          </a:p>
        </p:txBody>
      </p:sp>
      <p:sp>
        <p:nvSpPr>
          <p:cNvPr id="31747" name="Rectangle 2"/>
          <p:cNvSpPr>
            <a:spLocks noGrp="1" noChangeArrowheads="1"/>
          </p:cNvSpPr>
          <p:nvPr>
            <p:ph type="title" idx="4294967295"/>
          </p:nvPr>
        </p:nvSpPr>
        <p:spPr>
          <a:xfrm>
            <a:off x="704850" y="260648"/>
            <a:ext cx="7618413" cy="575915"/>
          </a:xfrm>
        </p:spPr>
        <p:txBody>
          <a:bodyPr anchor="b"/>
          <a:lstStyle/>
          <a:p>
            <a:pPr algn="ctr" eaLnBrk="1" hangingPunct="1"/>
            <a:r>
              <a:rPr lang="ru-RU" altLang="ru-RU" sz="2800" dirty="0" smtClean="0"/>
              <a:t>Индексы соединения</a:t>
            </a:r>
          </a:p>
        </p:txBody>
      </p:sp>
      <p:sp>
        <p:nvSpPr>
          <p:cNvPr id="31748"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1749"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0486" name="Text Box 5"/>
          <p:cNvSpPr txBox="1">
            <a:spLocks noChangeArrowheads="1"/>
          </p:cNvSpPr>
          <p:nvPr/>
        </p:nvSpPr>
        <p:spPr bwMode="auto">
          <a:xfrm>
            <a:off x="316706" y="867021"/>
            <a:ext cx="8647782" cy="2850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marL="0" indent="0">
              <a:buNone/>
              <a:defRPr/>
            </a:pPr>
            <a:r>
              <a:rPr lang="ru-RU" altLang="ru-RU" sz="1600" dirty="0" smtClean="0"/>
              <a:t>Иногда </a:t>
            </a:r>
            <a:r>
              <a:rPr lang="ru-RU" altLang="ru-RU" sz="1600" dirty="0"/>
              <a:t>для ускорения выполнения бинарных операций предлагаются новые типы управляющих структур, например, </a:t>
            </a:r>
            <a:r>
              <a:rPr lang="ru-RU" altLang="ru-RU" sz="1600" b="1" dirty="0"/>
              <a:t>индекс соединения</a:t>
            </a:r>
            <a:r>
              <a:rPr lang="ru-RU" altLang="ru-RU" sz="1600" dirty="0" smtClean="0"/>
              <a:t>. </a:t>
            </a:r>
            <a:r>
              <a:rPr lang="ru-RU" sz="1600" dirty="0"/>
              <a:t>В общем виде, если  f (R.C1, S.C2) - </a:t>
            </a:r>
            <a:r>
              <a:rPr lang="ru-RU" sz="1600" dirty="0" smtClean="0"/>
              <a:t>предикат </a:t>
            </a:r>
            <a:r>
              <a:rPr lang="ru-RU" sz="1600" dirty="0"/>
              <a:t>соединения отношений R и S по полям C1 и C2, то индекс соединения R и S по f определяется как бинарное отношение JI = { (</a:t>
            </a:r>
            <a:r>
              <a:rPr lang="ru-RU" sz="1600" dirty="0" err="1"/>
              <a:t>TIDi</a:t>
            </a:r>
            <a:r>
              <a:rPr lang="ru-RU" sz="1600" dirty="0"/>
              <a:t>, </a:t>
            </a:r>
            <a:r>
              <a:rPr lang="ru-RU" sz="1600" dirty="0" err="1"/>
              <a:t>TIDj</a:t>
            </a:r>
            <a:r>
              <a:rPr lang="ru-RU" sz="1600" dirty="0"/>
              <a:t>) | f (кортеж (</a:t>
            </a:r>
            <a:r>
              <a:rPr lang="ru-RU" sz="1600" dirty="0" err="1"/>
              <a:t>TIDi</a:t>
            </a:r>
            <a:r>
              <a:rPr lang="ru-RU" sz="1600" dirty="0"/>
              <a:t>).C1, кортеж(</a:t>
            </a:r>
            <a:r>
              <a:rPr lang="ru-RU" sz="1600" dirty="0" err="1"/>
              <a:t>TIDj</a:t>
            </a:r>
            <a:r>
              <a:rPr lang="ru-RU" sz="1600" dirty="0"/>
              <a:t>).C2) = </a:t>
            </a:r>
            <a:r>
              <a:rPr lang="ru-RU" sz="1600" dirty="0" err="1"/>
              <a:t>true</a:t>
            </a:r>
            <a:r>
              <a:rPr lang="ru-RU" sz="1600" dirty="0"/>
              <a:t> }. (Поля C1 и C2 могут быть составными, а f - не обязательно предикат эквисоединения.) </a:t>
            </a:r>
            <a:endParaRPr lang="en-US" sz="1600" dirty="0" smtClean="0"/>
          </a:p>
          <a:p>
            <a:pPr marL="0" indent="0">
              <a:buNone/>
              <a:defRPr/>
            </a:pPr>
            <a:r>
              <a:rPr lang="ru-RU" sz="1600" dirty="0" smtClean="0"/>
              <a:t>В </a:t>
            </a:r>
            <a:r>
              <a:rPr lang="en-US" sz="1600" dirty="0"/>
              <a:t>Oracle </a:t>
            </a:r>
            <a:r>
              <a:rPr lang="ru-RU" sz="1600" dirty="0"/>
              <a:t>можно создавать и использовать индексы соединения</a:t>
            </a:r>
            <a:r>
              <a:rPr lang="en-US" sz="1600" dirty="0"/>
              <a:t> </a:t>
            </a:r>
            <a:r>
              <a:rPr lang="ru-RU" sz="1600" dirty="0"/>
              <a:t>(</a:t>
            </a:r>
            <a:r>
              <a:rPr lang="en-US" sz="1600" dirty="0"/>
              <a:t>bitmap join index</a:t>
            </a:r>
            <a:r>
              <a:rPr lang="ru-RU" sz="1600" dirty="0"/>
              <a:t>).</a:t>
            </a:r>
            <a:r>
              <a:rPr lang="en-US" sz="1600" dirty="0"/>
              <a:t> </a:t>
            </a:r>
            <a:r>
              <a:rPr lang="ru-RU" sz="1600" dirty="0"/>
              <a:t>Индекс соединения </a:t>
            </a:r>
            <a:r>
              <a:rPr lang="ru-RU" sz="1600" dirty="0" smtClean="0"/>
              <a:t>определяется </a:t>
            </a:r>
            <a:r>
              <a:rPr lang="ru-RU" sz="1600" dirty="0"/>
              <a:t>на одной таблице, которая содержит более одного внешнего ключа.</a:t>
            </a:r>
            <a:r>
              <a:rPr lang="en-US" sz="1600" dirty="0"/>
              <a:t> </a:t>
            </a:r>
            <a:r>
              <a:rPr lang="ru-RU" sz="1600" dirty="0"/>
              <a:t>В первую очередь это применяется для таблиц фактов в хранилищах данных (</a:t>
            </a:r>
            <a:r>
              <a:rPr lang="en-US" sz="1600" dirty="0"/>
              <a:t>data warehouse</a:t>
            </a:r>
            <a:r>
              <a:rPr lang="ru-RU" sz="1600" dirty="0"/>
              <a:t>). Таблица фактов (</a:t>
            </a:r>
            <a:r>
              <a:rPr lang="en-US" sz="1600" b="1" dirty="0"/>
              <a:t>fact table</a:t>
            </a:r>
            <a:r>
              <a:rPr lang="ru-RU" sz="1600" dirty="0"/>
              <a:t>) ссылается на таблицы измерений</a:t>
            </a:r>
            <a:r>
              <a:rPr lang="en-US" sz="1600" dirty="0"/>
              <a:t> </a:t>
            </a:r>
            <a:r>
              <a:rPr lang="ru-RU" sz="1600" dirty="0"/>
              <a:t>(</a:t>
            </a:r>
            <a:r>
              <a:rPr lang="en-US" sz="1600" b="1" dirty="0"/>
              <a:t>dimension tables</a:t>
            </a:r>
            <a:r>
              <a:rPr lang="ru-RU" sz="1600" b="1" dirty="0" smtClean="0"/>
              <a:t>)</a:t>
            </a:r>
            <a:r>
              <a:rPr lang="ru-RU" sz="1600" dirty="0" smtClean="0"/>
              <a:t>.</a:t>
            </a:r>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3789040"/>
            <a:ext cx="3679106" cy="1843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16115" y="3717032"/>
            <a:ext cx="8208912" cy="2918748"/>
          </a:xfrm>
          <a:prstGeom prst="rect">
            <a:avLst/>
          </a:prstGeom>
          <a:noFill/>
        </p:spPr>
        <p:txBody>
          <a:bodyPr wrap="square" rtlCol="0">
            <a:spAutoFit/>
          </a:bodyPr>
          <a:lstStyle/>
          <a:p>
            <a:pPr>
              <a:spcAft>
                <a:spcPts val="200"/>
              </a:spcAft>
            </a:pPr>
            <a:r>
              <a:rPr lang="en-US" dirty="0"/>
              <a:t>CREATE BITMAP INDEX </a:t>
            </a:r>
            <a:endParaRPr lang="en-US" dirty="0" smtClean="0"/>
          </a:p>
          <a:p>
            <a:pPr>
              <a:spcAft>
                <a:spcPts val="200"/>
              </a:spcAft>
            </a:pPr>
            <a:r>
              <a:rPr lang="en-US" dirty="0" err="1" smtClean="0"/>
              <a:t>Ind_emps_dep_post_bjix</a:t>
            </a:r>
            <a:r>
              <a:rPr lang="en-US" dirty="0" smtClean="0"/>
              <a:t> </a:t>
            </a:r>
            <a:r>
              <a:rPr lang="en-US" dirty="0"/>
              <a:t>ON </a:t>
            </a:r>
            <a:endParaRPr lang="en-US" dirty="0" smtClean="0"/>
          </a:p>
          <a:p>
            <a:pPr>
              <a:spcAft>
                <a:spcPts val="200"/>
              </a:spcAft>
            </a:pPr>
            <a:r>
              <a:rPr lang="en-US" dirty="0" err="1" smtClean="0"/>
              <a:t>emps</a:t>
            </a:r>
            <a:r>
              <a:rPr lang="en-US" dirty="0" smtClean="0"/>
              <a:t>(depart.name, posts.name) </a:t>
            </a:r>
          </a:p>
          <a:p>
            <a:pPr>
              <a:spcAft>
                <a:spcPts val="200"/>
              </a:spcAft>
            </a:pPr>
            <a:r>
              <a:rPr lang="en-US" dirty="0" smtClean="0"/>
              <a:t>FROM </a:t>
            </a:r>
            <a:r>
              <a:rPr lang="en-US" dirty="0" err="1" smtClean="0"/>
              <a:t>emps</a:t>
            </a:r>
            <a:r>
              <a:rPr lang="en-US" dirty="0" smtClean="0"/>
              <a:t>, depart, posts</a:t>
            </a:r>
          </a:p>
          <a:p>
            <a:pPr>
              <a:spcAft>
                <a:spcPts val="200"/>
              </a:spcAft>
            </a:pPr>
            <a:r>
              <a:rPr lang="en-US" dirty="0" smtClean="0"/>
              <a:t>WHERE </a:t>
            </a:r>
            <a:r>
              <a:rPr lang="en-US" dirty="0" err="1" smtClean="0"/>
              <a:t>emps.depno</a:t>
            </a:r>
            <a:r>
              <a:rPr lang="en-US" dirty="0" smtClean="0"/>
              <a:t> </a:t>
            </a:r>
            <a:r>
              <a:rPr lang="en-US" dirty="0"/>
              <a:t>= </a:t>
            </a:r>
            <a:r>
              <a:rPr lang="en-US" dirty="0" smtClean="0"/>
              <a:t>depart.id </a:t>
            </a:r>
            <a:r>
              <a:rPr lang="en-US" dirty="0"/>
              <a:t>AND </a:t>
            </a:r>
            <a:endParaRPr lang="en-US" dirty="0" smtClean="0"/>
          </a:p>
          <a:p>
            <a:pPr>
              <a:spcAft>
                <a:spcPts val="200"/>
              </a:spcAft>
            </a:pPr>
            <a:r>
              <a:rPr lang="en-US" dirty="0" err="1" smtClean="0"/>
              <a:t>emps.post</a:t>
            </a:r>
            <a:r>
              <a:rPr lang="en-US" dirty="0" smtClean="0"/>
              <a:t> </a:t>
            </a:r>
            <a:r>
              <a:rPr lang="en-US" dirty="0"/>
              <a:t>= </a:t>
            </a:r>
            <a:r>
              <a:rPr lang="en-US" dirty="0" smtClean="0"/>
              <a:t>posts.id </a:t>
            </a:r>
          </a:p>
          <a:p>
            <a:pPr>
              <a:spcAft>
                <a:spcPts val="1200"/>
              </a:spcAft>
            </a:pPr>
            <a:r>
              <a:rPr lang="en-US" dirty="0" smtClean="0"/>
              <a:t>LOCAL </a:t>
            </a:r>
            <a:r>
              <a:rPr lang="en-US" dirty="0"/>
              <a:t>NOLOGGING COMPUTE STATISTICS</a:t>
            </a:r>
            <a:r>
              <a:rPr lang="en-US" dirty="0" smtClean="0"/>
              <a:t>;</a:t>
            </a:r>
          </a:p>
          <a:p>
            <a:pPr>
              <a:spcAft>
                <a:spcPts val="200"/>
              </a:spcAft>
            </a:pPr>
            <a:r>
              <a:rPr lang="en-US" dirty="0" smtClean="0"/>
              <a:t>	Select d.name, p.name, e.*  FROM </a:t>
            </a:r>
            <a:r>
              <a:rPr lang="en-US" dirty="0" err="1" smtClean="0"/>
              <a:t>emps</a:t>
            </a:r>
            <a:r>
              <a:rPr lang="en-US" dirty="0" smtClean="0"/>
              <a:t> e, depart d, posts p</a:t>
            </a:r>
            <a:endParaRPr lang="en-US" dirty="0"/>
          </a:p>
          <a:p>
            <a:pPr>
              <a:spcAft>
                <a:spcPts val="200"/>
              </a:spcAft>
            </a:pPr>
            <a:r>
              <a:rPr lang="en-US" dirty="0" smtClean="0"/>
              <a:t>		WHERE </a:t>
            </a:r>
            <a:r>
              <a:rPr lang="en-US" dirty="0" err="1" smtClean="0"/>
              <a:t>e.depno</a:t>
            </a:r>
            <a:r>
              <a:rPr lang="en-US" dirty="0" smtClean="0"/>
              <a:t> </a:t>
            </a:r>
            <a:r>
              <a:rPr lang="en-US" dirty="0"/>
              <a:t>= </a:t>
            </a:r>
            <a:r>
              <a:rPr lang="en-US" dirty="0" smtClean="0"/>
              <a:t>d.id </a:t>
            </a:r>
            <a:r>
              <a:rPr lang="en-US" dirty="0"/>
              <a:t>AND </a:t>
            </a:r>
            <a:r>
              <a:rPr lang="en-US" dirty="0" err="1" smtClean="0"/>
              <a:t>e.post</a:t>
            </a:r>
            <a:r>
              <a:rPr lang="en-US" dirty="0" smtClean="0"/>
              <a:t> </a:t>
            </a:r>
            <a:r>
              <a:rPr lang="en-US" dirty="0"/>
              <a:t>= </a:t>
            </a:r>
            <a:r>
              <a:rPr lang="en-US" dirty="0" smtClean="0"/>
              <a:t>p.id ;</a:t>
            </a:r>
            <a:endParaRPr lang="ru-RU" dirty="0"/>
          </a:p>
        </p:txBody>
      </p:sp>
    </p:spTree>
    <p:extLst>
      <p:ext uri="{BB962C8B-B14F-4D97-AF65-F5344CB8AC3E}">
        <p14:creationId xmlns:p14="http://schemas.microsoft.com/office/powerpoint/2010/main" val="41849934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4FC62A85-31C5-43AD-AF15-8BCBD7185307}" type="slidenum">
              <a:rPr lang="ru-RU" altLang="ru-RU" sz="1200" smtClean="0">
                <a:latin typeface="Arial Black" pitchFamily="34" charset="0"/>
              </a:rPr>
              <a:pPr eaLnBrk="1" hangingPunct="1">
                <a:spcBef>
                  <a:spcPct val="0"/>
                </a:spcBef>
                <a:buClrTx/>
                <a:buSzTx/>
                <a:buFontTx/>
                <a:buNone/>
              </a:pPr>
              <a:t>31</a:t>
            </a:fld>
            <a:endParaRPr lang="ru-RU" altLang="ru-RU" sz="1200" smtClean="0">
              <a:latin typeface="Arial Black" pitchFamily="34" charset="0"/>
            </a:endParaRPr>
          </a:p>
        </p:txBody>
      </p:sp>
      <p:sp>
        <p:nvSpPr>
          <p:cNvPr id="32771" name="Rectangle 2"/>
          <p:cNvSpPr>
            <a:spLocks noGrp="1" noChangeArrowheads="1"/>
          </p:cNvSpPr>
          <p:nvPr>
            <p:ph type="title" idx="4294967295"/>
          </p:nvPr>
        </p:nvSpPr>
        <p:spPr>
          <a:xfrm>
            <a:off x="704850" y="404813"/>
            <a:ext cx="7618413" cy="720725"/>
          </a:xfrm>
        </p:spPr>
        <p:txBody>
          <a:bodyPr anchor="b"/>
          <a:lstStyle/>
          <a:p>
            <a:pPr algn="ctr"/>
            <a:r>
              <a:rPr lang="ru-RU" altLang="ru-RU" sz="3200" dirty="0" smtClean="0"/>
              <a:t>Выбор плана выполнения запроса</a:t>
            </a:r>
          </a:p>
        </p:txBody>
      </p:sp>
      <p:sp>
        <p:nvSpPr>
          <p:cNvPr id="32772"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2773"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2774" name="Text Box 5"/>
          <p:cNvSpPr txBox="1">
            <a:spLocks noChangeArrowheads="1"/>
          </p:cNvSpPr>
          <p:nvPr/>
        </p:nvSpPr>
        <p:spPr bwMode="auto">
          <a:xfrm>
            <a:off x="323850" y="1196975"/>
            <a:ext cx="8640763" cy="469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800"/>
              <a:t>В традиционных оптимизаторах запросов есть фиксированные стратегии, на основе которых вырабатываются планы выполнения запросов. Соответствующие компоненты оптимизаторов имеют достаточно сложную организацию; генерация плана выполнения сложного запроса - это многоэтапный процесс, в ходе которого учитываются свойства создаваемых при выполнении запроса по данному плану временных объектов базы данных. Например, пусть запрос задан над тремя отношениями и в нем имеются два предиката соединения: </a:t>
            </a:r>
          </a:p>
          <a:p>
            <a:pPr>
              <a:buFont typeface="Wingdings" pitchFamily="2" charset="2"/>
              <a:buNone/>
            </a:pPr>
            <a:r>
              <a:rPr lang="pt-BR" altLang="ru-RU" sz="1800"/>
              <a:t>select </a:t>
            </a:r>
            <a:r>
              <a:rPr lang="ru-RU" altLang="ru-RU" sz="1800"/>
              <a:t>  </a:t>
            </a:r>
            <a:r>
              <a:rPr lang="pt-BR" altLang="ru-RU" sz="1800"/>
              <a:t>R1.C1, R2.C2, R3.C3</a:t>
            </a:r>
            <a:r>
              <a:rPr lang="ru-RU" altLang="ru-RU" sz="1800"/>
              <a:t>  </a:t>
            </a:r>
            <a:r>
              <a:rPr lang="pt-BR" altLang="ru-RU" sz="1800"/>
              <a:t> from </a:t>
            </a:r>
            <a:r>
              <a:rPr lang="ru-RU" altLang="ru-RU" sz="1800"/>
              <a:t>  </a:t>
            </a:r>
            <a:r>
              <a:rPr lang="pt-BR" altLang="ru-RU" sz="1800"/>
              <a:t>R1, R2, R3 </a:t>
            </a:r>
            <a:endParaRPr lang="ru-RU" altLang="ru-RU" sz="1800"/>
          </a:p>
          <a:p>
            <a:pPr>
              <a:buFont typeface="Wingdings" pitchFamily="2" charset="2"/>
              <a:buNone/>
            </a:pPr>
            <a:r>
              <a:rPr lang="ru-RU" altLang="ru-RU" sz="1800"/>
              <a:t>	</a:t>
            </a:r>
            <a:r>
              <a:rPr lang="pt-BR" altLang="ru-RU" sz="1800"/>
              <a:t>where	R1.C4 = R2.C5 </a:t>
            </a:r>
            <a:r>
              <a:rPr lang="ru-RU" altLang="ru-RU" sz="1800"/>
              <a:t>  </a:t>
            </a:r>
            <a:r>
              <a:rPr lang="pt-BR" altLang="ru-RU" sz="1800"/>
              <a:t>AND</a:t>
            </a:r>
            <a:r>
              <a:rPr lang="ru-RU" altLang="ru-RU" sz="1800"/>
              <a:t>  </a:t>
            </a:r>
            <a:r>
              <a:rPr lang="pt-BR" altLang="ru-RU" sz="1800"/>
              <a:t> R2.C5 = R3.C6</a:t>
            </a:r>
            <a:r>
              <a:rPr lang="ru-RU" altLang="ru-RU" sz="1800"/>
              <a:t>;</a:t>
            </a:r>
          </a:p>
          <a:p>
            <a:pPr>
              <a:buFont typeface="Wingdings" pitchFamily="2" charset="2"/>
              <a:buNone/>
            </a:pPr>
            <a:r>
              <a:rPr lang="ru-RU" altLang="ru-RU" sz="1800"/>
              <a:t>Тогда, если в плане запроса выбирается порядок выполнения соединений сначала R1 с R2, а затем полученного временного отношения - с R3, и при этом для выполнения первого соединения выбирается метод сортировок со слиянием, то временное отношение будет заведомо отсортировано по C5, и одна сортировка не потребуется, если и второе соединение будет выполняться тем же методом.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ACAAC78C-8534-4E9F-9C81-BFC820C6B5E5}" type="slidenum">
              <a:rPr lang="ru-RU" altLang="ru-RU" sz="1200" smtClean="0">
                <a:latin typeface="Arial Black" pitchFamily="34" charset="0"/>
              </a:rPr>
              <a:pPr eaLnBrk="1" hangingPunct="1">
                <a:spcBef>
                  <a:spcPct val="0"/>
                </a:spcBef>
                <a:buClrTx/>
                <a:buSzTx/>
                <a:buFontTx/>
                <a:buNone/>
              </a:pPr>
              <a:t>32</a:t>
            </a:fld>
            <a:endParaRPr lang="ru-RU" altLang="ru-RU" sz="1200" smtClean="0">
              <a:latin typeface="Arial Black" pitchFamily="34" charset="0"/>
            </a:endParaRPr>
          </a:p>
        </p:txBody>
      </p:sp>
      <p:sp>
        <p:nvSpPr>
          <p:cNvPr id="33795" name="Rectangle 2"/>
          <p:cNvSpPr>
            <a:spLocks noGrp="1" noChangeArrowheads="1"/>
          </p:cNvSpPr>
          <p:nvPr>
            <p:ph type="title" idx="4294967295"/>
          </p:nvPr>
        </p:nvSpPr>
        <p:spPr>
          <a:xfrm>
            <a:off x="704850" y="404813"/>
            <a:ext cx="7618413" cy="720725"/>
          </a:xfrm>
        </p:spPr>
        <p:txBody>
          <a:bodyPr anchor="b"/>
          <a:lstStyle/>
          <a:p>
            <a:pPr algn="ctr"/>
            <a:r>
              <a:rPr lang="ru-RU" altLang="ru-RU" sz="3200" dirty="0" smtClean="0"/>
              <a:t>Выбор плана выполнения запроса</a:t>
            </a:r>
          </a:p>
        </p:txBody>
      </p:sp>
      <p:sp>
        <p:nvSpPr>
          <p:cNvPr id="33796"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3797"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0486" name="Text Box 5"/>
          <p:cNvSpPr txBox="1">
            <a:spLocks noChangeArrowheads="1"/>
          </p:cNvSpPr>
          <p:nvPr/>
        </p:nvSpPr>
        <p:spPr bwMode="auto">
          <a:xfrm>
            <a:off x="467741" y="1196975"/>
            <a:ext cx="8640763" cy="496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marL="0" indent="0">
              <a:buFont typeface="Wingdings" pitchFamily="2" charset="2"/>
              <a:buNone/>
              <a:defRPr/>
            </a:pPr>
            <a:r>
              <a:rPr lang="ru-RU" sz="1800" dirty="0"/>
              <a:t>К</a:t>
            </a:r>
            <a:r>
              <a:rPr lang="ru-RU" sz="1800" dirty="0" smtClean="0"/>
              <a:t>омпонент </a:t>
            </a:r>
            <a:r>
              <a:rPr lang="ru-RU" sz="1800" dirty="0"/>
              <a:t>оптимизатора, ведающий порождением множества альтернативных планов выполнения запроса, базируется на стратегиях </a:t>
            </a:r>
            <a:r>
              <a:rPr lang="ru-RU" sz="1800" b="1" dirty="0"/>
              <a:t>декомпозиции запроса </a:t>
            </a:r>
            <a:r>
              <a:rPr lang="ru-RU" sz="1800" dirty="0"/>
              <a:t>на элементарные составляющие и </a:t>
            </a:r>
            <a:r>
              <a:rPr lang="ru-RU" sz="1800" b="1" dirty="0"/>
              <a:t>стратегиях выполнения элементарных составляющих</a:t>
            </a:r>
            <a:r>
              <a:rPr lang="ru-RU" sz="1800" dirty="0"/>
              <a:t>. </a:t>
            </a:r>
            <a:endParaRPr lang="ru-RU" sz="1800" dirty="0" smtClean="0"/>
          </a:p>
          <a:p>
            <a:pPr marL="0" indent="0">
              <a:buFont typeface="Wingdings" pitchFamily="2" charset="2"/>
              <a:buNone/>
              <a:defRPr/>
            </a:pPr>
            <a:r>
              <a:rPr lang="ru-RU" sz="1800" dirty="0" smtClean="0"/>
              <a:t>Первая </a:t>
            </a:r>
            <a:r>
              <a:rPr lang="ru-RU" sz="1800" dirty="0"/>
              <a:t>группа </a:t>
            </a:r>
            <a:r>
              <a:rPr lang="ru-RU" sz="1800" dirty="0" smtClean="0"/>
              <a:t>стратегий: </a:t>
            </a:r>
            <a:r>
              <a:rPr lang="ru-RU" sz="1800" dirty="0"/>
              <a:t>обеспечивает пространство поиска оптимального плана выполнения </a:t>
            </a:r>
            <a:r>
              <a:rPr lang="ru-RU" sz="1800" dirty="0" smtClean="0"/>
              <a:t>запроса.</a:t>
            </a:r>
          </a:p>
          <a:p>
            <a:pPr marL="0" indent="0">
              <a:buFont typeface="Wingdings" pitchFamily="2" charset="2"/>
              <a:buNone/>
              <a:defRPr/>
            </a:pPr>
            <a:r>
              <a:rPr lang="ru-RU" sz="1800" dirty="0" smtClean="0"/>
              <a:t>Вторая: </a:t>
            </a:r>
            <a:r>
              <a:rPr lang="ru-RU" sz="1800" dirty="0"/>
              <a:t>направлена на то, чтобы в этом пространстве действительно находились эффективные планы выполнения запроса. </a:t>
            </a:r>
            <a:endParaRPr lang="ru-RU" sz="1800" dirty="0" smtClean="0"/>
          </a:p>
          <a:p>
            <a:pPr marL="0" indent="0">
              <a:buFont typeface="Wingdings" pitchFamily="2" charset="2"/>
              <a:buNone/>
              <a:defRPr/>
            </a:pPr>
            <a:r>
              <a:rPr lang="ru-RU" sz="1800" dirty="0" smtClean="0"/>
              <a:t>Наличие </a:t>
            </a:r>
            <a:r>
              <a:rPr lang="ru-RU" sz="1800" dirty="0"/>
              <a:t>эффективных стратегий выполнения элементарных составляющих</a:t>
            </a:r>
            <a:r>
              <a:rPr lang="ru-RU" sz="1800" dirty="0" smtClean="0"/>
              <a:t>.</a:t>
            </a:r>
          </a:p>
          <a:p>
            <a:pPr marL="0" indent="0">
              <a:buFont typeface="Wingdings" pitchFamily="2" charset="2"/>
              <a:buNone/>
              <a:defRPr/>
            </a:pPr>
            <a:r>
              <a:rPr lang="ru-RU" sz="1800" dirty="0" smtClean="0"/>
              <a:t>Проблема </a:t>
            </a:r>
            <a:r>
              <a:rPr lang="ru-RU" sz="1800" dirty="0"/>
              <a:t>обоснованного выбора плана выполнения запроса из множества альтернативных планов. </a:t>
            </a:r>
          </a:p>
          <a:p>
            <a:pPr marL="0" indent="0">
              <a:buFont typeface="Wingdings" pitchFamily="2" charset="2"/>
              <a:buNone/>
              <a:defRPr/>
            </a:pPr>
            <a:r>
              <a:rPr lang="ru-RU" sz="1800" b="1" dirty="0" smtClean="0"/>
              <a:t>Критерии оптимизации: </a:t>
            </a:r>
          </a:p>
          <a:p>
            <a:pPr>
              <a:defRPr/>
            </a:pPr>
            <a:r>
              <a:rPr lang="ru-RU" sz="1800" dirty="0" smtClean="0"/>
              <a:t>время выполнения запроса (реактивность системы);</a:t>
            </a:r>
          </a:p>
          <a:p>
            <a:pPr>
              <a:defRPr/>
            </a:pPr>
            <a:r>
              <a:rPr lang="ru-RU" sz="1800" dirty="0" smtClean="0"/>
              <a:t>общая </a:t>
            </a:r>
            <a:r>
              <a:rPr lang="ru-RU" sz="1800" dirty="0"/>
              <a:t>пропускная способность системы по отношению к смеси параллельно выполняемых </a:t>
            </a:r>
            <a:r>
              <a:rPr lang="ru-RU" sz="1800" dirty="0" smtClean="0"/>
              <a:t>запросов;</a:t>
            </a:r>
          </a:p>
          <a:p>
            <a:pPr>
              <a:defRPr/>
            </a:pPr>
            <a:r>
              <a:rPr lang="ru-RU" sz="1800" dirty="0" smtClean="0"/>
              <a:t>бюджетная </a:t>
            </a:r>
            <a:r>
              <a:rPr lang="ru-RU" sz="1800" dirty="0"/>
              <a:t>стоимость выполнения запроса и т.д</a:t>
            </a:r>
            <a:r>
              <a:rPr lang="ru-RU" sz="1800" dirty="0" smtClean="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C7EAAC9E-DF61-4901-A19F-79CA4C8865B1}" type="slidenum">
              <a:rPr lang="ru-RU" altLang="ru-RU" sz="1200" smtClean="0">
                <a:latin typeface="Arial Black" pitchFamily="34" charset="0"/>
              </a:rPr>
              <a:pPr eaLnBrk="1" hangingPunct="1">
                <a:spcBef>
                  <a:spcPct val="0"/>
                </a:spcBef>
                <a:buClrTx/>
                <a:buSzTx/>
                <a:buFontTx/>
                <a:buNone/>
              </a:pPr>
              <a:t>33</a:t>
            </a:fld>
            <a:endParaRPr lang="ru-RU" altLang="ru-RU" sz="1200" smtClean="0">
              <a:latin typeface="Arial Black" pitchFamily="34" charset="0"/>
            </a:endParaRPr>
          </a:p>
        </p:txBody>
      </p:sp>
      <p:sp>
        <p:nvSpPr>
          <p:cNvPr id="34819" name="Rectangle 2"/>
          <p:cNvSpPr>
            <a:spLocks noGrp="1" noChangeArrowheads="1"/>
          </p:cNvSpPr>
          <p:nvPr>
            <p:ph type="title" idx="4294967295"/>
          </p:nvPr>
        </p:nvSpPr>
        <p:spPr>
          <a:xfrm>
            <a:off x="704850" y="404813"/>
            <a:ext cx="7618413" cy="720725"/>
          </a:xfrm>
        </p:spPr>
        <p:txBody>
          <a:bodyPr anchor="b"/>
          <a:lstStyle/>
          <a:p>
            <a:pPr algn="ctr"/>
            <a:r>
              <a:rPr lang="ru-RU" altLang="ru-RU" sz="3200" dirty="0" smtClean="0"/>
              <a:t>Выбор плана выполнения запроса</a:t>
            </a:r>
          </a:p>
        </p:txBody>
      </p:sp>
      <p:sp>
        <p:nvSpPr>
          <p:cNvPr id="34820"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4821"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0486" name="Text Box 5"/>
          <p:cNvSpPr txBox="1">
            <a:spLocks noChangeArrowheads="1"/>
          </p:cNvSpPr>
          <p:nvPr/>
        </p:nvSpPr>
        <p:spPr bwMode="auto">
          <a:xfrm>
            <a:off x="395733" y="1196975"/>
            <a:ext cx="8640763" cy="529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marL="0" indent="0">
              <a:buFont typeface="Wingdings" pitchFamily="2" charset="2"/>
              <a:buNone/>
              <a:defRPr/>
            </a:pPr>
            <a:r>
              <a:rPr lang="ru-RU" sz="1800" dirty="0" smtClean="0"/>
              <a:t>Стоимость </a:t>
            </a:r>
            <a:r>
              <a:rPr lang="ru-RU" sz="1800" dirty="0"/>
              <a:t>плана выполнения </a:t>
            </a:r>
            <a:r>
              <a:rPr lang="ru-RU" sz="1800" dirty="0" smtClean="0"/>
              <a:t>запроса.</a:t>
            </a:r>
          </a:p>
          <a:p>
            <a:pPr marL="0" indent="0">
              <a:buFont typeface="Wingdings" pitchFamily="2" charset="2"/>
              <a:buNone/>
              <a:defRPr/>
            </a:pPr>
            <a:r>
              <a:rPr lang="ru-RU" sz="1800" dirty="0" smtClean="0"/>
              <a:t>Основные ресурсы, </a:t>
            </a:r>
            <a:r>
              <a:rPr lang="ru-RU" sz="1800" dirty="0"/>
              <a:t>которые расходуются при выполнении </a:t>
            </a:r>
            <a:r>
              <a:rPr lang="ru-RU" sz="1800" dirty="0" smtClean="0"/>
              <a:t>запроса:</a:t>
            </a:r>
          </a:p>
          <a:p>
            <a:pPr>
              <a:defRPr/>
            </a:pPr>
            <a:r>
              <a:rPr lang="ru-RU" sz="1800" dirty="0" smtClean="0"/>
              <a:t>ресурсы процессора</a:t>
            </a:r>
            <a:r>
              <a:rPr lang="ru-RU" sz="1800" dirty="0"/>
              <a:t>;</a:t>
            </a:r>
            <a:endParaRPr lang="ru-RU" sz="1800" dirty="0" smtClean="0"/>
          </a:p>
          <a:p>
            <a:pPr>
              <a:defRPr/>
            </a:pPr>
            <a:r>
              <a:rPr lang="ru-RU" sz="1800" dirty="0" smtClean="0"/>
              <a:t>ресурсы </a:t>
            </a:r>
            <a:r>
              <a:rPr lang="ru-RU" sz="1800" dirty="0"/>
              <a:t>устройств внешней </a:t>
            </a:r>
            <a:r>
              <a:rPr lang="ru-RU" sz="1800" dirty="0" smtClean="0"/>
              <a:t>памяти;</a:t>
            </a:r>
          </a:p>
          <a:p>
            <a:pPr>
              <a:defRPr/>
            </a:pPr>
            <a:r>
              <a:rPr lang="ru-RU" sz="1800" dirty="0" smtClean="0"/>
              <a:t>сетевые ресурсы (для распределенных БД).</a:t>
            </a:r>
          </a:p>
          <a:p>
            <a:pPr marL="0" indent="0">
              <a:buFont typeface="Wingdings" pitchFamily="2" charset="2"/>
              <a:buNone/>
              <a:defRPr/>
            </a:pPr>
            <a:r>
              <a:rPr lang="ru-RU" sz="1800" dirty="0" smtClean="0"/>
              <a:t>Буферизация </a:t>
            </a:r>
            <a:r>
              <a:rPr lang="ru-RU" sz="1800" dirty="0"/>
              <a:t>блоков базы данных в оперативной </a:t>
            </a:r>
            <a:r>
              <a:rPr lang="ru-RU" sz="1800" dirty="0" smtClean="0"/>
              <a:t>памяти.</a:t>
            </a:r>
          </a:p>
          <a:p>
            <a:pPr marL="0" indent="0">
              <a:buFont typeface="Wingdings" pitchFamily="2" charset="2"/>
              <a:buNone/>
              <a:defRPr/>
            </a:pPr>
            <a:r>
              <a:rPr lang="ru-RU" sz="1800" dirty="0"/>
              <a:t>К</a:t>
            </a:r>
            <a:r>
              <a:rPr lang="ru-RU" sz="1800" dirty="0" smtClean="0"/>
              <a:t>омпонент </a:t>
            </a:r>
            <a:r>
              <a:rPr lang="ru-RU" sz="1800" dirty="0"/>
              <a:t>стоимости выполнения запроса, который связан с ресурсами устройств внешней памяти, монотонно зависит от числа блоков внешней памяти, доступ к которым потребуется при выполнении запроса. </a:t>
            </a:r>
          </a:p>
          <a:p>
            <a:pPr marL="0" indent="0">
              <a:buFont typeface="Wingdings" pitchFamily="2" charset="2"/>
              <a:buNone/>
              <a:defRPr/>
            </a:pPr>
            <a:r>
              <a:rPr lang="ru-RU" sz="1800" dirty="0" smtClean="0"/>
              <a:t>Число </a:t>
            </a:r>
            <a:r>
              <a:rPr lang="ru-RU" sz="1800" dirty="0"/>
              <a:t>блоков внешней памяти, доступ к которым требуется при выполнении запроса, монотонно зависит от числа кортежей, затрагиваемых запросом</a:t>
            </a:r>
            <a:r>
              <a:rPr lang="ru-RU" sz="1800" dirty="0" smtClean="0"/>
              <a:t>.</a:t>
            </a:r>
          </a:p>
          <a:p>
            <a:pPr marL="0" indent="0">
              <a:buFont typeface="Wingdings" pitchFamily="2" charset="2"/>
              <a:buNone/>
              <a:defRPr/>
            </a:pPr>
            <a:r>
              <a:rPr lang="ru-RU" sz="1800" dirty="0" smtClean="0"/>
              <a:t>Степень селективности предиката </a:t>
            </a:r>
            <a:r>
              <a:rPr lang="ru-RU" sz="1800" b="1" dirty="0"/>
              <a:t>R.C </a:t>
            </a:r>
            <a:r>
              <a:rPr lang="ru-RU" sz="1800" b="1" dirty="0" err="1"/>
              <a:t>op</a:t>
            </a:r>
            <a:r>
              <a:rPr lang="ru-RU" sz="1800" b="1" dirty="0"/>
              <a:t> </a:t>
            </a:r>
            <a:r>
              <a:rPr lang="ru-RU" sz="1800" b="1" dirty="0" err="1"/>
              <a:t>const</a:t>
            </a:r>
            <a:r>
              <a:rPr lang="ru-RU" sz="1800" b="1" dirty="0"/>
              <a:t> </a:t>
            </a:r>
            <a:r>
              <a:rPr lang="ru-RU" sz="1800" dirty="0"/>
              <a:t>зависит </a:t>
            </a:r>
            <a:r>
              <a:rPr lang="ru-RU" sz="1800" dirty="0" smtClean="0"/>
              <a:t>от: </a:t>
            </a:r>
            <a:r>
              <a:rPr lang="ru-RU" sz="1800" dirty="0"/>
              <a:t>вида операции сравнения, значения константы и от распределения значений поля C отношения </a:t>
            </a:r>
            <a:r>
              <a:rPr lang="ru-RU" sz="1800" dirty="0" smtClean="0"/>
              <a:t>R.</a:t>
            </a:r>
          </a:p>
          <a:p>
            <a:pPr marL="0" indent="0">
              <a:buFont typeface="Wingdings" pitchFamily="2" charset="2"/>
              <a:buNone/>
              <a:defRPr/>
            </a:pPr>
            <a:r>
              <a:rPr lang="ru-RU" sz="1800" dirty="0" smtClean="0"/>
              <a:t>Соотношение мощности результирующего отношения и числа блоков. Сложности оценки мощности соединения отношений, объединения</a:t>
            </a:r>
            <a:r>
              <a:rPr lang="ru-RU" sz="1800" smtClean="0"/>
              <a:t>, разности и т.п.</a:t>
            </a:r>
            <a:endParaRPr lang="ru-RU" sz="18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8CDAF766-6B57-48A1-A90F-AEE1DD81F842}" type="slidenum">
              <a:rPr lang="ru-RU" altLang="ru-RU" sz="1200" smtClean="0">
                <a:latin typeface="Arial Black" pitchFamily="34" charset="0"/>
              </a:rPr>
              <a:pPr eaLnBrk="1" hangingPunct="1">
                <a:spcBef>
                  <a:spcPct val="0"/>
                </a:spcBef>
                <a:buClrTx/>
                <a:buSzTx/>
                <a:buFontTx/>
                <a:buNone/>
              </a:pPr>
              <a:t>34</a:t>
            </a:fld>
            <a:endParaRPr lang="ru-RU" altLang="ru-RU" sz="1200" smtClean="0">
              <a:latin typeface="Arial Black" pitchFamily="34" charset="0"/>
            </a:endParaRPr>
          </a:p>
        </p:txBody>
      </p:sp>
      <p:sp>
        <p:nvSpPr>
          <p:cNvPr id="35843" name="Rectangle 2"/>
          <p:cNvSpPr>
            <a:spLocks noGrp="1" noChangeArrowheads="1"/>
          </p:cNvSpPr>
          <p:nvPr>
            <p:ph type="title" idx="4294967295"/>
          </p:nvPr>
        </p:nvSpPr>
        <p:spPr>
          <a:xfrm>
            <a:off x="704850" y="404813"/>
            <a:ext cx="7618413" cy="720725"/>
          </a:xfrm>
        </p:spPr>
        <p:txBody>
          <a:bodyPr anchor="b"/>
          <a:lstStyle/>
          <a:p>
            <a:r>
              <a:rPr lang="ru-RU" altLang="ru-RU" sz="3200" smtClean="0"/>
              <a:t>Оценка стоимости плана выполнения</a:t>
            </a:r>
          </a:p>
        </p:txBody>
      </p:sp>
      <p:sp>
        <p:nvSpPr>
          <p:cNvPr id="35844"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5845"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0486" name="Text Box 5"/>
          <p:cNvSpPr txBox="1">
            <a:spLocks noChangeArrowheads="1"/>
          </p:cNvSpPr>
          <p:nvPr/>
        </p:nvSpPr>
        <p:spPr bwMode="auto">
          <a:xfrm>
            <a:off x="467866" y="1196975"/>
            <a:ext cx="8424614" cy="559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marL="0" indent="0">
              <a:buFont typeface="Wingdings" pitchFamily="2" charset="2"/>
              <a:buNone/>
              <a:defRPr/>
            </a:pPr>
            <a:r>
              <a:rPr lang="ru-RU" sz="1600" dirty="0"/>
              <a:t>Подход </a:t>
            </a:r>
            <a:r>
              <a:rPr lang="ru-RU" sz="1600" dirty="0" err="1"/>
              <a:t>System</a:t>
            </a:r>
            <a:r>
              <a:rPr lang="ru-RU" sz="1600" dirty="0"/>
              <a:t> R базируется на двух основных предположениях о распределениях значений атрибутов </a:t>
            </a:r>
            <a:r>
              <a:rPr lang="ru-RU" sz="1600" dirty="0" smtClean="0"/>
              <a:t>отношений:</a:t>
            </a:r>
          </a:p>
          <a:p>
            <a:pPr>
              <a:buFont typeface="Wingdings" pitchFamily="2" charset="2"/>
              <a:buAutoNum type="arabicParenR"/>
              <a:defRPr/>
            </a:pPr>
            <a:r>
              <a:rPr lang="ru-RU" sz="1600" dirty="0" smtClean="0"/>
              <a:t>Значения </a:t>
            </a:r>
            <a:r>
              <a:rPr lang="ru-RU" sz="1600" dirty="0"/>
              <a:t>полей всех отношений базы данных распределены </a:t>
            </a:r>
            <a:r>
              <a:rPr lang="ru-RU" sz="1600" dirty="0" smtClean="0"/>
              <a:t>равномерно.</a:t>
            </a:r>
          </a:p>
          <a:p>
            <a:pPr>
              <a:buFont typeface="Wingdings" pitchFamily="2" charset="2"/>
              <a:buAutoNum type="arabicParenR"/>
              <a:defRPr/>
            </a:pPr>
            <a:r>
              <a:rPr lang="ru-RU" sz="1600" dirty="0" smtClean="0"/>
              <a:t>Значения </a:t>
            </a:r>
            <a:r>
              <a:rPr lang="ru-RU" sz="1600" dirty="0"/>
              <a:t>любых двух полей распределены независимо. </a:t>
            </a:r>
            <a:endParaRPr lang="ru-RU" sz="1600" dirty="0" smtClean="0"/>
          </a:p>
          <a:p>
            <a:pPr marL="0" indent="0">
              <a:buFont typeface="Wingdings" pitchFamily="2" charset="2"/>
              <a:buNone/>
              <a:defRPr/>
            </a:pPr>
            <a:r>
              <a:rPr lang="ru-RU" sz="1600" dirty="0" smtClean="0"/>
              <a:t>В ССД  </a:t>
            </a:r>
            <a:r>
              <a:rPr lang="ru-RU" sz="1600" dirty="0"/>
              <a:t>для каждого отношения R поддерживается следующая информация: </a:t>
            </a:r>
            <a:endParaRPr lang="ru-RU" sz="1600" dirty="0" smtClean="0"/>
          </a:p>
          <a:p>
            <a:pPr marL="0" indent="0">
              <a:buFont typeface="Wingdings" pitchFamily="2" charset="2"/>
              <a:buNone/>
              <a:defRPr/>
            </a:pPr>
            <a:r>
              <a:rPr lang="ru-RU" sz="1600" dirty="0" smtClean="0"/>
              <a:t>Т – число </a:t>
            </a:r>
            <a:r>
              <a:rPr lang="ru-RU" sz="1600" dirty="0"/>
              <a:t>кортежей в данном </a:t>
            </a:r>
            <a:r>
              <a:rPr lang="ru-RU" sz="1600" dirty="0" smtClean="0"/>
              <a:t>отношении;</a:t>
            </a:r>
          </a:p>
          <a:p>
            <a:pPr marL="0" indent="0">
              <a:buFont typeface="Wingdings" pitchFamily="2" charset="2"/>
              <a:buNone/>
              <a:defRPr/>
            </a:pPr>
            <a:r>
              <a:rPr lang="en-US" sz="1600" dirty="0" smtClean="0"/>
              <a:t>N – </a:t>
            </a:r>
            <a:r>
              <a:rPr lang="ru-RU" sz="1600" dirty="0" smtClean="0"/>
              <a:t>число </a:t>
            </a:r>
            <a:r>
              <a:rPr lang="ru-RU" sz="1600" dirty="0"/>
              <a:t>блоков внешней памяти, в которых располагаются </a:t>
            </a:r>
            <a:r>
              <a:rPr lang="ru-RU" sz="1600" dirty="0" smtClean="0"/>
              <a:t>кортежи.</a:t>
            </a:r>
          </a:p>
          <a:p>
            <a:pPr marL="0" indent="0">
              <a:buFont typeface="Wingdings" pitchFamily="2" charset="2"/>
              <a:buNone/>
              <a:defRPr/>
            </a:pPr>
            <a:r>
              <a:rPr lang="ru-RU" sz="1600" dirty="0" smtClean="0"/>
              <a:t>Для каждого поля </a:t>
            </a:r>
            <a:r>
              <a:rPr lang="ru-RU" sz="1600" dirty="0"/>
              <a:t>отношения </a:t>
            </a:r>
            <a:r>
              <a:rPr lang="en-US" sz="1600" dirty="0" smtClean="0"/>
              <a:t>R</a:t>
            </a:r>
            <a:r>
              <a:rPr lang="ru-RU" sz="1600" dirty="0" smtClean="0"/>
              <a:t>:</a:t>
            </a:r>
            <a:endParaRPr lang="en-US" sz="1600" dirty="0" smtClean="0"/>
          </a:p>
          <a:p>
            <a:pPr marL="0" indent="0">
              <a:buFont typeface="Wingdings" pitchFamily="2" charset="2"/>
              <a:buNone/>
              <a:defRPr/>
            </a:pPr>
            <a:r>
              <a:rPr lang="ru-RU" sz="1600" dirty="0" smtClean="0"/>
              <a:t>CD</a:t>
            </a:r>
            <a:r>
              <a:rPr lang="en-US" sz="1600" dirty="0" smtClean="0"/>
              <a:t> – </a:t>
            </a:r>
            <a:r>
              <a:rPr lang="ru-RU" sz="1600" dirty="0" smtClean="0"/>
              <a:t>число </a:t>
            </a:r>
            <a:r>
              <a:rPr lang="ru-RU" sz="1600" dirty="0"/>
              <a:t>различных значений </a:t>
            </a:r>
            <a:r>
              <a:rPr lang="ru-RU" sz="1600" dirty="0" smtClean="0"/>
              <a:t>этого поля;</a:t>
            </a:r>
          </a:p>
          <a:p>
            <a:pPr marL="0" indent="0">
              <a:buFont typeface="Wingdings" pitchFamily="2" charset="2"/>
              <a:buNone/>
              <a:defRPr/>
            </a:pPr>
            <a:r>
              <a:rPr lang="ru-RU" sz="1600" dirty="0" smtClean="0"/>
              <a:t>C</a:t>
            </a:r>
            <a:r>
              <a:rPr lang="en-US" sz="1600" dirty="0"/>
              <a:t>M</a:t>
            </a:r>
            <a:r>
              <a:rPr lang="ru-RU" sz="1600" dirty="0" err="1" smtClean="0"/>
              <a:t>in</a:t>
            </a:r>
            <a:r>
              <a:rPr lang="ru-RU" sz="1600" dirty="0" smtClean="0"/>
              <a:t>, </a:t>
            </a:r>
            <a:r>
              <a:rPr lang="ru-RU" sz="1600" dirty="0" err="1" smtClean="0"/>
              <a:t>CMax</a:t>
            </a:r>
            <a:r>
              <a:rPr lang="ru-RU" sz="1600" dirty="0" smtClean="0"/>
              <a:t> – минимальное </a:t>
            </a:r>
            <a:r>
              <a:rPr lang="ru-RU" sz="1600" dirty="0"/>
              <a:t>и максимальное </a:t>
            </a:r>
            <a:r>
              <a:rPr lang="ru-RU" sz="1600" dirty="0" smtClean="0"/>
              <a:t>хранимое </a:t>
            </a:r>
            <a:r>
              <a:rPr lang="ru-RU" sz="1600" dirty="0"/>
              <a:t>значение этого </a:t>
            </a:r>
            <a:r>
              <a:rPr lang="ru-RU" sz="1600" dirty="0" smtClean="0"/>
              <a:t>поля. </a:t>
            </a:r>
          </a:p>
          <a:p>
            <a:pPr marL="0" indent="0">
              <a:buFont typeface="Wingdings" pitchFamily="2" charset="2"/>
              <a:buNone/>
              <a:defRPr/>
            </a:pPr>
            <a:r>
              <a:rPr lang="ru-RU" sz="1600" dirty="0" smtClean="0"/>
              <a:t>Для </a:t>
            </a:r>
            <a:r>
              <a:rPr lang="ru-RU" sz="1600" dirty="0"/>
              <a:t>более точной оценки доступа к отношению через индексы для каждого индекса хранится число уровней этого индекса и число листовых страниц</a:t>
            </a:r>
            <a:r>
              <a:rPr lang="ru-RU" sz="1600" dirty="0" smtClean="0"/>
              <a:t>.</a:t>
            </a:r>
          </a:p>
          <a:p>
            <a:pPr marL="0" indent="0">
              <a:buFont typeface="Wingdings" pitchFamily="2" charset="2"/>
              <a:buNone/>
              <a:defRPr/>
            </a:pPr>
            <a:r>
              <a:rPr lang="ru-RU" sz="1600" b="1" dirty="0"/>
              <a:t>Вычисление степени селективности простых </a:t>
            </a:r>
            <a:r>
              <a:rPr lang="ru-RU" sz="1600" b="1" dirty="0" smtClean="0"/>
              <a:t>предикатов:</a:t>
            </a:r>
            <a:endParaRPr lang="ru-RU" sz="1600" b="1" dirty="0"/>
          </a:p>
          <a:p>
            <a:pPr marL="0" indent="0">
              <a:buFont typeface="Wingdings" pitchFamily="2" charset="2"/>
              <a:buNone/>
              <a:defRPr/>
            </a:pPr>
            <a:r>
              <a:rPr lang="ru-RU" sz="1600" dirty="0" smtClean="0"/>
              <a:t>Обозначим </a:t>
            </a:r>
            <a:r>
              <a:rPr lang="ru-RU" sz="1600" dirty="0"/>
              <a:t>степень селективности предиката P как SEL (P). Тогда </a:t>
            </a:r>
          </a:p>
          <a:p>
            <a:pPr marL="0" indent="0">
              <a:buFont typeface="Wingdings" pitchFamily="2" charset="2"/>
              <a:buNone/>
              <a:defRPr/>
            </a:pPr>
            <a:r>
              <a:rPr lang="ru-RU" sz="1600" dirty="0"/>
              <a:t>SEL (R.C = </a:t>
            </a:r>
            <a:r>
              <a:rPr lang="ru-RU" sz="1600" dirty="0" err="1"/>
              <a:t>const</a:t>
            </a:r>
            <a:r>
              <a:rPr lang="ru-RU" sz="1600" dirty="0"/>
              <a:t>) = CD / (</a:t>
            </a:r>
            <a:r>
              <a:rPr lang="ru-RU" sz="1600" dirty="0" err="1"/>
              <a:t>CMax</a:t>
            </a:r>
            <a:r>
              <a:rPr lang="ru-RU" sz="1600" dirty="0"/>
              <a:t> - </a:t>
            </a:r>
            <a:r>
              <a:rPr lang="ru-RU" sz="1600" dirty="0" err="1"/>
              <a:t>CMin</a:t>
            </a:r>
            <a:r>
              <a:rPr lang="ru-RU" sz="1600" dirty="0"/>
              <a:t>) </a:t>
            </a:r>
          </a:p>
          <a:p>
            <a:pPr marL="0" indent="0">
              <a:buFont typeface="Wingdings" pitchFamily="2" charset="2"/>
              <a:buNone/>
              <a:defRPr/>
            </a:pPr>
            <a:r>
              <a:rPr lang="ru-RU" sz="1600" dirty="0"/>
              <a:t>SEL (R.C &gt; </a:t>
            </a:r>
            <a:r>
              <a:rPr lang="ru-RU" sz="1600" dirty="0" err="1"/>
              <a:t>const</a:t>
            </a:r>
            <a:r>
              <a:rPr lang="ru-RU" sz="1600" dirty="0"/>
              <a:t>) = (</a:t>
            </a:r>
            <a:r>
              <a:rPr lang="ru-RU" sz="1600" dirty="0" err="1"/>
              <a:t>CMax</a:t>
            </a:r>
            <a:r>
              <a:rPr lang="ru-RU" sz="1600" dirty="0"/>
              <a:t> - </a:t>
            </a:r>
            <a:r>
              <a:rPr lang="ru-RU" sz="1600" dirty="0" err="1"/>
              <a:t>const</a:t>
            </a:r>
            <a:r>
              <a:rPr lang="ru-RU" sz="1600" dirty="0"/>
              <a:t>) / (</a:t>
            </a:r>
            <a:r>
              <a:rPr lang="ru-RU" sz="1600" dirty="0" err="1"/>
              <a:t>CMax</a:t>
            </a:r>
            <a:r>
              <a:rPr lang="ru-RU" sz="1600" dirty="0"/>
              <a:t> - </a:t>
            </a:r>
            <a:r>
              <a:rPr lang="ru-RU" sz="1600" dirty="0" err="1"/>
              <a:t>CMin</a:t>
            </a:r>
            <a:r>
              <a:rPr lang="ru-RU" sz="1600" dirty="0"/>
              <a:t>)</a:t>
            </a:r>
          </a:p>
          <a:p>
            <a:pPr marL="0" indent="0">
              <a:buFont typeface="Wingdings" pitchFamily="2" charset="2"/>
              <a:buNone/>
              <a:defRPr/>
            </a:pPr>
            <a:r>
              <a:rPr lang="ru-RU" sz="1600" dirty="0"/>
              <a:t>SEL (R.C &lt; </a:t>
            </a:r>
            <a:r>
              <a:rPr lang="ru-RU" sz="1600" dirty="0" err="1"/>
              <a:t>const</a:t>
            </a:r>
            <a:r>
              <a:rPr lang="ru-RU" sz="1600" dirty="0"/>
              <a:t>) = (</a:t>
            </a:r>
            <a:r>
              <a:rPr lang="ru-RU" sz="1600" dirty="0" err="1"/>
              <a:t>const</a:t>
            </a:r>
            <a:r>
              <a:rPr lang="ru-RU" sz="1600" dirty="0"/>
              <a:t> - </a:t>
            </a:r>
            <a:r>
              <a:rPr lang="ru-RU" sz="1600" dirty="0" err="1"/>
              <a:t>CMin</a:t>
            </a:r>
            <a:r>
              <a:rPr lang="ru-RU" sz="1600" dirty="0"/>
              <a:t>) / (</a:t>
            </a:r>
            <a:r>
              <a:rPr lang="ru-RU" sz="1600" dirty="0" err="1"/>
              <a:t>CMax</a:t>
            </a:r>
            <a:r>
              <a:rPr lang="ru-RU" sz="1600" dirty="0"/>
              <a:t> - </a:t>
            </a:r>
            <a:r>
              <a:rPr lang="ru-RU" sz="1600" dirty="0" err="1"/>
              <a:t>CMin</a:t>
            </a:r>
            <a:r>
              <a:rPr lang="ru-RU" sz="1600" dirty="0"/>
              <a:t>) </a:t>
            </a:r>
          </a:p>
          <a:p>
            <a:pPr marL="0" indent="0">
              <a:buFont typeface="Wingdings" pitchFamily="2" charset="2"/>
              <a:buNone/>
              <a:defRPr/>
            </a:pPr>
            <a:r>
              <a:rPr lang="ru-RU" sz="1600" dirty="0"/>
              <a:t>При этом SEL (R.C &lt;= </a:t>
            </a:r>
            <a:r>
              <a:rPr lang="ru-RU" sz="1600" dirty="0" err="1"/>
              <a:t>const</a:t>
            </a:r>
            <a:r>
              <a:rPr lang="ru-RU" sz="1600" dirty="0"/>
              <a:t>) полагается равной SEL (R.C &lt; </a:t>
            </a:r>
            <a:r>
              <a:rPr lang="ru-RU" sz="1600" dirty="0" err="1"/>
              <a:t>const</a:t>
            </a:r>
            <a:r>
              <a:rPr lang="ru-RU" sz="1600" dirty="0"/>
              <a:t>), </a:t>
            </a:r>
          </a:p>
          <a:p>
            <a:pPr marL="0" indent="0">
              <a:buFont typeface="Wingdings" pitchFamily="2" charset="2"/>
              <a:buNone/>
              <a:defRPr/>
            </a:pPr>
            <a:r>
              <a:rPr lang="ru-RU" sz="1600" dirty="0"/>
              <a:t>а SEL (R.C &gt;= </a:t>
            </a:r>
            <a:r>
              <a:rPr lang="ru-RU" sz="1600" dirty="0" err="1"/>
              <a:t>const</a:t>
            </a:r>
            <a:r>
              <a:rPr lang="ru-RU" sz="1600" dirty="0"/>
              <a:t>) равной SEL (R.C &gt; </a:t>
            </a:r>
            <a:r>
              <a:rPr lang="ru-RU" sz="1600" dirty="0" err="1"/>
              <a:t>const</a:t>
            </a:r>
            <a:r>
              <a:rPr lang="ru-RU" sz="1600" dirty="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971F9144-4132-4012-97EF-FDC6CBAEDF51}" type="slidenum">
              <a:rPr lang="ru-RU" altLang="ru-RU" sz="1200" smtClean="0">
                <a:latin typeface="Arial Black" pitchFamily="34" charset="0"/>
              </a:rPr>
              <a:pPr eaLnBrk="1" hangingPunct="1">
                <a:spcBef>
                  <a:spcPct val="0"/>
                </a:spcBef>
                <a:buClrTx/>
                <a:buSzTx/>
                <a:buFontTx/>
                <a:buNone/>
              </a:pPr>
              <a:t>35</a:t>
            </a:fld>
            <a:endParaRPr lang="ru-RU" altLang="ru-RU" sz="1200" smtClean="0">
              <a:latin typeface="Arial Black" pitchFamily="34" charset="0"/>
            </a:endParaRPr>
          </a:p>
        </p:txBody>
      </p:sp>
      <p:sp>
        <p:nvSpPr>
          <p:cNvPr id="36867" name="Rectangle 2"/>
          <p:cNvSpPr>
            <a:spLocks noGrp="1" noChangeArrowheads="1"/>
          </p:cNvSpPr>
          <p:nvPr>
            <p:ph type="title" idx="4294967295"/>
          </p:nvPr>
        </p:nvSpPr>
        <p:spPr>
          <a:xfrm>
            <a:off x="704850" y="404813"/>
            <a:ext cx="7618413" cy="720725"/>
          </a:xfrm>
        </p:spPr>
        <p:txBody>
          <a:bodyPr anchor="b"/>
          <a:lstStyle/>
          <a:p>
            <a:r>
              <a:rPr lang="ru-RU" altLang="ru-RU" sz="3200" smtClean="0"/>
              <a:t>Оценка стоимости плана выполнения</a:t>
            </a:r>
          </a:p>
        </p:txBody>
      </p:sp>
      <p:sp>
        <p:nvSpPr>
          <p:cNvPr id="36868"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6869"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6870" name="Text Box 5"/>
          <p:cNvSpPr txBox="1">
            <a:spLocks noChangeArrowheads="1"/>
          </p:cNvSpPr>
          <p:nvPr/>
        </p:nvSpPr>
        <p:spPr bwMode="auto">
          <a:xfrm>
            <a:off x="323850" y="1196975"/>
            <a:ext cx="8640763" cy="550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a:t>Оценка числа блоков, в которых могут располагаться кортежи, удовлетворяющие предикату R.C op const:</a:t>
            </a:r>
          </a:p>
          <a:p>
            <a:pPr>
              <a:buFont typeface="Wingdings" pitchFamily="2" charset="2"/>
              <a:buNone/>
            </a:pPr>
            <a:r>
              <a:rPr lang="ru-RU" altLang="ru-RU" sz="1600"/>
              <a:t>Различаются два случая: отношение кластеризовано по полю C или не кластерозовано по этому полю. Если отношение кластеризовано, то селективность предиката по отношению к кортежам распространяется и на блоки, занимаемые этими кортежами. Например, если в блоке внешней памяти базы данных размещается K кортежей отношения R (параметр K в System R определяется при создании отношения и не изменяется во все время его существования), то число блоков кластеризованного отношения, содержащих кортежи, удовлетворяющие предикату R.C op const, определяется по формуле </a:t>
            </a:r>
          </a:p>
          <a:p>
            <a:pPr>
              <a:buFont typeface="Wingdings" pitchFamily="2" charset="2"/>
              <a:buNone/>
            </a:pPr>
            <a:r>
              <a:rPr lang="ru-RU" altLang="ru-RU" sz="1600"/>
              <a:t>			T * SEL (R.C op const) / K</a:t>
            </a:r>
          </a:p>
          <a:p>
            <a:pPr>
              <a:buFont typeface="Wingdings" pitchFamily="2" charset="2"/>
              <a:buNone/>
            </a:pPr>
            <a:r>
              <a:rPr lang="ru-RU" altLang="ru-RU" sz="1600"/>
              <a:t>При оценках числа блоков, в которых могут располагаться кортежи отношения, удовлетворяющие предикату R.C op const, в случае, когда отношение не кластеризовано по полю C, при разработке начального варианта оптимизатора исходили из того, что в этом случае кортежи могут быть произвольным образом разбросаны по блокам базы данных, содержащим кортежи данного отношения. Поэтому оценка производилась по формуле </a:t>
            </a:r>
          </a:p>
          <a:p>
            <a:pPr>
              <a:buFont typeface="Wingdings" pitchFamily="2" charset="2"/>
              <a:buNone/>
            </a:pPr>
            <a:r>
              <a:rPr lang="ru-RU" altLang="ru-RU" sz="1600"/>
              <a:t>			T * SEL (R.C op const)</a:t>
            </a:r>
          </a:p>
          <a:p>
            <a:pPr>
              <a:buFont typeface="Wingdings" pitchFamily="2" charset="2"/>
              <a:buNone/>
            </a:pPr>
            <a:r>
              <a:rPr lang="ru-RU" altLang="ru-RU" sz="1600"/>
              <a:t>Однако впоследствии было замечено, что эта формула дает завышенный результат, если число кортежей отношения, удовлетворяющих предикату, достаточно велико (т.е. селективность предиката низкая).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DA683B75-E902-44F6-87A1-CBD5E2A7CF7B}" type="slidenum">
              <a:rPr lang="ru-RU" altLang="ru-RU" sz="1200" smtClean="0">
                <a:latin typeface="Arial Black" pitchFamily="34" charset="0"/>
              </a:rPr>
              <a:pPr eaLnBrk="1" hangingPunct="1">
                <a:spcBef>
                  <a:spcPct val="0"/>
                </a:spcBef>
                <a:buClrTx/>
                <a:buSzTx/>
                <a:buFontTx/>
                <a:buNone/>
              </a:pPr>
              <a:t>36</a:t>
            </a:fld>
            <a:endParaRPr lang="ru-RU" altLang="ru-RU" sz="1200" smtClean="0">
              <a:latin typeface="Arial Black" pitchFamily="34" charset="0"/>
            </a:endParaRPr>
          </a:p>
        </p:txBody>
      </p:sp>
      <p:sp>
        <p:nvSpPr>
          <p:cNvPr id="37891" name="Rectangle 2"/>
          <p:cNvSpPr>
            <a:spLocks noGrp="1" noChangeArrowheads="1"/>
          </p:cNvSpPr>
          <p:nvPr>
            <p:ph type="title" idx="4294967295"/>
          </p:nvPr>
        </p:nvSpPr>
        <p:spPr>
          <a:xfrm>
            <a:off x="704850" y="404813"/>
            <a:ext cx="7618413" cy="720725"/>
          </a:xfrm>
        </p:spPr>
        <p:txBody>
          <a:bodyPr anchor="b"/>
          <a:lstStyle/>
          <a:p>
            <a:r>
              <a:rPr lang="ru-RU" altLang="ru-RU" sz="3200" smtClean="0"/>
              <a:t>Оценка стоимости плана выполнения</a:t>
            </a:r>
          </a:p>
        </p:txBody>
      </p:sp>
      <p:sp>
        <p:nvSpPr>
          <p:cNvPr id="37892"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7893"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7894" name="Text Box 5"/>
          <p:cNvSpPr txBox="1">
            <a:spLocks noChangeArrowheads="1"/>
          </p:cNvSpPr>
          <p:nvPr/>
        </p:nvSpPr>
        <p:spPr bwMode="auto">
          <a:xfrm>
            <a:off x="323850" y="1196975"/>
            <a:ext cx="8640763" cy="554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a:t>Записи листовых блоков индекса отношения R на поле C в System R имеют следующую структуру: значение ключа, список уникальных идентификаторов кортежей отношения R, у которых поле C имеет тоже значение, что и ключ. Уникальный идентификатор кортежа (tid) обеспечивает прямой доступ к кортежу и содержит, в частности, номер блока, в котором располагается кортеж.</a:t>
            </a:r>
          </a:p>
          <a:p>
            <a:pPr>
              <a:buFont typeface="Wingdings" pitchFamily="2" charset="2"/>
              <a:buNone/>
            </a:pPr>
            <a:r>
              <a:rPr lang="ru-RU" altLang="ru-RU" sz="1600"/>
              <a:t>Если при организации списка tid'ов в записи индекса поддерживать в каждом списке упорядоченность tid'ов в соответствии с номерами блоков, содержащих соответствующие кортежи, то при последовательном просмотре кортежей с фиксированным значением ключа появляется некоторый элемент порядка. В уточненном варианте оптимизатора System R для оценки числа блоков, обращения к которым должны произойти при таком просмотре</a:t>
            </a:r>
            <a:r>
              <a:rPr lang="en-US" altLang="ru-RU" sz="1600"/>
              <a:t>,</a:t>
            </a:r>
            <a:r>
              <a:rPr lang="ru-RU" altLang="ru-RU" sz="1600"/>
              <a:t> используется формула </a:t>
            </a:r>
          </a:p>
          <a:p>
            <a:pPr>
              <a:buFont typeface="Wingdings" pitchFamily="2" charset="2"/>
              <a:buNone/>
            </a:pPr>
            <a:r>
              <a:rPr lang="ru-RU" altLang="ru-RU" sz="1600"/>
              <a:t>			N * (1 - (1 - 1/N) ** CD)</a:t>
            </a:r>
          </a:p>
          <a:p>
            <a:pPr>
              <a:buFont typeface="Wingdings" pitchFamily="2" charset="2"/>
              <a:buNone/>
            </a:pPr>
            <a:r>
              <a:rPr lang="ru-RU" altLang="ru-RU" sz="1600"/>
              <a:t>Эта формула была впервые выведена и обоснована Яо [</a:t>
            </a:r>
            <a:r>
              <a:rPr lang="en-US" altLang="ru-RU" sz="1600"/>
              <a:t>Yao S.B. Approximating Block Acess in Database Organizations // Commun. </a:t>
            </a:r>
            <a:r>
              <a:rPr lang="ru-RU" altLang="ru-RU" sz="1600"/>
              <a:t>ACM.- 1977.- 20, N 4.- C. 260-261]. Понятно, что на основе этой формулы можно оценить и число блоков, обращения к которым потребуются при сканировании отношения через индекс для ограничения отношения в соответствии с предикатом с известной (оцененной ранее) селективностью. </a:t>
            </a:r>
          </a:p>
          <a:p>
            <a:pPr>
              <a:buFont typeface="Wingdings" pitchFamily="2" charset="2"/>
              <a:buNone/>
            </a:pPr>
            <a:r>
              <a:rPr lang="ru-RU" altLang="ru-RU" sz="1400"/>
              <a:t>Заметим, что и в этом подходе к оценке числа блоков с жестким разделением случаев кластеризованности отношения R по полю C и отсутствия такой кластеризованности проявляется некоторая ограниченность System R (предположение System R о независимости распределений значений разных полей отношения). Существуют подходы к более адекватному учету реально существующих корреляций атрибутов отношений.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E9B7B5EA-E9D3-428D-877D-565C87ACFD6E}" type="slidenum">
              <a:rPr lang="ru-RU" altLang="ru-RU" sz="1200" smtClean="0">
                <a:latin typeface="Arial Black" pitchFamily="34" charset="0"/>
              </a:rPr>
              <a:pPr eaLnBrk="1" hangingPunct="1">
                <a:spcBef>
                  <a:spcPct val="0"/>
                </a:spcBef>
                <a:buClrTx/>
                <a:buSzTx/>
                <a:buFontTx/>
                <a:buNone/>
              </a:pPr>
              <a:t>37</a:t>
            </a:fld>
            <a:endParaRPr lang="ru-RU" altLang="ru-RU" sz="1200" smtClean="0">
              <a:latin typeface="Arial Black" pitchFamily="34" charset="0"/>
            </a:endParaRPr>
          </a:p>
        </p:txBody>
      </p:sp>
      <p:sp>
        <p:nvSpPr>
          <p:cNvPr id="38915" name="Rectangle 2"/>
          <p:cNvSpPr>
            <a:spLocks noGrp="1" noChangeArrowheads="1"/>
          </p:cNvSpPr>
          <p:nvPr>
            <p:ph type="title" idx="4294967295"/>
          </p:nvPr>
        </p:nvSpPr>
        <p:spPr>
          <a:xfrm>
            <a:off x="704850" y="404813"/>
            <a:ext cx="7618413" cy="720725"/>
          </a:xfrm>
        </p:spPr>
        <p:txBody>
          <a:bodyPr anchor="b"/>
          <a:lstStyle/>
          <a:p>
            <a:r>
              <a:rPr lang="ru-RU" altLang="ru-RU" sz="3200" smtClean="0"/>
              <a:t>Оценка стоимости плана выполнения</a:t>
            </a:r>
          </a:p>
        </p:txBody>
      </p:sp>
      <p:sp>
        <p:nvSpPr>
          <p:cNvPr id="38916"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8917"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8918" name="Text Box 5"/>
          <p:cNvSpPr txBox="1">
            <a:spLocks noChangeArrowheads="1"/>
          </p:cNvSpPr>
          <p:nvPr/>
        </p:nvSpPr>
        <p:spPr bwMode="auto">
          <a:xfrm>
            <a:off x="323850" y="1196975"/>
            <a:ext cx="8640763" cy="398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a:t>Оценка мощности отношений, являющихся результатами двухместных реляционных и теоретико-множественных операций над отношениями.</a:t>
            </a:r>
          </a:p>
          <a:p>
            <a:pPr>
              <a:buFont typeface="Wingdings" pitchFamily="2" charset="2"/>
              <a:buNone/>
            </a:pPr>
            <a:r>
              <a:rPr lang="ru-RU" altLang="ru-RU" sz="1600"/>
              <a:t>Предикат эквисоединения R1.C1 = R2.C2. Пусть Ti и CDi - число кортежей в отношении Ri и число различных значений поля Ci, соответственно. Тогда в отношении Ri существует Ti/CDi групп кортежей с одинаковыми значениями поля Ci. Очевидно, что при выполнении операции соединения кортежи каждой группы кортежей отношения R1 могут быть соединены с кортежами не более, чем одной группы отношения R2 (и наоборот). Если кортежи двух групп соединяются, то в результирующем отношении образуется (T1/CD1) * (T2/CD2) кортежей. (Оценка числа кортежей в каждой группе в виде Ti/CDi правомерна в соответствии с предположением о равномерности распределения). Очевидно, что соединиться могут не более, чем Min (CD1, CD2) групп. Поэтому верхней оценкой мощности результирующего отношения может быть </a:t>
            </a:r>
          </a:p>
          <a:p>
            <a:pPr algn="ctr">
              <a:buFont typeface="Wingdings" pitchFamily="2" charset="2"/>
              <a:buNone/>
            </a:pPr>
            <a:r>
              <a:rPr lang="ru-RU" altLang="ru-RU" sz="1600"/>
              <a:t>Min (CD1, CD2) * (T1/CD1) * (T2/CD2)</a:t>
            </a:r>
          </a:p>
          <a:p>
            <a:pPr>
              <a:buFont typeface="Wingdings" pitchFamily="2" charset="2"/>
              <a:buNone/>
            </a:pPr>
            <a:r>
              <a:rPr lang="ru-RU" altLang="ru-RU" sz="1600"/>
              <a:t>Соответственно, степень селективности предиката эквисоединения можно оценить, как</a:t>
            </a:r>
          </a:p>
          <a:p>
            <a:pPr algn="ctr">
              <a:buFont typeface="Wingdings" pitchFamily="2" charset="2"/>
              <a:buNone/>
            </a:pPr>
            <a:r>
              <a:rPr lang="ru-RU" altLang="ru-RU" sz="1600"/>
              <a:t>Min (CD1, CD2) / (CD1 * CD2)</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3687D896-6EEB-420F-9093-6CABD37D1F87}" type="slidenum">
              <a:rPr lang="ru-RU" altLang="ru-RU" sz="1200" smtClean="0">
                <a:latin typeface="Arial Black" pitchFamily="34" charset="0"/>
              </a:rPr>
              <a:pPr eaLnBrk="1" hangingPunct="1">
                <a:spcBef>
                  <a:spcPct val="0"/>
                </a:spcBef>
                <a:buClrTx/>
                <a:buSzTx/>
                <a:buFontTx/>
                <a:buNone/>
              </a:pPr>
              <a:t>38</a:t>
            </a:fld>
            <a:endParaRPr lang="ru-RU" altLang="ru-RU" sz="1200" smtClean="0">
              <a:latin typeface="Arial Black" pitchFamily="34" charset="0"/>
            </a:endParaRPr>
          </a:p>
        </p:txBody>
      </p:sp>
      <p:sp>
        <p:nvSpPr>
          <p:cNvPr id="39939" name="Rectangle 2"/>
          <p:cNvSpPr>
            <a:spLocks noGrp="1" noChangeArrowheads="1"/>
          </p:cNvSpPr>
          <p:nvPr>
            <p:ph type="title" idx="4294967295"/>
          </p:nvPr>
        </p:nvSpPr>
        <p:spPr>
          <a:xfrm>
            <a:off x="704850" y="404813"/>
            <a:ext cx="7618413" cy="720725"/>
          </a:xfrm>
        </p:spPr>
        <p:txBody>
          <a:bodyPr anchor="b"/>
          <a:lstStyle/>
          <a:p>
            <a:r>
              <a:rPr lang="ru-RU" altLang="ru-RU" sz="3200" smtClean="0"/>
              <a:t>Оценка стоимости плана выполнения</a:t>
            </a:r>
          </a:p>
        </p:txBody>
      </p:sp>
      <p:sp>
        <p:nvSpPr>
          <p:cNvPr id="39940"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9941"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39942" name="Text Box 5"/>
          <p:cNvSpPr txBox="1">
            <a:spLocks noChangeArrowheads="1"/>
          </p:cNvSpPr>
          <p:nvPr/>
        </p:nvSpPr>
        <p:spPr bwMode="auto">
          <a:xfrm>
            <a:off x="323850" y="1052513"/>
            <a:ext cx="8640763" cy="545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a:t>Оценка мощности отношений, являющихся результатами двухместных реляционных и теоретико-множественных операций над отношениями (продолжение).</a:t>
            </a:r>
          </a:p>
          <a:p>
            <a:pPr>
              <a:buFont typeface="Wingdings" pitchFamily="2" charset="2"/>
              <a:buNone/>
            </a:pPr>
            <a:r>
              <a:rPr lang="ru-RU" altLang="ru-RU" sz="1600"/>
              <a:t>Получим оценку степени селективности предиката соединения R1.C1 &gt; R2.C2. Обозначим через CiMax и CiMin, соответственно, максимальное и минимальное значения поля Ci. Пусть кортежи из j-ой группы кортежей отношения R1 имеют значение поля C1, равное cj. Тогда число кортежей отношения R2, удовлетворяющих предикату соединения относительно j-ой группы отношения R1 можно оценить как </a:t>
            </a:r>
          </a:p>
          <a:p>
            <a:pPr algn="ctr">
              <a:buFont typeface="Wingdings" pitchFamily="2" charset="2"/>
              <a:buNone/>
            </a:pPr>
            <a:r>
              <a:rPr lang="ru-RU" altLang="ru-RU" sz="1600"/>
              <a:t>((C2Max - cj) / (C2Max - C2Min)) * T2</a:t>
            </a:r>
          </a:p>
          <a:p>
            <a:pPr>
              <a:buFont typeface="Wingdings" pitchFamily="2" charset="2"/>
              <a:buNone/>
            </a:pPr>
            <a:r>
              <a:rPr lang="ru-RU" altLang="ru-RU" sz="1600"/>
              <a:t>Число кортежей в результирующем отношении, возникающих при соединении j-ой группы кортежей отношения R1 с кортежами отношения R2 оценивается как </a:t>
            </a:r>
          </a:p>
          <a:p>
            <a:pPr algn="ctr">
              <a:buFont typeface="Wingdings" pitchFamily="2" charset="2"/>
              <a:buNone/>
            </a:pPr>
            <a:r>
              <a:rPr lang="ru-RU" altLang="ru-RU" sz="1600"/>
              <a:t>(T1/CD1) * ((C2Max - cj) / (C2Max - C2Min)) * T2</a:t>
            </a:r>
          </a:p>
          <a:p>
            <a:pPr>
              <a:buFont typeface="Wingdings" pitchFamily="2" charset="2"/>
              <a:buNone/>
            </a:pPr>
            <a:r>
              <a:rPr lang="ru-RU" altLang="ru-RU" sz="1600"/>
              <a:t>Для получения оценки общего числа кортежей в результирующем отношении необходимо просуммировать полученную формулу по j для всех групп отношения R1. При этом можно воспользоваться тем, что в силу предположения о равномерности распределения значений поля C1 сумму cj можно оценить как </a:t>
            </a:r>
          </a:p>
          <a:p>
            <a:pPr algn="ctr">
              <a:buFont typeface="Wingdings" pitchFamily="2" charset="2"/>
              <a:buNone/>
            </a:pPr>
            <a:r>
              <a:rPr lang="ru-RU" altLang="ru-RU" sz="1600"/>
              <a:t>CD1 * AVG (cj) = CD1 * (C1Max - C1Min) / CD1 = C1Max - C1Min</a:t>
            </a:r>
          </a:p>
          <a:p>
            <a:pPr>
              <a:buFont typeface="Wingdings" pitchFamily="2" charset="2"/>
              <a:buNone/>
            </a:pPr>
            <a:r>
              <a:rPr lang="ru-RU" altLang="ru-RU" sz="1600"/>
              <a:t>Результирующая формула для оценки мощности результирующего отношения:</a:t>
            </a:r>
          </a:p>
          <a:p>
            <a:pPr algn="ctr">
              <a:buFont typeface="Wingdings" pitchFamily="2" charset="2"/>
              <a:buNone/>
            </a:pPr>
            <a:r>
              <a:rPr lang="ru-RU" altLang="ru-RU" sz="1600"/>
              <a:t>T1 * T2 * (C2Max - C1Max + C2Min) / (C2Max - C2Min) </a:t>
            </a:r>
          </a:p>
          <a:p>
            <a:pPr>
              <a:buFont typeface="Wingdings" pitchFamily="2" charset="2"/>
              <a:buNone/>
            </a:pPr>
            <a:r>
              <a:rPr lang="ru-RU" altLang="ru-RU" sz="1600"/>
              <a:t>Соответственно, селективность предиката оценивается по формуле </a:t>
            </a:r>
          </a:p>
          <a:p>
            <a:pPr algn="ctr">
              <a:buFont typeface="Wingdings" pitchFamily="2" charset="2"/>
              <a:buNone/>
            </a:pPr>
            <a:r>
              <a:rPr lang="ru-RU" altLang="ru-RU" sz="1600"/>
              <a:t>(C2Max - C1Max + C2Min) / (C2Max - C2Min)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83FEFCE8-D80C-4AE1-9E2F-F3E7815E6DE1}" type="slidenum">
              <a:rPr lang="ru-RU" altLang="ru-RU" sz="1200" smtClean="0">
                <a:latin typeface="Arial Black" pitchFamily="34" charset="0"/>
              </a:rPr>
              <a:pPr eaLnBrk="1" hangingPunct="1">
                <a:spcBef>
                  <a:spcPct val="0"/>
                </a:spcBef>
                <a:buClrTx/>
                <a:buSzTx/>
                <a:buFontTx/>
                <a:buNone/>
              </a:pPr>
              <a:t>39</a:t>
            </a:fld>
            <a:endParaRPr lang="ru-RU" altLang="ru-RU" sz="1200" smtClean="0">
              <a:latin typeface="Arial Black" pitchFamily="34" charset="0"/>
            </a:endParaRPr>
          </a:p>
        </p:txBody>
      </p:sp>
      <p:sp>
        <p:nvSpPr>
          <p:cNvPr id="40963" name="Rectangle 2"/>
          <p:cNvSpPr>
            <a:spLocks noGrp="1" noChangeArrowheads="1"/>
          </p:cNvSpPr>
          <p:nvPr>
            <p:ph type="title" idx="4294967295"/>
          </p:nvPr>
        </p:nvSpPr>
        <p:spPr>
          <a:xfrm>
            <a:off x="704850" y="404813"/>
            <a:ext cx="7618413" cy="720725"/>
          </a:xfrm>
        </p:spPr>
        <p:txBody>
          <a:bodyPr anchor="b"/>
          <a:lstStyle/>
          <a:p>
            <a:r>
              <a:rPr lang="ru-RU" altLang="ru-RU" sz="3200" smtClean="0"/>
              <a:t>Оценка стоимости плана выполнения</a:t>
            </a:r>
          </a:p>
        </p:txBody>
      </p:sp>
      <p:sp>
        <p:nvSpPr>
          <p:cNvPr id="40964"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40965"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0486" name="Text Box 5"/>
          <p:cNvSpPr txBox="1">
            <a:spLocks noChangeArrowheads="1"/>
          </p:cNvSpPr>
          <p:nvPr/>
        </p:nvSpPr>
        <p:spPr bwMode="auto">
          <a:xfrm>
            <a:off x="323850" y="1052513"/>
            <a:ext cx="8640763" cy="565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marL="0" indent="0">
              <a:buFont typeface="Wingdings" pitchFamily="2" charset="2"/>
              <a:buNone/>
              <a:defRPr/>
            </a:pPr>
            <a:r>
              <a:rPr lang="ru-RU" sz="1600" dirty="0" smtClean="0"/>
              <a:t>Пример:</a:t>
            </a:r>
          </a:p>
          <a:p>
            <a:pPr marL="0" indent="0">
              <a:buFont typeface="Wingdings" pitchFamily="2" charset="2"/>
              <a:buNone/>
              <a:defRPr/>
            </a:pPr>
            <a:r>
              <a:rPr lang="en-US" sz="1600" dirty="0" smtClean="0"/>
              <a:t>s</a:t>
            </a:r>
            <a:r>
              <a:rPr lang="ru-RU" sz="1600" dirty="0" err="1" smtClean="0"/>
              <a:t>elect</a:t>
            </a:r>
            <a:r>
              <a:rPr lang="ru-RU" sz="1600" dirty="0" smtClean="0"/>
              <a:t>   </a:t>
            </a:r>
            <a:r>
              <a:rPr lang="ru-RU" sz="1600" dirty="0" err="1" smtClean="0"/>
              <a:t>emp.Empname</a:t>
            </a:r>
            <a:r>
              <a:rPr lang="ru-RU" sz="1600" dirty="0" smtClean="0"/>
              <a:t>,  </a:t>
            </a:r>
            <a:r>
              <a:rPr lang="ru-RU" sz="1600" dirty="0" err="1" smtClean="0"/>
              <a:t>dept.Deptname</a:t>
            </a:r>
            <a:r>
              <a:rPr lang="ru-RU" sz="1600" dirty="0" smtClean="0"/>
              <a:t>    </a:t>
            </a:r>
            <a:r>
              <a:rPr lang="ru-RU" sz="1600" dirty="0" err="1" smtClean="0"/>
              <a:t>from</a:t>
            </a:r>
            <a:r>
              <a:rPr lang="ru-RU" sz="1600" dirty="0" smtClean="0"/>
              <a:t>   </a:t>
            </a:r>
            <a:r>
              <a:rPr lang="ru-RU" sz="1600" dirty="0" err="1" smtClean="0"/>
              <a:t>emp</a:t>
            </a:r>
            <a:r>
              <a:rPr lang="ru-RU" sz="1600" dirty="0" smtClean="0"/>
              <a:t>,  </a:t>
            </a:r>
            <a:r>
              <a:rPr lang="ru-RU" sz="1600" dirty="0" err="1" smtClean="0"/>
              <a:t>dept</a:t>
            </a:r>
            <a:r>
              <a:rPr lang="ru-RU" sz="1600" dirty="0" smtClean="0"/>
              <a:t> </a:t>
            </a:r>
          </a:p>
          <a:p>
            <a:pPr marL="0" indent="0">
              <a:buFont typeface="Wingdings" pitchFamily="2" charset="2"/>
              <a:buNone/>
              <a:defRPr/>
            </a:pPr>
            <a:r>
              <a:rPr lang="ru-RU" sz="1600" dirty="0" smtClean="0"/>
              <a:t>	</a:t>
            </a:r>
            <a:r>
              <a:rPr lang="en-US" sz="1600" dirty="0" smtClean="0"/>
              <a:t>w</a:t>
            </a:r>
            <a:r>
              <a:rPr lang="ru-RU" sz="1600" dirty="0" err="1" smtClean="0"/>
              <a:t>here</a:t>
            </a:r>
            <a:r>
              <a:rPr lang="ru-RU" sz="1600" dirty="0" smtClean="0"/>
              <a:t>  </a:t>
            </a:r>
            <a:r>
              <a:rPr lang="en-US" sz="1600" dirty="0" err="1" smtClean="0"/>
              <a:t>emp.Salary</a:t>
            </a:r>
            <a:r>
              <a:rPr lang="en-US" sz="1600" dirty="0" smtClean="0"/>
              <a:t> = 20.000</a:t>
            </a:r>
            <a:r>
              <a:rPr lang="ru-RU" sz="1600" dirty="0" smtClean="0"/>
              <a:t> </a:t>
            </a:r>
            <a:r>
              <a:rPr lang="en-US" sz="1600" dirty="0" smtClean="0"/>
              <a:t> and </a:t>
            </a:r>
            <a:r>
              <a:rPr lang="ru-RU" sz="1600" dirty="0" smtClean="0"/>
              <a:t> </a:t>
            </a:r>
            <a:r>
              <a:rPr lang="en-US" sz="1600" dirty="0" err="1" smtClean="0"/>
              <a:t>dept.Dept</a:t>
            </a:r>
            <a:r>
              <a:rPr lang="en-US" sz="1600" dirty="0" smtClean="0"/>
              <a:t># &gt; 4</a:t>
            </a:r>
            <a:r>
              <a:rPr lang="ru-RU" sz="1600" dirty="0" smtClean="0"/>
              <a:t>  </a:t>
            </a:r>
            <a:r>
              <a:rPr lang="en-US" sz="1600" dirty="0" smtClean="0"/>
              <a:t>and</a:t>
            </a:r>
            <a:r>
              <a:rPr lang="ru-RU" sz="1600" dirty="0" smtClean="0"/>
              <a:t> </a:t>
            </a:r>
            <a:r>
              <a:rPr lang="en-US" sz="1600" dirty="0" smtClean="0"/>
              <a:t> </a:t>
            </a:r>
            <a:r>
              <a:rPr lang="en-US" sz="1600" dirty="0" err="1" smtClean="0"/>
              <a:t>emp.Dept</a:t>
            </a:r>
            <a:r>
              <a:rPr lang="en-US" sz="1600" dirty="0" smtClean="0"/>
              <a:t># = </a:t>
            </a:r>
            <a:r>
              <a:rPr lang="en-US" sz="1600" dirty="0" err="1" smtClean="0"/>
              <a:t>dept.Dept</a:t>
            </a:r>
            <a:r>
              <a:rPr lang="en-US" sz="1600" dirty="0" smtClean="0"/>
              <a:t>#</a:t>
            </a:r>
            <a:endParaRPr lang="ru-RU" sz="1600" dirty="0" smtClean="0"/>
          </a:p>
          <a:p>
            <a:pPr marL="0" indent="0">
              <a:buFont typeface="Wingdings" pitchFamily="2" charset="2"/>
              <a:buNone/>
              <a:defRPr/>
            </a:pPr>
            <a:r>
              <a:rPr lang="ru-RU" sz="1600" dirty="0"/>
              <a:t>П</a:t>
            </a:r>
            <a:r>
              <a:rPr lang="ru-RU" sz="1600" dirty="0" smtClean="0"/>
              <a:t>лан </a:t>
            </a:r>
            <a:r>
              <a:rPr lang="ru-RU" sz="1600" dirty="0"/>
              <a:t>выполнения: </a:t>
            </a:r>
            <a:endParaRPr lang="ru-RU" sz="1600" dirty="0" smtClean="0"/>
          </a:p>
          <a:p>
            <a:pPr>
              <a:spcBef>
                <a:spcPts val="0"/>
              </a:spcBef>
              <a:buFont typeface="+mj-lt"/>
              <a:buAutoNum type="arabicParenR"/>
              <a:defRPr/>
            </a:pPr>
            <a:r>
              <a:rPr lang="ru-RU" sz="1600" dirty="0" smtClean="0"/>
              <a:t>выполнить </a:t>
            </a:r>
            <a:r>
              <a:rPr lang="ru-RU" sz="1600" dirty="0"/>
              <a:t>ограничение отношения EMP с использованием </a:t>
            </a:r>
            <a:r>
              <a:rPr lang="ru-RU" sz="1600" dirty="0" err="1"/>
              <a:t>некластеризованного</a:t>
            </a:r>
            <a:r>
              <a:rPr lang="ru-RU" sz="1600" dirty="0"/>
              <a:t> индекса на поле EMP.SALARY и порождением временного отношения EMP1 </a:t>
            </a:r>
            <a:r>
              <a:rPr lang="ru-RU" sz="1600" dirty="0" smtClean="0"/>
              <a:t>(ОП1);</a:t>
            </a:r>
          </a:p>
          <a:p>
            <a:pPr>
              <a:spcBef>
                <a:spcPts val="0"/>
              </a:spcBef>
              <a:buFont typeface="+mj-lt"/>
              <a:buAutoNum type="arabicParenR"/>
              <a:defRPr/>
            </a:pPr>
            <a:r>
              <a:rPr lang="ru-RU" sz="1600" dirty="0" smtClean="0"/>
              <a:t>выполнить </a:t>
            </a:r>
            <a:r>
              <a:rPr lang="ru-RU" sz="1600" dirty="0"/>
              <a:t>ограничение отношения DEPT с использованием </a:t>
            </a:r>
            <a:r>
              <a:rPr lang="ru-RU" sz="1600" dirty="0" err="1"/>
              <a:t>кластеризованного</a:t>
            </a:r>
            <a:r>
              <a:rPr lang="ru-RU" sz="1600" dirty="0"/>
              <a:t> индекса на поле DEPT.DEPT# и порождением временного отношения DEPT1 </a:t>
            </a:r>
            <a:r>
              <a:rPr lang="ru-RU" sz="1600" dirty="0" smtClean="0"/>
              <a:t>(ОП2);</a:t>
            </a:r>
          </a:p>
          <a:p>
            <a:pPr>
              <a:spcBef>
                <a:spcPts val="0"/>
              </a:spcBef>
              <a:buFont typeface="+mj-lt"/>
              <a:buAutoNum type="arabicParenR"/>
              <a:defRPr/>
            </a:pPr>
            <a:r>
              <a:rPr lang="ru-RU" sz="1600" dirty="0" smtClean="0"/>
              <a:t>отсортировать </a:t>
            </a:r>
            <a:r>
              <a:rPr lang="ru-RU" sz="1600" dirty="0"/>
              <a:t>отношение EMP1 в соответствии со значениями поля EMP.DEPT# с порождением отсортированного файла EMP2 </a:t>
            </a:r>
            <a:r>
              <a:rPr lang="ru-RU" sz="1600" dirty="0" smtClean="0"/>
              <a:t>(ОП3</a:t>
            </a:r>
            <a:r>
              <a:rPr lang="ru-RU" sz="1600" dirty="0"/>
              <a:t>); </a:t>
            </a:r>
            <a:endParaRPr lang="ru-RU" sz="1600" dirty="0" smtClean="0"/>
          </a:p>
          <a:p>
            <a:pPr>
              <a:spcBef>
                <a:spcPts val="0"/>
              </a:spcBef>
              <a:buFont typeface="+mj-lt"/>
              <a:buAutoNum type="arabicParenR"/>
              <a:defRPr/>
            </a:pPr>
            <a:r>
              <a:rPr lang="ru-RU" sz="1600" dirty="0" smtClean="0"/>
              <a:t>отсортировать </a:t>
            </a:r>
            <a:r>
              <a:rPr lang="ru-RU" sz="1600" dirty="0"/>
              <a:t>отношение DEPT1 в соответствии со значениями поля DEPT.DEPT# с порождением отсортированного файла DEPT2 </a:t>
            </a:r>
            <a:r>
              <a:rPr lang="ru-RU" sz="1600" dirty="0" smtClean="0"/>
              <a:t>(ОП4</a:t>
            </a:r>
            <a:r>
              <a:rPr lang="ru-RU" sz="1600" dirty="0"/>
              <a:t>); </a:t>
            </a:r>
            <a:endParaRPr lang="ru-RU" sz="1600" dirty="0" smtClean="0"/>
          </a:p>
          <a:p>
            <a:pPr>
              <a:spcBef>
                <a:spcPts val="0"/>
              </a:spcBef>
              <a:buFont typeface="+mj-lt"/>
              <a:buAutoNum type="arabicParenR"/>
              <a:defRPr/>
            </a:pPr>
            <a:r>
              <a:rPr lang="ru-RU" sz="1600" dirty="0" smtClean="0"/>
              <a:t>соединить </a:t>
            </a:r>
            <a:r>
              <a:rPr lang="ru-RU" sz="1600" dirty="0"/>
              <a:t>файлы EMP2 и DEPT2 по полю DEPT# </a:t>
            </a:r>
            <a:r>
              <a:rPr lang="ru-RU" sz="1600" dirty="0" smtClean="0"/>
              <a:t>(ОП5</a:t>
            </a:r>
            <a:r>
              <a:rPr lang="ru-RU" sz="1600" dirty="0"/>
              <a:t>). </a:t>
            </a:r>
            <a:endParaRPr lang="ru-RU" sz="1600" dirty="0" smtClean="0"/>
          </a:p>
          <a:p>
            <a:pPr marL="0" indent="0">
              <a:spcBef>
                <a:spcPts val="0"/>
              </a:spcBef>
              <a:buFont typeface="Wingdings" pitchFamily="2" charset="2"/>
              <a:buNone/>
              <a:defRPr/>
            </a:pPr>
            <a:r>
              <a:rPr lang="ru-RU" sz="1600" dirty="0" smtClean="0"/>
              <a:t>Стоимость </a:t>
            </a:r>
            <a:r>
              <a:rPr lang="ru-RU" sz="1600" dirty="0"/>
              <a:t>элементарных операций ОП1 и ОП2 оценивается на основе формул и статистической информации об отношениях EMP и DEPT. Стоимость элементарных операций ОП3, ОП4 и ОП5 оценивается на основе формул и оценок операций ОП1 и ОП2 (мощности отношений EMP1 и DEPT1). Оценка общей стоимости плана выполнения запроса складывается из оценок для ОП1, ОП2, ОП3, ОП4 и ОП5</a:t>
            </a:r>
            <a:r>
              <a:rPr lang="ru-RU" sz="1600" dirty="0" smtClean="0"/>
              <a:t>.</a:t>
            </a:r>
          </a:p>
          <a:p>
            <a:pPr marL="0" indent="0">
              <a:spcBef>
                <a:spcPts val="0"/>
              </a:spcBef>
              <a:buFont typeface="Wingdings" pitchFamily="2" charset="2"/>
              <a:buNone/>
              <a:defRPr/>
            </a:pPr>
            <a:r>
              <a:rPr lang="ru-RU" sz="1600" dirty="0" smtClean="0"/>
              <a:t>Поддержание </a:t>
            </a:r>
            <a:r>
              <a:rPr lang="ru-RU" sz="1600" dirty="0"/>
              <a:t>статистической информации об отношениях </a:t>
            </a:r>
            <a:r>
              <a:rPr lang="ru-RU" sz="1600" dirty="0" smtClean="0"/>
              <a:t>БД: эта </a:t>
            </a:r>
            <a:r>
              <a:rPr lang="ru-RU" sz="1600" dirty="0"/>
              <a:t>информация не корректируется при каждом изменении базы данных. В </a:t>
            </a:r>
            <a:r>
              <a:rPr lang="ru-RU" sz="1600" dirty="0" err="1"/>
              <a:t>System</a:t>
            </a:r>
            <a:r>
              <a:rPr lang="ru-RU" sz="1600" dirty="0"/>
              <a:t> R существует специальная утилита сбора статистики, которая и производит соответствующие коррекции либо периодически, либо по явному указанию оператора.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6819D636-A0B3-477F-8FCC-2B95425B6D7D}" type="slidenum">
              <a:rPr lang="ru-RU" altLang="ru-RU" sz="1200" smtClean="0">
                <a:latin typeface="Arial Black" pitchFamily="34" charset="0"/>
              </a:rPr>
              <a:pPr eaLnBrk="1" hangingPunct="1">
                <a:spcBef>
                  <a:spcPct val="0"/>
                </a:spcBef>
                <a:buClrTx/>
                <a:buSzTx/>
                <a:buFontTx/>
                <a:buNone/>
              </a:pPr>
              <a:t>4</a:t>
            </a:fld>
            <a:endParaRPr lang="ru-RU" altLang="ru-RU" sz="1200" smtClean="0">
              <a:latin typeface="Arial Black" pitchFamily="34" charset="0"/>
            </a:endParaRPr>
          </a:p>
        </p:txBody>
      </p:sp>
      <p:sp>
        <p:nvSpPr>
          <p:cNvPr id="7171" name="Rectangle 2"/>
          <p:cNvSpPr>
            <a:spLocks noGrp="1" noChangeArrowheads="1"/>
          </p:cNvSpPr>
          <p:nvPr>
            <p:ph type="title" idx="4294967295"/>
          </p:nvPr>
        </p:nvSpPr>
        <p:spPr>
          <a:xfrm>
            <a:off x="704850" y="527050"/>
            <a:ext cx="8188325" cy="758825"/>
          </a:xfrm>
        </p:spPr>
        <p:txBody>
          <a:bodyPr anchor="b"/>
          <a:lstStyle/>
          <a:p>
            <a:pPr eaLnBrk="1" hangingPunct="1"/>
            <a:r>
              <a:rPr lang="ru-RU" altLang="ru-RU" sz="3700" smtClean="0"/>
              <a:t>Этапы выполнения запроса</a:t>
            </a:r>
            <a:endParaRPr kumimoji="1" lang="ru-RU" altLang="ru-RU" sz="3700" smtClean="0"/>
          </a:p>
        </p:txBody>
      </p:sp>
      <p:sp>
        <p:nvSpPr>
          <p:cNvPr id="7172" name="Text Box 5"/>
          <p:cNvSpPr txBox="1">
            <a:spLocks noChangeArrowheads="1"/>
          </p:cNvSpPr>
          <p:nvPr/>
        </p:nvSpPr>
        <p:spPr bwMode="auto">
          <a:xfrm>
            <a:off x="323850" y="1341438"/>
            <a:ext cx="8280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just" eaLnBrk="1" hangingPunct="1">
              <a:spcBef>
                <a:spcPct val="0"/>
              </a:spcBef>
              <a:buClrTx/>
              <a:buSzTx/>
              <a:buFontTx/>
              <a:buNone/>
            </a:pPr>
            <a:r>
              <a:rPr kumimoji="1" lang="ru-RU" altLang="ru-RU" sz="1800" b="1"/>
              <a:t>План выполнения</a:t>
            </a:r>
            <a:r>
              <a:rPr kumimoji="1" lang="ru-RU" altLang="ru-RU" sz="1800"/>
              <a:t> запроса состоит из последовательности шагов, каждый из которых либо физически извлекает данные из памяти, либо делает подготовительную работу. Построением этого плана занимается </a:t>
            </a:r>
            <a:r>
              <a:rPr kumimoji="1" lang="ru-RU" altLang="ru-RU" sz="1800" b="1"/>
              <a:t>оптимизатор</a:t>
            </a:r>
            <a:r>
              <a:rPr kumimoji="1" lang="ru-RU" altLang="ru-RU" sz="1800"/>
              <a:t> – специальная компонента СУБД.</a:t>
            </a:r>
          </a:p>
        </p:txBody>
      </p:sp>
      <p:sp>
        <p:nvSpPr>
          <p:cNvPr id="7173" name="Rectangle 5"/>
          <p:cNvSpPr>
            <a:spLocks noChangeArrowheads="1"/>
          </p:cNvSpPr>
          <p:nvPr/>
        </p:nvSpPr>
        <p:spPr bwMode="auto">
          <a:xfrm>
            <a:off x="0" y="2538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graphicFrame>
        <p:nvGraphicFramePr>
          <p:cNvPr id="7174" name="Object 4"/>
          <p:cNvGraphicFramePr>
            <a:graphicFrameLocks noChangeAspect="1"/>
          </p:cNvGraphicFramePr>
          <p:nvPr/>
        </p:nvGraphicFramePr>
        <p:xfrm>
          <a:off x="34925" y="2538413"/>
          <a:ext cx="8893175" cy="2598737"/>
        </p:xfrm>
        <a:graphic>
          <a:graphicData uri="http://schemas.openxmlformats.org/presentationml/2006/ole">
            <mc:AlternateContent xmlns:mc="http://schemas.openxmlformats.org/markup-compatibility/2006">
              <mc:Choice xmlns:v="urn:schemas-microsoft-com:vml" Requires="v">
                <p:oleObj spid="_x0000_s7196" name="Рисунок" r:id="rId3" imgW="6103088" imgH="1786270" progId="Word.Picture.8">
                  <p:embed/>
                </p:oleObj>
              </mc:Choice>
              <mc:Fallback>
                <p:oleObj name="Рисунок" r:id="rId3" imgW="6103088" imgH="178627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 y="2538413"/>
                        <a:ext cx="8893175" cy="259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C8F66910-C4C5-4017-889A-477F49315CE2}" type="slidenum">
              <a:rPr lang="ru-RU" altLang="ru-RU" sz="1200" smtClean="0">
                <a:latin typeface="Arial Black" pitchFamily="34" charset="0"/>
              </a:rPr>
              <a:pPr eaLnBrk="1" hangingPunct="1">
                <a:spcBef>
                  <a:spcPct val="0"/>
                </a:spcBef>
                <a:buClrTx/>
                <a:buSzTx/>
                <a:buFontTx/>
                <a:buNone/>
              </a:pPr>
              <a:t>40</a:t>
            </a:fld>
            <a:endParaRPr lang="ru-RU" altLang="ru-RU" sz="1200" smtClean="0">
              <a:latin typeface="Arial Black" pitchFamily="34" charset="0"/>
            </a:endParaRPr>
          </a:p>
        </p:txBody>
      </p:sp>
      <p:sp>
        <p:nvSpPr>
          <p:cNvPr id="41987" name="Rectangle 2"/>
          <p:cNvSpPr>
            <a:spLocks noGrp="1" noChangeArrowheads="1"/>
          </p:cNvSpPr>
          <p:nvPr>
            <p:ph type="title" idx="4294967295"/>
          </p:nvPr>
        </p:nvSpPr>
        <p:spPr>
          <a:xfrm>
            <a:off x="704850" y="404813"/>
            <a:ext cx="7618413" cy="720725"/>
          </a:xfrm>
        </p:spPr>
        <p:txBody>
          <a:bodyPr anchor="b"/>
          <a:lstStyle/>
          <a:p>
            <a:r>
              <a:rPr lang="ru-RU" altLang="ru-RU" sz="3200" smtClean="0"/>
              <a:t>Оценка стоимости плана выполнения</a:t>
            </a:r>
          </a:p>
        </p:txBody>
      </p:sp>
      <p:sp>
        <p:nvSpPr>
          <p:cNvPr id="41988"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41989"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41990" name="Text Box 5"/>
          <p:cNvSpPr txBox="1">
            <a:spLocks noChangeArrowheads="1"/>
          </p:cNvSpPr>
          <p:nvPr/>
        </p:nvSpPr>
        <p:spPr bwMode="auto">
          <a:xfrm>
            <a:off x="323850" y="1052513"/>
            <a:ext cx="8640763" cy="368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a:t>Отказ от предположения о равномерности распределения значений поля отношения.</a:t>
            </a:r>
          </a:p>
          <a:p>
            <a:pPr>
              <a:buFont typeface="Wingdings" pitchFamily="2" charset="2"/>
              <a:buNone/>
            </a:pPr>
            <a:r>
              <a:rPr lang="ru-RU" altLang="ru-RU" sz="1600"/>
              <a:t>Два базовых подхода к оценкам распределения значений поля отношения: параметрический и основанный на методе сигнатур. </a:t>
            </a:r>
            <a:r>
              <a:rPr lang="en-US" altLang="ru-RU" sz="1600"/>
              <a:t>C.</a:t>
            </a:r>
            <a:r>
              <a:rPr lang="ru-RU" altLang="ru-RU" sz="1600"/>
              <a:t>Христодолакис </a:t>
            </a:r>
            <a:r>
              <a:rPr lang="en-US" altLang="ru-RU" sz="1600"/>
              <a:t>[Christodoulakis S. Estimating Block Selectivities // Inf. Syst.- 1984.- 9, N 1.- C. 69-79] </a:t>
            </a:r>
            <a:r>
              <a:rPr lang="ru-RU" altLang="ru-RU" sz="1600"/>
              <a:t>предложил использовать для оценки реального распределения значений поля отношения серию распределений Пирсона, в которую входят распределения от равномерного до нормального. Выбор распределения из серии производится путем вычисления нескольких параметров на основе выборок реально встречающихся значений. </a:t>
            </a:r>
            <a:endParaRPr lang="en-US" altLang="ru-RU" sz="1600"/>
          </a:p>
          <a:p>
            <a:pPr>
              <a:buFont typeface="Wingdings" pitchFamily="2" charset="2"/>
              <a:buNone/>
            </a:pPr>
            <a:r>
              <a:rPr lang="ru-RU" altLang="ru-RU" sz="1600"/>
              <a:t>Метод оценки распределения на основе сигнатур в общих словах можно описать следующим образом. Область значений поля разбивается на несколько интервалов. Для каждого интервала некоторым образом устанавливается число значений поля, попадающих в этот интервал. Внутри интервала значения считаются распределенными по некоторому фиксированному закону.</a:t>
            </a:r>
          </a:p>
          <a:p>
            <a:pPr>
              <a:buFont typeface="Wingdings" pitchFamily="2" charset="2"/>
              <a:buNone/>
            </a:pPr>
            <a:r>
              <a:rPr lang="ru-RU" altLang="ru-RU" sz="1600"/>
              <a:t>Построение гистограмм:</a:t>
            </a:r>
          </a:p>
        </p:txBody>
      </p:sp>
      <p:pic>
        <p:nvPicPr>
          <p:cNvPr id="4199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3975" y="4699000"/>
            <a:ext cx="6638925"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B2A5328E-A667-43BD-B688-81FE77287C1B}" type="slidenum">
              <a:rPr lang="ru-RU" altLang="ru-RU" sz="1200" smtClean="0">
                <a:latin typeface="Arial Black" pitchFamily="34" charset="0"/>
              </a:rPr>
              <a:pPr eaLnBrk="1" hangingPunct="1">
                <a:spcBef>
                  <a:spcPct val="0"/>
                </a:spcBef>
                <a:buClrTx/>
                <a:buSzTx/>
                <a:buFontTx/>
                <a:buNone/>
              </a:pPr>
              <a:t>41</a:t>
            </a:fld>
            <a:endParaRPr lang="ru-RU" altLang="ru-RU" sz="1200" smtClean="0">
              <a:latin typeface="Arial Black" pitchFamily="34" charset="0"/>
            </a:endParaRPr>
          </a:p>
        </p:txBody>
      </p:sp>
      <p:sp>
        <p:nvSpPr>
          <p:cNvPr id="43011" name="Rectangle 2"/>
          <p:cNvSpPr>
            <a:spLocks noGrp="1" noChangeArrowheads="1"/>
          </p:cNvSpPr>
          <p:nvPr>
            <p:ph type="title" idx="4294967295"/>
          </p:nvPr>
        </p:nvSpPr>
        <p:spPr>
          <a:xfrm>
            <a:off x="704850" y="404813"/>
            <a:ext cx="7618413" cy="720725"/>
          </a:xfrm>
        </p:spPr>
        <p:txBody>
          <a:bodyPr anchor="b"/>
          <a:lstStyle/>
          <a:p>
            <a:r>
              <a:rPr lang="ru-RU" altLang="ru-RU" sz="3200" smtClean="0"/>
              <a:t>Оценка стоимости плана выполнения</a:t>
            </a:r>
          </a:p>
        </p:txBody>
      </p:sp>
      <p:sp>
        <p:nvSpPr>
          <p:cNvPr id="43012"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43013"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43014" name="Text Box 5"/>
          <p:cNvSpPr txBox="1">
            <a:spLocks noChangeArrowheads="1"/>
          </p:cNvSpPr>
          <p:nvPr/>
        </p:nvSpPr>
        <p:spPr bwMode="auto">
          <a:xfrm>
            <a:off x="323850" y="1052513"/>
            <a:ext cx="2016125" cy="87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a:t>Построение</a:t>
            </a:r>
          </a:p>
          <a:p>
            <a:pPr>
              <a:buFont typeface="Wingdings" pitchFamily="2" charset="2"/>
              <a:buNone/>
            </a:pPr>
            <a:r>
              <a:rPr lang="ru-RU" altLang="ru-RU" sz="1600"/>
              <a:t>гистограмм</a:t>
            </a:r>
            <a:r>
              <a:rPr lang="en-US" altLang="ru-RU" sz="1600"/>
              <a:t> </a:t>
            </a:r>
            <a:r>
              <a:rPr lang="ru-RU" altLang="ru-RU" sz="1600"/>
              <a:t>и псевдогистограмм:</a:t>
            </a:r>
          </a:p>
        </p:txBody>
      </p:sp>
      <p:pic>
        <p:nvPicPr>
          <p:cNvPr id="430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1052513"/>
            <a:ext cx="6638925"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01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4925" y="2970213"/>
            <a:ext cx="6867525" cy="3771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CB1EDF2B-D40E-4EF4-A89D-782EFBAC6377}" type="slidenum">
              <a:rPr lang="ru-RU" altLang="ru-RU" sz="1200" smtClean="0">
                <a:latin typeface="Arial Black" pitchFamily="34" charset="0"/>
              </a:rPr>
              <a:pPr eaLnBrk="1" hangingPunct="1">
                <a:spcBef>
                  <a:spcPct val="0"/>
                </a:spcBef>
                <a:buClrTx/>
                <a:buSzTx/>
                <a:buFontTx/>
                <a:buNone/>
              </a:pPr>
              <a:t>42</a:t>
            </a:fld>
            <a:endParaRPr lang="ru-RU" altLang="ru-RU" sz="1200" smtClean="0">
              <a:latin typeface="Arial Black" pitchFamily="34" charset="0"/>
            </a:endParaRPr>
          </a:p>
        </p:txBody>
      </p:sp>
      <p:sp>
        <p:nvSpPr>
          <p:cNvPr id="44035" name="Rectangle 2"/>
          <p:cNvSpPr>
            <a:spLocks noGrp="1" noChangeArrowheads="1"/>
          </p:cNvSpPr>
          <p:nvPr>
            <p:ph type="title" idx="4294967295"/>
          </p:nvPr>
        </p:nvSpPr>
        <p:spPr>
          <a:xfrm>
            <a:off x="704850" y="404813"/>
            <a:ext cx="7618413" cy="720725"/>
          </a:xfrm>
        </p:spPr>
        <p:txBody>
          <a:bodyPr anchor="b"/>
          <a:lstStyle/>
          <a:p>
            <a:r>
              <a:rPr lang="ru-RU" altLang="ru-RU" sz="3200" smtClean="0"/>
              <a:t>Оценка стоимости плана выполнения</a:t>
            </a:r>
          </a:p>
        </p:txBody>
      </p:sp>
      <p:sp>
        <p:nvSpPr>
          <p:cNvPr id="44036"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44037"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44038" name="Text Box 5"/>
          <p:cNvSpPr txBox="1">
            <a:spLocks noChangeArrowheads="1"/>
          </p:cNvSpPr>
          <p:nvPr/>
        </p:nvSpPr>
        <p:spPr bwMode="auto">
          <a:xfrm>
            <a:off x="395288" y="1282700"/>
            <a:ext cx="8353425" cy="462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b="1"/>
              <a:t>Вычислительная сложность построения гистограмм</a:t>
            </a:r>
            <a:r>
              <a:rPr lang="en-US" altLang="ru-RU" sz="1600" b="1"/>
              <a:t> </a:t>
            </a:r>
            <a:r>
              <a:rPr lang="ru-RU" altLang="ru-RU" sz="1600" b="1"/>
              <a:t>и псевдогистограмм. </a:t>
            </a:r>
            <a:endParaRPr lang="en-US" altLang="ru-RU" sz="1600" b="1"/>
          </a:p>
          <a:p>
            <a:pPr>
              <a:buFont typeface="Wingdings" pitchFamily="2" charset="2"/>
              <a:buNone/>
            </a:pPr>
            <a:r>
              <a:rPr lang="ru-RU" altLang="ru-RU" sz="1600"/>
              <a:t>Получение достоверной псевдогистограммы без необходимости сортировки всего отношения:</a:t>
            </a:r>
          </a:p>
          <a:p>
            <a:pPr>
              <a:buFont typeface="Wingdings" pitchFamily="2" charset="2"/>
              <a:buNone/>
            </a:pPr>
            <a:r>
              <a:rPr lang="ru-RU" altLang="ru-RU" sz="1600"/>
              <a:t>Подход основывается на </a:t>
            </a:r>
            <a:r>
              <a:rPr lang="ru-RU" altLang="ru-RU" sz="1600" b="1"/>
              <a:t>статистике Колмогорова</a:t>
            </a:r>
            <a:r>
              <a:rPr lang="ru-RU" altLang="ru-RU" sz="1600"/>
              <a:t>: если из отношения выбирается образец из 1064 кортежей, и b - доля кортежей в образце со значениями поля C &lt; V, то с достоверностью 99% доля кортежей во всем отношении со значениями поля </a:t>
            </a:r>
          </a:p>
          <a:p>
            <a:pPr>
              <a:buFont typeface="Wingdings" pitchFamily="2" charset="2"/>
              <a:buNone/>
            </a:pPr>
            <a:r>
              <a:rPr lang="ru-RU" altLang="ru-RU" sz="1600"/>
              <a:t>C &lt; V находится в интервале [b-0.05, b+0.05]. </a:t>
            </a:r>
          </a:p>
          <a:p>
            <a:pPr>
              <a:buFont typeface="Wingdings" pitchFamily="2" charset="2"/>
              <a:buNone/>
            </a:pPr>
            <a:r>
              <a:rPr lang="ru-RU" altLang="ru-RU" sz="1600"/>
              <a:t>При уменьшении мощности образца достоверность, естественно, уменьшается. </a:t>
            </a:r>
          </a:p>
          <a:p>
            <a:pPr>
              <a:buFont typeface="Wingdings" pitchFamily="2" charset="2"/>
              <a:buNone/>
            </a:pPr>
            <a:r>
              <a:rPr lang="ru-RU" altLang="ru-RU" sz="1600" b="1"/>
              <a:t>Оценка числа блоков внешней памяти</a:t>
            </a:r>
            <a:r>
              <a:rPr lang="ru-RU" altLang="ru-RU" sz="1600"/>
              <a:t>, обращения к которым потребуются при выполнении запроса.</a:t>
            </a:r>
          </a:p>
          <a:p>
            <a:pPr>
              <a:buFont typeface="Wingdings" pitchFamily="2" charset="2"/>
              <a:buNone/>
            </a:pPr>
            <a:r>
              <a:rPr lang="ru-RU" altLang="ru-RU" sz="1600"/>
              <a:t>Основным предположением, на котором основываются оценки System R, является предположение о независимости распределений значений различных полей отношения. При этом по-разному оценивается число блоков, обращения к которым потребуются при сканировании отношения без использования индекса, при сканировании через некластеризованный и кластеризованный индексы.</a:t>
            </a:r>
          </a:p>
          <a:p>
            <a:pPr>
              <a:buFont typeface="Wingdings" pitchFamily="2" charset="2"/>
              <a:buNone/>
            </a:pPr>
            <a:r>
              <a:rPr lang="ru-RU" altLang="ru-RU" sz="1600"/>
              <a:t>Отказ от предположения о независимости распределений значений разных полей отношения. Особенности учета кластеризованных данных.</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393FD859-3EB6-4322-AB71-2F9A1A053334}" type="slidenum">
              <a:rPr lang="ru-RU" altLang="ru-RU" sz="1200" smtClean="0">
                <a:latin typeface="Arial Black" pitchFamily="34" charset="0"/>
              </a:rPr>
              <a:pPr eaLnBrk="1" hangingPunct="1">
                <a:spcBef>
                  <a:spcPct val="0"/>
                </a:spcBef>
                <a:buClrTx/>
                <a:buSzTx/>
                <a:buFontTx/>
                <a:buNone/>
              </a:pPr>
              <a:t>43</a:t>
            </a:fld>
            <a:endParaRPr lang="ru-RU" altLang="ru-RU" sz="1200" smtClean="0">
              <a:latin typeface="Arial Black" pitchFamily="34" charset="0"/>
            </a:endParaRPr>
          </a:p>
        </p:txBody>
      </p:sp>
      <p:sp>
        <p:nvSpPr>
          <p:cNvPr id="45059" name="Rectangle 2"/>
          <p:cNvSpPr>
            <a:spLocks noGrp="1" noChangeArrowheads="1"/>
          </p:cNvSpPr>
          <p:nvPr>
            <p:ph type="title" idx="4294967295"/>
          </p:nvPr>
        </p:nvSpPr>
        <p:spPr>
          <a:xfrm>
            <a:off x="704850" y="404813"/>
            <a:ext cx="7618413" cy="720725"/>
          </a:xfrm>
        </p:spPr>
        <p:txBody>
          <a:bodyPr anchor="b"/>
          <a:lstStyle/>
          <a:p>
            <a:r>
              <a:rPr lang="ru-RU" altLang="ru-RU" sz="3200" smtClean="0"/>
              <a:t>Оценка стоимости плана выполнения</a:t>
            </a:r>
          </a:p>
        </p:txBody>
      </p:sp>
      <p:sp>
        <p:nvSpPr>
          <p:cNvPr id="45060"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45061"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43014" name="Text Box 5"/>
          <p:cNvSpPr txBox="1">
            <a:spLocks noChangeArrowheads="1"/>
          </p:cNvSpPr>
          <p:nvPr/>
        </p:nvSpPr>
        <p:spPr bwMode="auto">
          <a:xfrm>
            <a:off x="395288" y="1052513"/>
            <a:ext cx="8353425"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defRPr/>
            </a:pPr>
            <a:r>
              <a:rPr kumimoji="1" lang="ru-RU" altLang="ru-RU" sz="1600" dirty="0" smtClean="0"/>
              <a:t>Работа оптимизатора в системе </a:t>
            </a:r>
            <a:r>
              <a:rPr kumimoji="1" lang="en-US" altLang="ru-RU" sz="1600" dirty="0" smtClean="0"/>
              <a:t>Oracle.</a:t>
            </a:r>
          </a:p>
          <a:p>
            <a:pPr eaLnBrk="1" hangingPunct="1">
              <a:spcBef>
                <a:spcPct val="0"/>
              </a:spcBef>
              <a:buClrTx/>
              <a:buSzTx/>
              <a:buFontTx/>
              <a:buNone/>
              <a:defRPr/>
            </a:pPr>
            <a:r>
              <a:rPr kumimoji="1" lang="ru-RU" altLang="ru-RU" sz="1600" b="1" dirty="0" smtClean="0"/>
              <a:t>Для таблицы статистика</a:t>
            </a:r>
            <a:r>
              <a:rPr kumimoji="1" lang="ru-RU" altLang="ru-RU" sz="1600" dirty="0" smtClean="0"/>
              <a:t> может включать в себя:</a:t>
            </a:r>
          </a:p>
          <a:p>
            <a:pPr marL="285750" indent="-285750" eaLnBrk="1" hangingPunct="1">
              <a:spcBef>
                <a:spcPts val="0"/>
              </a:spcBef>
              <a:spcAft>
                <a:spcPts val="0"/>
              </a:spcAft>
              <a:buClrTx/>
              <a:buSzTx/>
              <a:defRPr/>
            </a:pPr>
            <a:r>
              <a:rPr kumimoji="1" lang="ru-RU" altLang="ru-RU" sz="1600" dirty="0" smtClean="0"/>
              <a:t>общее количество блоков данных, выделенных таблице;</a:t>
            </a:r>
          </a:p>
          <a:p>
            <a:pPr marL="285750" indent="-285750" eaLnBrk="1" hangingPunct="1">
              <a:spcBef>
                <a:spcPts val="0"/>
              </a:spcBef>
              <a:spcAft>
                <a:spcPts val="0"/>
              </a:spcAft>
              <a:buClrTx/>
              <a:buSzTx/>
              <a:defRPr/>
            </a:pPr>
            <a:r>
              <a:rPr kumimoji="1" lang="ru-RU" altLang="ru-RU" sz="1600" dirty="0" smtClean="0"/>
              <a:t>количество пустых блоков данных;</a:t>
            </a:r>
          </a:p>
          <a:p>
            <a:pPr marL="285750" indent="-285750" eaLnBrk="1" hangingPunct="1">
              <a:spcBef>
                <a:spcPts val="0"/>
              </a:spcBef>
              <a:spcAft>
                <a:spcPts val="0"/>
              </a:spcAft>
              <a:buClrTx/>
              <a:buSzTx/>
              <a:defRPr/>
            </a:pPr>
            <a:r>
              <a:rPr kumimoji="1" lang="ru-RU" altLang="ru-RU" sz="1600" dirty="0" smtClean="0"/>
              <a:t>количество записей в таблице;</a:t>
            </a:r>
          </a:p>
          <a:p>
            <a:pPr marL="285750" indent="-285750" eaLnBrk="1" hangingPunct="1">
              <a:spcBef>
                <a:spcPts val="0"/>
              </a:spcBef>
              <a:spcAft>
                <a:spcPts val="0"/>
              </a:spcAft>
              <a:buClrTx/>
              <a:buSzTx/>
              <a:defRPr/>
            </a:pPr>
            <a:r>
              <a:rPr kumimoji="1" lang="ru-RU" altLang="ru-RU" sz="1600" dirty="0" smtClean="0"/>
              <a:t>среднюю длину записи в таблице;</a:t>
            </a:r>
          </a:p>
          <a:p>
            <a:pPr marL="285750" indent="-285750" eaLnBrk="1" hangingPunct="1">
              <a:spcBef>
                <a:spcPts val="0"/>
              </a:spcBef>
              <a:spcAft>
                <a:spcPts val="0"/>
              </a:spcAft>
              <a:buClrTx/>
              <a:buSzTx/>
              <a:defRPr/>
            </a:pPr>
            <a:r>
              <a:rPr kumimoji="1" lang="ru-RU" altLang="ru-RU" sz="1600" dirty="0" smtClean="0"/>
              <a:t>среднее количество записей на блок памяти;</a:t>
            </a:r>
          </a:p>
          <a:p>
            <a:pPr marL="285750" indent="-285750" eaLnBrk="1" hangingPunct="1">
              <a:spcBef>
                <a:spcPts val="0"/>
              </a:spcBef>
              <a:spcAft>
                <a:spcPct val="15000"/>
              </a:spcAft>
              <a:buClrTx/>
              <a:buSzTx/>
              <a:defRPr/>
            </a:pPr>
            <a:r>
              <a:rPr lang="ru-RU" sz="1600" dirty="0" smtClean="0"/>
              <a:t>количество мигрировавших строк</a:t>
            </a:r>
            <a:r>
              <a:rPr kumimoji="1" lang="ru-RU" altLang="ru-RU" sz="1600" dirty="0" smtClean="0"/>
              <a:t>.</a:t>
            </a:r>
          </a:p>
          <a:p>
            <a:pPr eaLnBrk="1" hangingPunct="1">
              <a:spcBef>
                <a:spcPct val="15000"/>
              </a:spcBef>
              <a:spcAft>
                <a:spcPct val="15000"/>
              </a:spcAft>
              <a:buClrTx/>
              <a:buSzTx/>
              <a:buFontTx/>
              <a:buNone/>
              <a:defRPr/>
            </a:pPr>
            <a:r>
              <a:rPr kumimoji="1" lang="ru-RU" altLang="ru-RU" sz="1600" b="1" dirty="0" smtClean="0"/>
              <a:t>Для каждого индекса статистика </a:t>
            </a:r>
            <a:r>
              <a:rPr kumimoji="1" lang="ru-RU" altLang="ru-RU" sz="1600" dirty="0" smtClean="0"/>
              <a:t>может содержать такие данные, как:</a:t>
            </a:r>
          </a:p>
          <a:p>
            <a:pPr marL="285750" indent="-285750">
              <a:spcBef>
                <a:spcPts val="0"/>
              </a:spcBef>
              <a:defRPr/>
            </a:pPr>
            <a:r>
              <a:rPr lang="ru-RU" sz="1600" dirty="0" smtClean="0"/>
              <a:t>глубина индекса;</a:t>
            </a:r>
          </a:p>
          <a:p>
            <a:pPr marL="285750" indent="-285750">
              <a:spcBef>
                <a:spcPts val="0"/>
              </a:spcBef>
              <a:defRPr/>
            </a:pPr>
            <a:r>
              <a:rPr lang="ru-RU" sz="1600" dirty="0" smtClean="0"/>
              <a:t>количество листовых блоков;</a:t>
            </a:r>
          </a:p>
          <a:p>
            <a:pPr marL="285750" indent="-285750">
              <a:spcBef>
                <a:spcPts val="0"/>
              </a:spcBef>
              <a:defRPr/>
            </a:pPr>
            <a:r>
              <a:rPr lang="ru-RU" sz="1600" dirty="0" smtClean="0"/>
              <a:t>количество различных ключей;</a:t>
            </a:r>
          </a:p>
          <a:p>
            <a:pPr marL="285750" indent="-285750">
              <a:spcBef>
                <a:spcPts val="0"/>
              </a:spcBef>
              <a:defRPr/>
            </a:pPr>
            <a:r>
              <a:rPr lang="ru-RU" sz="1600" dirty="0" smtClean="0"/>
              <a:t>среднее количество листовых блоков на ключ;</a:t>
            </a:r>
          </a:p>
          <a:p>
            <a:pPr marL="285750" indent="-285750">
              <a:spcBef>
                <a:spcPts val="0"/>
              </a:spcBef>
              <a:defRPr/>
            </a:pPr>
            <a:r>
              <a:rPr lang="ru-RU" sz="1600" dirty="0" smtClean="0"/>
              <a:t>среднее количество блоков данных на ключ;</a:t>
            </a:r>
          </a:p>
          <a:p>
            <a:pPr marL="285750" indent="-285750">
              <a:spcBef>
                <a:spcPts val="0"/>
              </a:spcBef>
              <a:defRPr/>
            </a:pPr>
            <a:r>
              <a:rPr lang="ru-RU" sz="1600" dirty="0" smtClean="0"/>
              <a:t>количество узлов индекса;</a:t>
            </a:r>
          </a:p>
          <a:p>
            <a:pPr marL="285750" indent="-285750">
              <a:spcBef>
                <a:spcPts val="0"/>
              </a:spcBef>
              <a:defRPr/>
            </a:pPr>
            <a:r>
              <a:rPr lang="ru-RU" sz="1600" dirty="0" smtClean="0"/>
              <a:t>фактор кластеризации (количество блоков, которое надо выбрать для выборки всех строк из таблицы по индексу).</a:t>
            </a:r>
          </a:p>
          <a:p>
            <a:pPr>
              <a:buFont typeface="Wingdings" pitchFamily="2" charset="2"/>
              <a:buNone/>
              <a:defRPr/>
            </a:pPr>
            <a:r>
              <a:rPr lang="ru-RU" sz="1600" b="1" dirty="0" smtClean="0"/>
              <a:t>Статистика по столбцу:</a:t>
            </a:r>
          </a:p>
          <a:p>
            <a:pPr marL="285750" indent="-285750">
              <a:spcBef>
                <a:spcPts val="0"/>
              </a:spcBef>
              <a:defRPr/>
            </a:pPr>
            <a:r>
              <a:rPr lang="ru-RU" sz="1600" dirty="0" smtClean="0"/>
              <a:t>количество различных значений;</a:t>
            </a:r>
          </a:p>
          <a:p>
            <a:pPr marL="285750" indent="-285750">
              <a:spcBef>
                <a:spcPts val="0"/>
              </a:spcBef>
              <a:defRPr/>
            </a:pPr>
            <a:r>
              <a:rPr lang="ru-RU" sz="1600" dirty="0" smtClean="0"/>
              <a:t>минимальное значение;</a:t>
            </a:r>
          </a:p>
          <a:p>
            <a:pPr marL="285750" indent="-285750">
              <a:spcBef>
                <a:spcPts val="0"/>
              </a:spcBef>
              <a:defRPr/>
            </a:pPr>
            <a:r>
              <a:rPr lang="ru-RU" sz="1600" dirty="0" smtClean="0"/>
              <a:t>максимальное значение;</a:t>
            </a:r>
          </a:p>
          <a:p>
            <a:pPr marL="285750" indent="-285750">
              <a:spcBef>
                <a:spcPts val="0"/>
              </a:spcBef>
              <a:defRPr/>
            </a:pPr>
            <a:r>
              <a:rPr lang="ru-RU" sz="1600" dirty="0" smtClean="0"/>
              <a:t>количество </a:t>
            </a:r>
            <a:r>
              <a:rPr lang="ru-RU" sz="1600" i="1" dirty="0" err="1" smtClean="0"/>
              <a:t>null</a:t>
            </a:r>
            <a:r>
              <a:rPr lang="ru-RU" sz="1600" dirty="0" smtClean="0"/>
              <a:t>-значений.</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11D0666-706C-4A3A-ADFF-8058C2ED7ED6}" type="slidenum">
              <a:rPr lang="ru-RU" altLang="ru-RU" sz="1200" smtClean="0">
                <a:latin typeface="Arial Black" pitchFamily="34" charset="0"/>
              </a:rPr>
              <a:pPr eaLnBrk="1" hangingPunct="1">
                <a:spcBef>
                  <a:spcPct val="0"/>
                </a:spcBef>
                <a:buClrTx/>
                <a:buSzTx/>
                <a:buFontTx/>
                <a:buNone/>
              </a:pPr>
              <a:t>44</a:t>
            </a:fld>
            <a:endParaRPr lang="ru-RU" altLang="ru-RU" sz="1200" smtClean="0">
              <a:latin typeface="Arial Black" pitchFamily="34" charset="0"/>
            </a:endParaRPr>
          </a:p>
        </p:txBody>
      </p:sp>
      <p:sp>
        <p:nvSpPr>
          <p:cNvPr id="46083" name="Rectangle 2"/>
          <p:cNvSpPr>
            <a:spLocks noGrp="1" noChangeArrowheads="1"/>
          </p:cNvSpPr>
          <p:nvPr>
            <p:ph type="title" idx="4294967295"/>
          </p:nvPr>
        </p:nvSpPr>
        <p:spPr>
          <a:xfrm>
            <a:off x="704850" y="404813"/>
            <a:ext cx="7618413" cy="720725"/>
          </a:xfrm>
        </p:spPr>
        <p:txBody>
          <a:bodyPr anchor="b"/>
          <a:lstStyle/>
          <a:p>
            <a:r>
              <a:rPr lang="ru-RU" altLang="ru-RU" sz="3200" smtClean="0"/>
              <a:t>Оценка стоимости плана выполнения</a:t>
            </a:r>
          </a:p>
        </p:txBody>
      </p:sp>
      <p:sp>
        <p:nvSpPr>
          <p:cNvPr id="46084"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46085"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46086" name="Text Box 5"/>
          <p:cNvSpPr txBox="1">
            <a:spLocks noChangeArrowheads="1"/>
          </p:cNvSpPr>
          <p:nvPr/>
        </p:nvSpPr>
        <p:spPr bwMode="auto">
          <a:xfrm>
            <a:off x="395288" y="1052513"/>
            <a:ext cx="8353425"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kumimoji="1" lang="ru-RU" altLang="ru-RU" sz="1600"/>
              <a:t>Оптимизация запросов в системе </a:t>
            </a:r>
            <a:r>
              <a:rPr kumimoji="1" lang="en-US" altLang="ru-RU" sz="1600"/>
              <a:t>Oracle.</a:t>
            </a:r>
            <a:endParaRPr kumimoji="1" lang="ru-RU" altLang="ru-RU" sz="1600"/>
          </a:p>
          <a:p>
            <a:pPr>
              <a:buFont typeface="Wingdings" pitchFamily="2" charset="2"/>
              <a:buNone/>
            </a:pPr>
            <a:r>
              <a:rPr lang="ru-RU" altLang="ru-RU" sz="1600"/>
              <a:t>Для хранения распределения значений по </a:t>
            </a:r>
            <a:r>
              <a:rPr lang="ru-RU" altLang="ru-RU" sz="1600" i="1"/>
              <a:t>диапазонам</a:t>
            </a:r>
            <a:r>
              <a:rPr lang="ru-RU" altLang="ru-RU" sz="1600"/>
              <a:t>. используются </a:t>
            </a:r>
            <a:r>
              <a:rPr lang="ru-RU" altLang="ru-RU" sz="1600" i="1"/>
              <a:t>гистограммы</a:t>
            </a:r>
            <a:r>
              <a:rPr lang="ru-RU" altLang="ru-RU" sz="1600"/>
              <a:t>. Существует два типа гистограмм - частотные гистограммы и сбалансированные по высоте. Максимальное количество брикетов в гистограмме - 254. Если количество различных значений в столбце меньше указанного размера гистограммы, то строится </a:t>
            </a:r>
            <a:r>
              <a:rPr lang="ru-RU" altLang="ru-RU" sz="1600" i="1"/>
              <a:t>частотная</a:t>
            </a:r>
            <a:r>
              <a:rPr lang="ru-RU" altLang="ru-RU" sz="1600"/>
              <a:t> гистограмма. В противном случае - </a:t>
            </a:r>
            <a:r>
              <a:rPr lang="ru-RU" altLang="ru-RU" sz="1600" i="1"/>
              <a:t>сбалансированная по высоте</a:t>
            </a:r>
            <a:r>
              <a:rPr lang="ru-RU" altLang="ru-RU" sz="1600"/>
              <a:t>.</a:t>
            </a:r>
          </a:p>
          <a:p>
            <a:pPr>
              <a:buFont typeface="Wingdings" pitchFamily="2" charset="2"/>
              <a:buNone/>
            </a:pPr>
            <a:r>
              <a:rPr lang="ru-RU" altLang="ru-RU" sz="1600" i="1"/>
              <a:t>Сбалансированные по высоте</a:t>
            </a:r>
            <a:r>
              <a:rPr lang="ru-RU" altLang="ru-RU" sz="1600"/>
              <a:t> гистограммы содержат одинаковое количество строк в каждом брикете гистограммы. Значение </a:t>
            </a:r>
            <a:r>
              <a:rPr lang="ru-RU" altLang="ru-RU" sz="1600" i="1"/>
              <a:t>ячейки </a:t>
            </a:r>
            <a:r>
              <a:rPr lang="ru-RU" altLang="ru-RU" sz="1600"/>
              <a:t>соответствует максимальному значению столбца в группе. Частотные гистограммы содержат столько брикетов, сколько есть различных значений в столбце. Значение ячейки содержит количество строк со значениями столбца, меньше либо равными данному.</a:t>
            </a:r>
          </a:p>
          <a:p>
            <a:pPr>
              <a:buFont typeface="Wingdings" pitchFamily="2" charset="2"/>
              <a:buNone/>
            </a:pPr>
            <a:r>
              <a:rPr lang="ru-RU" altLang="ru-RU" sz="1600"/>
              <a:t>Примеры:</a:t>
            </a:r>
          </a:p>
          <a:p>
            <a:pPr>
              <a:buFont typeface="Wingdings" pitchFamily="2" charset="2"/>
              <a:buNone/>
            </a:pPr>
            <a:r>
              <a:rPr lang="ru-RU" altLang="ru-RU" sz="1600"/>
              <a:t>analyze table </a:t>
            </a:r>
            <a:r>
              <a:rPr lang="en-US" altLang="ru-RU" sz="1600"/>
              <a:t>T</a:t>
            </a:r>
            <a:r>
              <a:rPr lang="ru-RU" altLang="ru-RU" sz="1600"/>
              <a:t> compute statistics for columns </a:t>
            </a:r>
            <a:r>
              <a:rPr lang="en-US" altLang="ru-RU" sz="1600"/>
              <a:t>S</a:t>
            </a:r>
            <a:r>
              <a:rPr lang="ru-RU" altLang="ru-RU" sz="1600"/>
              <a:t> size 254;</a:t>
            </a:r>
          </a:p>
          <a:p>
            <a:pPr>
              <a:buFont typeface="Wingdings" pitchFamily="2" charset="2"/>
              <a:buNone/>
            </a:pPr>
            <a:r>
              <a:rPr lang="en-US" altLang="ru-RU" sz="1600"/>
              <a:t>analyze table T compute statistics for table for all indexes for all indexed columns;</a:t>
            </a:r>
            <a:endParaRPr lang="ru-RU" altLang="ru-RU" sz="1600"/>
          </a:p>
          <a:p>
            <a:pPr eaLnBrk="1" hangingPunct="1">
              <a:spcBef>
                <a:spcPct val="0"/>
              </a:spcBef>
              <a:spcAft>
                <a:spcPts val="600"/>
              </a:spcAft>
              <a:buClrTx/>
              <a:buSzTx/>
              <a:buFontTx/>
              <a:buNone/>
            </a:pPr>
            <a:endParaRPr kumimoji="1" lang="ru-RU" altLang="ru-RU" sz="16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Заголовок 1"/>
          <p:cNvSpPr>
            <a:spLocks noGrp="1"/>
          </p:cNvSpPr>
          <p:nvPr>
            <p:ph type="ctrTitle"/>
          </p:nvPr>
        </p:nvSpPr>
        <p:spPr/>
        <p:txBody>
          <a:bodyPr/>
          <a:lstStyle/>
          <a:p>
            <a:r>
              <a:rPr lang="ru-RU" altLang="ru-RU" smtClean="0"/>
              <a:t>Оптимизация распределенных запросов</a:t>
            </a:r>
          </a:p>
        </p:txBody>
      </p:sp>
      <p:sp>
        <p:nvSpPr>
          <p:cNvPr id="47107" name="Номер слайда 3"/>
          <p:cNvSpPr>
            <a:spLocks noGrp="1"/>
          </p:cNvSpPr>
          <p:nvPr>
            <p:ph type="sldNum" sz="quarter" idx="12"/>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C9CF232-4E01-40D4-ABA8-E14879661F13}" type="slidenum">
              <a:rPr lang="ru-RU" altLang="ru-RU" sz="1200" smtClean="0">
                <a:latin typeface="Arial Black" pitchFamily="34" charset="0"/>
              </a:rPr>
              <a:pPr eaLnBrk="1" hangingPunct="1">
                <a:spcBef>
                  <a:spcPct val="0"/>
                </a:spcBef>
                <a:buClrTx/>
                <a:buSzTx/>
                <a:buFontTx/>
                <a:buNone/>
              </a:pPr>
              <a:t>45</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7F52A5CE-47C8-4B92-B709-28AB541F1C21}" type="slidenum">
              <a:rPr lang="ru-RU" altLang="ru-RU" sz="1200" smtClean="0">
                <a:latin typeface="Arial Black" pitchFamily="34" charset="0"/>
              </a:rPr>
              <a:pPr eaLnBrk="1" hangingPunct="1">
                <a:spcBef>
                  <a:spcPct val="0"/>
                </a:spcBef>
                <a:buClrTx/>
                <a:buSzTx/>
                <a:buFontTx/>
                <a:buNone/>
              </a:pPr>
              <a:t>46</a:t>
            </a:fld>
            <a:endParaRPr lang="ru-RU" altLang="ru-RU" sz="1200" smtClean="0">
              <a:latin typeface="Arial Black" pitchFamily="34" charset="0"/>
            </a:endParaRPr>
          </a:p>
        </p:txBody>
      </p:sp>
      <p:sp>
        <p:nvSpPr>
          <p:cNvPr id="48131" name="Rectangle 2"/>
          <p:cNvSpPr>
            <a:spLocks noGrp="1" noChangeArrowheads="1"/>
          </p:cNvSpPr>
          <p:nvPr>
            <p:ph type="title" idx="4294967295"/>
          </p:nvPr>
        </p:nvSpPr>
        <p:spPr>
          <a:xfrm>
            <a:off x="704850" y="404813"/>
            <a:ext cx="7618413" cy="574675"/>
          </a:xfrm>
        </p:spPr>
        <p:txBody>
          <a:bodyPr anchor="b"/>
          <a:lstStyle/>
          <a:p>
            <a:pPr eaLnBrk="1" hangingPunct="1"/>
            <a:r>
              <a:rPr lang="ru-RU" altLang="ru-RU" sz="2800" smtClean="0"/>
              <a:t>Особенности распределенных запросов</a:t>
            </a:r>
          </a:p>
        </p:txBody>
      </p:sp>
      <p:sp>
        <p:nvSpPr>
          <p:cNvPr id="48132"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48133"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5606" name="Text Box 5"/>
          <p:cNvSpPr txBox="1">
            <a:spLocks noChangeArrowheads="1"/>
          </p:cNvSpPr>
          <p:nvPr/>
        </p:nvSpPr>
        <p:spPr bwMode="auto">
          <a:xfrm>
            <a:off x="395288" y="981075"/>
            <a:ext cx="8640762"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ru-RU" sz="1800" dirty="0" smtClean="0"/>
              <a:t>Будет рассматриваться класс распределенных баз данных, основанных на однородных локальных системах управления базами данных (например, распределенная СУБД </a:t>
            </a:r>
            <a:r>
              <a:rPr lang="ru-RU" sz="1800" dirty="0" err="1" smtClean="0"/>
              <a:t>System</a:t>
            </a:r>
            <a:r>
              <a:rPr lang="ru-RU" sz="1800" dirty="0" smtClean="0"/>
              <a:t> R* или </a:t>
            </a:r>
            <a:r>
              <a:rPr lang="en-US" sz="1800" dirty="0" smtClean="0"/>
              <a:t>INGRES</a:t>
            </a:r>
            <a:r>
              <a:rPr lang="ru-RU" sz="1800" dirty="0" smtClean="0"/>
              <a:t>). </a:t>
            </a:r>
          </a:p>
          <a:p>
            <a:pPr>
              <a:spcBef>
                <a:spcPts val="0"/>
              </a:spcBef>
              <a:buFont typeface="Wingdings" pitchFamily="2" charset="2"/>
              <a:buNone/>
              <a:defRPr/>
            </a:pPr>
            <a:r>
              <a:rPr lang="ru-RU" sz="1800" b="1" dirty="0" smtClean="0"/>
              <a:t>Обязательное требование: локальная автономность узлов сети</a:t>
            </a:r>
            <a:r>
              <a:rPr lang="ru-RU" sz="1800" dirty="0" smtClean="0"/>
              <a:t>, на которых выполняются локальные СУБД. Это требование означает:</a:t>
            </a:r>
          </a:p>
          <a:p>
            <a:pPr marL="285750" indent="-285750">
              <a:spcBef>
                <a:spcPts val="0"/>
              </a:spcBef>
              <a:defRPr/>
            </a:pPr>
            <a:r>
              <a:rPr lang="ru-RU" sz="1800" dirty="0" smtClean="0"/>
              <a:t>отсутствие централизованного администрирования распределенной БД, </a:t>
            </a:r>
          </a:p>
          <a:p>
            <a:pPr marL="285750" indent="-285750">
              <a:spcBef>
                <a:spcPts val="0"/>
              </a:spcBef>
              <a:defRPr/>
            </a:pPr>
            <a:r>
              <a:rPr lang="ru-RU" sz="1800" dirty="0" smtClean="0"/>
              <a:t>отсутствие централизованного каталога базы данных,</a:t>
            </a:r>
          </a:p>
          <a:p>
            <a:pPr marL="285750" indent="-285750">
              <a:spcBef>
                <a:spcPts val="0"/>
              </a:spcBef>
              <a:defRPr/>
            </a:pPr>
            <a:r>
              <a:rPr lang="ru-RU" sz="1800" dirty="0" smtClean="0"/>
              <a:t>наличие возможности локального порождения и удаление новых отношений и индексов в локальной базе данных, причем уничтожение индекса не должно приводить к невозможности повторного выполнения ранее откомпилированных глобальных запросов. </a:t>
            </a:r>
          </a:p>
          <a:p>
            <a:pPr>
              <a:spcBef>
                <a:spcPts val="0"/>
              </a:spcBef>
              <a:buFont typeface="Wingdings" pitchFamily="2" charset="2"/>
              <a:buNone/>
              <a:defRPr/>
            </a:pPr>
            <a:r>
              <a:rPr lang="ru-RU" sz="1800" dirty="0" smtClean="0"/>
              <a:t>Требование локальной автономности существенно влияет на допустимые способы оптимизации глобальных запросов (здесь и далее под глобальным запросом понимается запрос, для выполнения которого требуется сетевой доступ к удаленным локальным базам данных). </a:t>
            </a:r>
          </a:p>
          <a:p>
            <a:pPr>
              <a:spcBef>
                <a:spcPts val="0"/>
              </a:spcBef>
              <a:buFont typeface="Wingdings" pitchFamily="2" charset="2"/>
              <a:buNone/>
              <a:defRPr/>
            </a:pPr>
            <a:r>
              <a:rPr lang="ru-RU" sz="1800" dirty="0" smtClean="0"/>
              <a:t>Логические уровни оптимизации запросов фактически не связаны с распределенной или локальной природой БД (не считая некоторой специфики обработки запросов через представления). Распределенный характер БД затрагивает главным образом "физические" уровни оптимизации, связанные с выбором и оценкой планов выполнения запроса.</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271BBED0-4A60-4468-95EE-360CA1841E7F}" type="slidenum">
              <a:rPr lang="ru-RU" altLang="ru-RU" sz="1200" smtClean="0">
                <a:latin typeface="Arial Black" pitchFamily="34" charset="0"/>
              </a:rPr>
              <a:pPr eaLnBrk="1" hangingPunct="1">
                <a:spcBef>
                  <a:spcPct val="0"/>
                </a:spcBef>
                <a:buClrTx/>
                <a:buSzTx/>
                <a:buFontTx/>
                <a:buNone/>
              </a:pPr>
              <a:t>47</a:t>
            </a:fld>
            <a:endParaRPr lang="ru-RU" altLang="ru-RU" sz="1200" smtClean="0">
              <a:latin typeface="Arial Black" pitchFamily="34" charset="0"/>
            </a:endParaRPr>
          </a:p>
        </p:txBody>
      </p:sp>
      <p:sp>
        <p:nvSpPr>
          <p:cNvPr id="49155" name="Rectangle 2"/>
          <p:cNvSpPr>
            <a:spLocks noGrp="1" noChangeArrowheads="1"/>
          </p:cNvSpPr>
          <p:nvPr>
            <p:ph type="title" idx="4294967295"/>
          </p:nvPr>
        </p:nvSpPr>
        <p:spPr>
          <a:xfrm>
            <a:off x="704850" y="404813"/>
            <a:ext cx="7618413" cy="1008062"/>
          </a:xfrm>
        </p:spPr>
        <p:txBody>
          <a:bodyPr anchor="b"/>
          <a:lstStyle/>
          <a:p>
            <a:pPr algn="ctr" eaLnBrk="1" hangingPunct="1"/>
            <a:r>
              <a:rPr lang="ru-RU" altLang="ru-RU" sz="2800" dirty="0" smtClean="0"/>
              <a:t>Основные проблемы оптимизации распределенных запросов</a:t>
            </a:r>
          </a:p>
        </p:txBody>
      </p:sp>
      <p:sp>
        <p:nvSpPr>
          <p:cNvPr id="49156"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49157"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49158" name="Text Box 5"/>
          <p:cNvSpPr txBox="1">
            <a:spLocks noChangeArrowheads="1"/>
          </p:cNvSpPr>
          <p:nvPr/>
        </p:nvSpPr>
        <p:spPr bwMode="auto">
          <a:xfrm>
            <a:off x="395288" y="1412875"/>
            <a:ext cx="8640762" cy="535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spcBef>
                <a:spcPct val="0"/>
              </a:spcBef>
              <a:buFont typeface="Wingdings" pitchFamily="2" charset="2"/>
              <a:buNone/>
            </a:pPr>
            <a:r>
              <a:rPr lang="ru-RU" altLang="ru-RU" sz="1800"/>
              <a:t>Самое большое влияние на эффективность выполнения распределенных запросов оказывает выбор способа реализации (и алгоритма) двуместных реляционных операций над отношениями, хранящимися в разных узлах распределенной системы. </a:t>
            </a:r>
          </a:p>
          <a:p>
            <a:pPr>
              <a:spcBef>
                <a:spcPct val="0"/>
              </a:spcBef>
              <a:buFont typeface="Wingdings" pitchFamily="2" charset="2"/>
              <a:buNone/>
            </a:pPr>
            <a:r>
              <a:rPr lang="ru-RU" altLang="ru-RU" sz="1800"/>
              <a:t>Эта проблема существует и при традиционном хранении каждого отношения целиком в одной локальной базе данных, но становится еще более сложной и допускающей большее число решений в случае так называемых разделенных (partitioned) и раскопированных (replicated) баз данных. </a:t>
            </a:r>
          </a:p>
          <a:p>
            <a:pPr>
              <a:spcBef>
                <a:spcPct val="0"/>
              </a:spcBef>
              <a:buFont typeface="Wingdings" pitchFamily="2" charset="2"/>
              <a:buNone/>
            </a:pPr>
            <a:r>
              <a:rPr lang="ru-RU" altLang="ru-RU" sz="1800"/>
              <a:t>Если данные являются распределенными, стоимость пересылки данных становится переменной, а не константой проблемы оптимизации запросов. Есть тенденция к преобладанию стоимости коммуникаций над стоимостью локальной обработки. Для оптимизации запросов требуется другая целевая функция - минимизация коммуникационных задержек, часто представляемая объемом данных, передаваемых из одного узла в другой.</a:t>
            </a:r>
          </a:p>
          <a:p>
            <a:pPr>
              <a:spcBef>
                <a:spcPct val="0"/>
              </a:spcBef>
              <a:buFont typeface="Wingdings" pitchFamily="2" charset="2"/>
              <a:buNone/>
            </a:pPr>
            <a:r>
              <a:rPr lang="ru-RU" altLang="ru-RU" sz="1800"/>
              <a:t>В самой общей постановке задачей компонента распределенной СУБД, оптимизирующего выполнение глобального запроса, является </a:t>
            </a:r>
            <a:r>
              <a:rPr lang="ru-RU" altLang="ru-RU" sz="1800" b="1"/>
              <a:t>генерация множества альтернативных планов</a:t>
            </a:r>
            <a:r>
              <a:rPr lang="ru-RU" altLang="ru-RU" sz="1800"/>
              <a:t> выполнения запроса и </a:t>
            </a:r>
            <a:r>
              <a:rPr lang="ru-RU" altLang="ru-RU" sz="1800" b="1"/>
              <a:t>выбора</a:t>
            </a:r>
            <a:r>
              <a:rPr lang="ru-RU" altLang="ru-RU" sz="1800"/>
              <a:t> из этого множества на основе некоторых критериев одного плана, на основе которого и производится выполнение запроса.</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B9D0B323-112C-4975-A030-E4EF7834ABD8}" type="slidenum">
              <a:rPr lang="ru-RU" altLang="ru-RU" sz="1200" smtClean="0">
                <a:latin typeface="Arial Black" pitchFamily="34" charset="0"/>
              </a:rPr>
              <a:pPr eaLnBrk="1" hangingPunct="1">
                <a:spcBef>
                  <a:spcPct val="0"/>
                </a:spcBef>
                <a:buClrTx/>
                <a:buSzTx/>
                <a:buFontTx/>
                <a:buNone/>
              </a:pPr>
              <a:t>48</a:t>
            </a:fld>
            <a:endParaRPr lang="ru-RU" altLang="ru-RU" sz="1200" smtClean="0">
              <a:latin typeface="Arial Black" pitchFamily="34" charset="0"/>
            </a:endParaRPr>
          </a:p>
        </p:txBody>
      </p:sp>
      <p:sp>
        <p:nvSpPr>
          <p:cNvPr id="50179" name="Rectangle 2"/>
          <p:cNvSpPr>
            <a:spLocks noGrp="1" noChangeArrowheads="1"/>
          </p:cNvSpPr>
          <p:nvPr>
            <p:ph type="title" idx="4294967295"/>
          </p:nvPr>
        </p:nvSpPr>
        <p:spPr>
          <a:xfrm>
            <a:off x="704850" y="476672"/>
            <a:ext cx="7618413" cy="989013"/>
          </a:xfrm>
        </p:spPr>
        <p:txBody>
          <a:bodyPr anchor="b"/>
          <a:lstStyle/>
          <a:p>
            <a:pPr algn="ctr" eaLnBrk="1" hangingPunct="1"/>
            <a:r>
              <a:rPr lang="ru-RU" altLang="ru-RU" sz="3200" dirty="0" smtClean="0"/>
              <a:t>Подход на основе предварительной компиляции запросов</a:t>
            </a:r>
          </a:p>
        </p:txBody>
      </p:sp>
      <p:sp>
        <p:nvSpPr>
          <p:cNvPr id="50180"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50181"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50182" name="Text Box 5"/>
          <p:cNvSpPr txBox="1">
            <a:spLocks noChangeArrowheads="1"/>
          </p:cNvSpPr>
          <p:nvPr/>
        </p:nvSpPr>
        <p:spPr bwMode="auto">
          <a:xfrm>
            <a:off x="395288" y="1489075"/>
            <a:ext cx="8497887" cy="513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800"/>
              <a:t>Этот подход используется, например, в System R* и состоит в том, что фазы порождения выполняемого плана глобального запроса и его реального выполнения разнесены во времени. Это позволяет заранее откомпилировать программу с глобальными запросами на SQL, а затем много раз выполнять ее без необходимости каждый раз вырабатывать план выполнения запросов. </a:t>
            </a:r>
          </a:p>
          <a:p>
            <a:pPr>
              <a:buFont typeface="Wingdings" pitchFamily="2" charset="2"/>
              <a:buNone/>
            </a:pPr>
            <a:r>
              <a:rPr lang="ru-RU" altLang="ru-RU" sz="1800"/>
              <a:t>В результате компиляции запроса в System R*, инициированной в некотором узле сети, порождается распределенная программа выполнения этого запроса, которая хранится в распределенной форме. В каждом узле сети, локальная БД которого содержит отношения, затрагиваемые запросом, хранится часть распределенной программы, осуществляющая доступ к локальным данным этого узла и взаимодействующая с другими узлами, содержащими части той же распределенной программы. Выполнение запроса начинается с запуска "главной" части распределенной программы, хранящейся в том узле, в котором инициировалась компиляция запроса ("главном" узле). Эта программа вызывает другие части распределенной программы, хранящиеся в "дополнительных" узлах и т.д. Результат выполнения запроса формируется в главном узле, хотя промежуточные результаты могут быть распределены между другими локальными БД.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8808E0EF-1743-4241-A332-DF24C490EC06}" type="slidenum">
              <a:rPr lang="ru-RU" altLang="ru-RU" sz="1200" smtClean="0">
                <a:latin typeface="Arial Black" pitchFamily="34" charset="0"/>
              </a:rPr>
              <a:pPr eaLnBrk="1" hangingPunct="1">
                <a:spcBef>
                  <a:spcPct val="0"/>
                </a:spcBef>
                <a:buClrTx/>
                <a:buSzTx/>
                <a:buFontTx/>
                <a:buNone/>
              </a:pPr>
              <a:t>49</a:t>
            </a:fld>
            <a:endParaRPr lang="ru-RU" altLang="ru-RU" sz="1200" smtClean="0">
              <a:latin typeface="Arial Black" pitchFamily="34" charset="0"/>
            </a:endParaRPr>
          </a:p>
        </p:txBody>
      </p:sp>
      <p:sp>
        <p:nvSpPr>
          <p:cNvPr id="51203" name="Rectangle 2"/>
          <p:cNvSpPr>
            <a:spLocks noGrp="1" noChangeArrowheads="1"/>
          </p:cNvSpPr>
          <p:nvPr>
            <p:ph type="title" idx="4294967295"/>
          </p:nvPr>
        </p:nvSpPr>
        <p:spPr>
          <a:xfrm>
            <a:off x="704850" y="549275"/>
            <a:ext cx="7618413" cy="1008063"/>
          </a:xfrm>
        </p:spPr>
        <p:txBody>
          <a:bodyPr anchor="b"/>
          <a:lstStyle/>
          <a:p>
            <a:pPr algn="ctr" eaLnBrk="1" hangingPunct="1"/>
            <a:r>
              <a:rPr lang="ru-RU" altLang="ru-RU" sz="3200" dirty="0" smtClean="0"/>
              <a:t>Оптимизация распределенных запросов в </a:t>
            </a:r>
            <a:r>
              <a:rPr lang="en-US" altLang="ru-RU" sz="3200" dirty="0" smtClean="0"/>
              <a:t>System R*</a:t>
            </a:r>
            <a:endParaRPr lang="ru-RU" altLang="ru-RU" sz="3200" dirty="0" smtClean="0"/>
          </a:p>
        </p:txBody>
      </p:sp>
      <p:sp>
        <p:nvSpPr>
          <p:cNvPr id="51204"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51205"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51206" name="Text Box 5"/>
          <p:cNvSpPr txBox="1">
            <a:spLocks noChangeArrowheads="1"/>
          </p:cNvSpPr>
          <p:nvPr/>
        </p:nvSpPr>
        <p:spPr bwMode="auto">
          <a:xfrm>
            <a:off x="395288" y="1557338"/>
            <a:ext cx="8497887" cy="521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800"/>
              <a:t>Задача оптимизации запросов та же: необходимо построить оптимальный план выполнения запроса в условиях локальной автономности узлов сети. </a:t>
            </a:r>
          </a:p>
          <a:p>
            <a:pPr>
              <a:buFont typeface="Wingdings" pitchFamily="2" charset="2"/>
              <a:buNone/>
            </a:pPr>
            <a:r>
              <a:rPr lang="ru-RU" altLang="ru-RU" sz="1800"/>
              <a:t>Основой обработки запроса в System R* является поддержание </a:t>
            </a:r>
            <a:r>
              <a:rPr lang="ru-RU" altLang="ru-RU" sz="1800" b="1"/>
              <a:t>распределенного каталога</a:t>
            </a:r>
            <a:r>
              <a:rPr lang="ru-RU" altLang="ru-RU" sz="1800"/>
              <a:t> глобальной базы данных. За счет наличия правил именования объектов глобальной базы данных и специальных протоколов доступа к локальным каталогам баз данных при обработке запроса можно получить достоверную информацию обо всех затрагиваемых запросом объектах базы данных. После этого можно было бы генерировать полные распределенные планы выполнения запроса и выбирать из них оптимальный в том узле, в котором начата обработка запроса. Но это противоречит принципу локальной автономности узлов сети. </a:t>
            </a:r>
          </a:p>
          <a:p>
            <a:pPr>
              <a:buFont typeface="Wingdings" pitchFamily="2" charset="2"/>
              <a:buNone/>
            </a:pPr>
            <a:r>
              <a:rPr lang="ru-RU" altLang="ru-RU" sz="1600"/>
              <a:t>Например, предположим, что в построенном детальном плане выполнения запроса предполагается сканирование некоторого удаленного отношения R с использованием индекса I. Во время выполнения это сканирование должно производиться в локальной СУБД, база данных которой содержит отношение R. В соответствии с требованием локальной автономности локальный администратор этой базы данных может уничтожить индекс I, и тогда для того, чтобы привести выполняемый план в корректное состояние, потребуется взаимодействие с главным узлом, что противоречит требованиям локальной автономности.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57200"/>
            <a:ext cx="8507413" cy="723900"/>
          </a:xfrm>
        </p:spPr>
        <p:txBody>
          <a:bodyPr/>
          <a:lstStyle/>
          <a:p>
            <a:pPr eaLnBrk="1" hangingPunct="1"/>
            <a:r>
              <a:rPr lang="ru-RU" altLang="ru-RU" sz="3600" smtClean="0">
                <a:latin typeface="Times New Roman" pitchFamily="18" charset="0"/>
              </a:rPr>
              <a:t>Логическая оптимизация запросов</a:t>
            </a:r>
            <a:endParaRPr lang="ru-RU" altLang="ru-RU" sz="3600" smtClean="0"/>
          </a:p>
        </p:txBody>
      </p:sp>
      <p:sp>
        <p:nvSpPr>
          <p:cNvPr id="8195" name="Text Box 91"/>
          <p:cNvSpPr txBox="1">
            <a:spLocks noChangeArrowheads="1"/>
          </p:cNvSpPr>
          <p:nvPr/>
        </p:nvSpPr>
        <p:spPr bwMode="auto">
          <a:xfrm>
            <a:off x="541338" y="1206500"/>
            <a:ext cx="813435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latin typeface="Times New Roman" pitchFamily="18" charset="0"/>
                <a:cs typeface="Times New Roman" pitchFamily="18" charset="0"/>
              </a:rPr>
              <a:t>В ходе логической оптимизации система приводит запрос к каноническому виду. При этом обычно используются законы преобразования операций РА.</a:t>
            </a:r>
          </a:p>
          <a:p>
            <a:pPr eaLnBrk="1" hangingPunct="1">
              <a:spcBef>
                <a:spcPct val="50000"/>
              </a:spcBef>
              <a:buClrTx/>
              <a:buSzTx/>
              <a:buFontTx/>
              <a:buNone/>
            </a:pPr>
            <a:r>
              <a:rPr lang="ru-RU" altLang="ru-RU" sz="1800">
                <a:latin typeface="Times New Roman" pitchFamily="18" charset="0"/>
                <a:cs typeface="Times New Roman" pitchFamily="18" charset="0"/>
              </a:rPr>
              <a:t>Два выражения реляционной алгебры считаются </a:t>
            </a:r>
            <a:r>
              <a:rPr lang="ru-RU" altLang="ru-RU" sz="1800" b="1">
                <a:latin typeface="Times New Roman" pitchFamily="18" charset="0"/>
                <a:cs typeface="Times New Roman" pitchFamily="18" charset="0"/>
              </a:rPr>
              <a:t>эквивалентными</a:t>
            </a:r>
            <a:r>
              <a:rPr lang="ru-RU" altLang="ru-RU" sz="1800">
                <a:latin typeface="Times New Roman" pitchFamily="18" charset="0"/>
                <a:cs typeface="Times New Roman" pitchFamily="18" charset="0"/>
              </a:rPr>
              <a:t>, если они описывают одно и то же отображение.</a:t>
            </a:r>
            <a:endParaRPr lang="en-US" altLang="ru-RU" sz="1800">
              <a:latin typeface="Times New Roman" pitchFamily="18" charset="0"/>
              <a:cs typeface="Times New Roman" pitchFamily="18" charset="0"/>
            </a:endParaRPr>
          </a:p>
          <a:p>
            <a:pPr eaLnBrk="1" hangingPunct="1">
              <a:spcBef>
                <a:spcPct val="0"/>
              </a:spcBef>
              <a:buClrTx/>
              <a:buSzTx/>
              <a:buFontTx/>
              <a:buNone/>
            </a:pPr>
            <a:r>
              <a:rPr lang="ru-RU" altLang="ru-RU" sz="1800">
                <a:latin typeface="Times New Roman" pitchFamily="18" charset="0"/>
                <a:cs typeface="Times New Roman" pitchFamily="18" charset="0"/>
              </a:rPr>
              <a:t>В качестве примера приведём отношения </a:t>
            </a:r>
            <a:r>
              <a:rPr lang="en-US" altLang="ru-RU" sz="1800">
                <a:latin typeface="Times New Roman" pitchFamily="18" charset="0"/>
                <a:cs typeface="Times New Roman" pitchFamily="18" charset="0"/>
              </a:rPr>
              <a:t>R</a:t>
            </a:r>
            <a:r>
              <a:rPr lang="ru-RU" altLang="ru-RU" sz="1800">
                <a:latin typeface="Times New Roman" pitchFamily="18" charset="0"/>
                <a:cs typeface="Times New Roman" pitchFamily="18" charset="0"/>
              </a:rPr>
              <a:t>1 и </a:t>
            </a:r>
            <a:r>
              <a:rPr lang="en-US" altLang="ru-RU" sz="1800">
                <a:latin typeface="Times New Roman" pitchFamily="18" charset="0"/>
                <a:cs typeface="Times New Roman" pitchFamily="18" charset="0"/>
              </a:rPr>
              <a:t>R</a:t>
            </a:r>
            <a:r>
              <a:rPr lang="ru-RU" altLang="ru-RU" sz="1800">
                <a:latin typeface="Times New Roman" pitchFamily="18" charset="0"/>
                <a:cs typeface="Times New Roman" pitchFamily="18" charset="0"/>
              </a:rPr>
              <a:t>2, содержащие по 1000 кортежей, причём только 10 кортежей в каждом отношении удовлетворяют условию </a:t>
            </a:r>
            <a:r>
              <a:rPr lang="en-US" altLang="ru-RU" sz="1800">
                <a:latin typeface="Times New Roman" pitchFamily="18" charset="0"/>
                <a:cs typeface="Times New Roman" pitchFamily="18" charset="0"/>
              </a:rPr>
              <a:t>F</a:t>
            </a:r>
            <a:r>
              <a:rPr lang="ru-RU" altLang="ru-RU" sz="1800">
                <a:latin typeface="Times New Roman" pitchFamily="18" charset="0"/>
                <a:cs typeface="Times New Roman" pitchFamily="18" charset="0"/>
              </a:rPr>
              <a:t>. Если выполнять следующую последовательность операций:</a:t>
            </a:r>
            <a:endParaRPr lang="en-US" altLang="ru-RU" sz="1800">
              <a:latin typeface="Times New Roman" pitchFamily="18" charset="0"/>
              <a:cs typeface="Times New Roman" pitchFamily="18" charset="0"/>
            </a:endParaRPr>
          </a:p>
          <a:p>
            <a:pPr algn="ctr" eaLnBrk="1" hangingPunct="1">
              <a:spcBef>
                <a:spcPts val="600"/>
              </a:spcBef>
              <a:spcAft>
                <a:spcPts val="600"/>
              </a:spcAft>
              <a:buClrTx/>
              <a:buSzTx/>
              <a:buFontTx/>
              <a:buNone/>
            </a:pPr>
            <a:r>
              <a:rPr lang="en-US" altLang="ru-RU" sz="1800" b="1">
                <a:latin typeface="Times New Roman" pitchFamily="18" charset="0"/>
                <a:cs typeface="Times New Roman" pitchFamily="18" charset="0"/>
                <a:sym typeface="Symbol" pitchFamily="18" charset="2"/>
              </a:rPr>
              <a:t></a:t>
            </a:r>
            <a:r>
              <a:rPr lang="en-US" altLang="ru-RU" sz="1800" b="1" baseline="-25000">
                <a:latin typeface="Times New Roman" pitchFamily="18" charset="0"/>
                <a:cs typeface="Times New Roman" pitchFamily="18" charset="0"/>
              </a:rPr>
              <a:t>F </a:t>
            </a:r>
            <a:r>
              <a:rPr lang="ru-RU" altLang="ru-RU" sz="1800" b="1">
                <a:latin typeface="Times New Roman" pitchFamily="18" charset="0"/>
                <a:cs typeface="Times New Roman" pitchFamily="18" charset="0"/>
              </a:rPr>
              <a:t>(</a:t>
            </a:r>
            <a:r>
              <a:rPr lang="en-US" altLang="ru-RU" sz="1800" b="1">
                <a:latin typeface="Times New Roman" pitchFamily="18" charset="0"/>
                <a:cs typeface="Times New Roman" pitchFamily="18" charset="0"/>
              </a:rPr>
              <a:t>R</a:t>
            </a:r>
            <a:r>
              <a:rPr lang="ru-RU" altLang="ru-RU" sz="1800" b="1">
                <a:latin typeface="Times New Roman" pitchFamily="18" charset="0"/>
                <a:cs typeface="Times New Roman" pitchFamily="18" charset="0"/>
              </a:rPr>
              <a:t>1 </a:t>
            </a:r>
            <a:r>
              <a:rPr lang="en-US" altLang="ru-RU" sz="1800" b="1">
                <a:latin typeface="Times New Roman" pitchFamily="18" charset="0"/>
                <a:cs typeface="Times New Roman" pitchFamily="18" charset="0"/>
              </a:rPr>
              <a:t>U R</a:t>
            </a:r>
            <a:r>
              <a:rPr lang="ru-RU" altLang="ru-RU" sz="1800" b="1">
                <a:latin typeface="Times New Roman" pitchFamily="18" charset="0"/>
                <a:cs typeface="Times New Roman" pitchFamily="18" charset="0"/>
              </a:rPr>
              <a:t>2),</a:t>
            </a:r>
          </a:p>
          <a:p>
            <a:pPr eaLnBrk="1" hangingPunct="1">
              <a:spcBef>
                <a:spcPct val="0"/>
              </a:spcBef>
              <a:buClrTx/>
              <a:buSzTx/>
              <a:buFontTx/>
              <a:buNone/>
            </a:pPr>
            <a:r>
              <a:rPr lang="ru-RU" altLang="ru-RU" sz="1800">
                <a:latin typeface="Times New Roman" pitchFamily="18" charset="0"/>
                <a:cs typeface="Times New Roman" pitchFamily="18" charset="0"/>
              </a:rPr>
              <a:t>то после выполнения объединения получится 2000 кортежей (если отношения не содержат одинаковых кортежей), а после селекции останется 20 записей. Если изменить последовательность выполнения операций:</a:t>
            </a:r>
            <a:endParaRPr lang="en-US" altLang="ru-RU" sz="1800">
              <a:latin typeface="Times New Roman" pitchFamily="18" charset="0"/>
              <a:cs typeface="Times New Roman" pitchFamily="18" charset="0"/>
            </a:endParaRPr>
          </a:p>
          <a:p>
            <a:pPr algn="ctr" eaLnBrk="1" hangingPunct="1">
              <a:spcBef>
                <a:spcPts val="600"/>
              </a:spcBef>
              <a:spcAft>
                <a:spcPts val="600"/>
              </a:spcAft>
              <a:buClrTx/>
              <a:buSzTx/>
              <a:buFontTx/>
              <a:buNone/>
            </a:pPr>
            <a:r>
              <a:rPr lang="en-US" altLang="ru-RU" sz="1800" b="1">
                <a:latin typeface="Times New Roman" pitchFamily="18" charset="0"/>
                <a:cs typeface="Times New Roman" pitchFamily="18" charset="0"/>
                <a:sym typeface="Symbol" pitchFamily="18" charset="2"/>
              </a:rPr>
              <a:t></a:t>
            </a:r>
            <a:r>
              <a:rPr lang="en-US" altLang="ru-RU" sz="1800" b="1" baseline="-25000">
                <a:latin typeface="Times New Roman" pitchFamily="18" charset="0"/>
                <a:cs typeface="Times New Roman" pitchFamily="18" charset="0"/>
              </a:rPr>
              <a:t>F </a:t>
            </a:r>
            <a:r>
              <a:rPr lang="ru-RU" altLang="ru-RU" sz="1800" b="1">
                <a:latin typeface="Times New Roman" pitchFamily="18" charset="0"/>
                <a:cs typeface="Times New Roman" pitchFamily="18" charset="0"/>
              </a:rPr>
              <a:t>(</a:t>
            </a:r>
            <a:r>
              <a:rPr lang="en-US" altLang="ru-RU" sz="1800" b="1">
                <a:latin typeface="Times New Roman" pitchFamily="18" charset="0"/>
                <a:cs typeface="Times New Roman" pitchFamily="18" charset="0"/>
              </a:rPr>
              <a:t>R</a:t>
            </a:r>
            <a:r>
              <a:rPr lang="ru-RU" altLang="ru-RU" sz="1800" b="1">
                <a:latin typeface="Times New Roman" pitchFamily="18" charset="0"/>
                <a:cs typeface="Times New Roman" pitchFamily="18" charset="0"/>
              </a:rPr>
              <a:t>1) </a:t>
            </a:r>
            <a:r>
              <a:rPr lang="en-US" altLang="ru-RU" sz="1800" b="1">
                <a:latin typeface="Times New Roman" pitchFamily="18" charset="0"/>
                <a:cs typeface="Times New Roman" pitchFamily="18" charset="0"/>
              </a:rPr>
              <a:t>U </a:t>
            </a:r>
            <a:r>
              <a:rPr lang="en-US" altLang="ru-RU" sz="1800" b="1">
                <a:latin typeface="Times New Roman" pitchFamily="18" charset="0"/>
                <a:cs typeface="Times New Roman" pitchFamily="18" charset="0"/>
                <a:sym typeface="Symbol" pitchFamily="18" charset="2"/>
              </a:rPr>
              <a:t></a:t>
            </a:r>
            <a:r>
              <a:rPr lang="en-US" altLang="ru-RU" sz="1800" b="1" baseline="-25000">
                <a:latin typeface="Times New Roman" pitchFamily="18" charset="0"/>
                <a:cs typeface="Times New Roman" pitchFamily="18" charset="0"/>
              </a:rPr>
              <a:t>F </a:t>
            </a:r>
            <a:r>
              <a:rPr lang="ru-RU" altLang="ru-RU" sz="1800" b="1">
                <a:latin typeface="Times New Roman" pitchFamily="18" charset="0"/>
                <a:cs typeface="Times New Roman" pitchFamily="18" charset="0"/>
              </a:rPr>
              <a:t>(</a:t>
            </a:r>
            <a:r>
              <a:rPr lang="en-US" altLang="ru-RU" sz="1800" b="1">
                <a:latin typeface="Times New Roman" pitchFamily="18" charset="0"/>
                <a:cs typeface="Times New Roman" pitchFamily="18" charset="0"/>
              </a:rPr>
              <a:t>R</a:t>
            </a:r>
            <a:r>
              <a:rPr lang="ru-RU" altLang="ru-RU" sz="1800" b="1">
                <a:latin typeface="Times New Roman" pitchFamily="18" charset="0"/>
                <a:cs typeface="Times New Roman" pitchFamily="18" charset="0"/>
              </a:rPr>
              <a:t>2),</a:t>
            </a:r>
          </a:p>
          <a:p>
            <a:pPr eaLnBrk="1" hangingPunct="1">
              <a:spcBef>
                <a:spcPct val="0"/>
              </a:spcBef>
              <a:buClrTx/>
              <a:buSzTx/>
              <a:buFontTx/>
              <a:buNone/>
            </a:pPr>
            <a:r>
              <a:rPr lang="ru-RU" altLang="ru-RU" sz="1800">
                <a:latin typeface="Times New Roman" pitchFamily="18" charset="0"/>
                <a:cs typeface="Times New Roman" pitchFamily="18" charset="0"/>
              </a:rPr>
              <a:t>то после селекции останется по 10 записей из каждого отношения, объединение которых даст 20 требуемых кортежей. Если учитывать, что объединение обычно выполняется путем сортировки данных (для удаления одинаковых кортежей) и промежуточный результат надо хранить, то выигрыш и по объёму памяти и по времени очевиден: гораздо быстрее отсортировать 20 кортежей, а не 2000.</a:t>
            </a:r>
            <a:endParaRPr kumimoji="1" lang="ru-RU" altLang="ru-RU" sz="1800">
              <a:solidFill>
                <a:srgbClr val="0D0D1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98EAA10A-9EFE-48EA-B002-F6FBA2D83AC5}" type="slidenum">
              <a:rPr lang="ru-RU" altLang="ru-RU" sz="1200" smtClean="0">
                <a:latin typeface="Arial Black" pitchFamily="34" charset="0"/>
              </a:rPr>
              <a:pPr eaLnBrk="1" hangingPunct="1">
                <a:spcBef>
                  <a:spcPct val="0"/>
                </a:spcBef>
                <a:buClrTx/>
                <a:buSzTx/>
                <a:buFontTx/>
                <a:buNone/>
              </a:pPr>
              <a:t>50</a:t>
            </a:fld>
            <a:endParaRPr lang="ru-RU" altLang="ru-RU" sz="1200" smtClean="0">
              <a:latin typeface="Arial Black" pitchFamily="34" charset="0"/>
            </a:endParaRPr>
          </a:p>
        </p:txBody>
      </p:sp>
      <p:sp>
        <p:nvSpPr>
          <p:cNvPr id="52227" name="Rectangle 2"/>
          <p:cNvSpPr>
            <a:spLocks noGrp="1" noChangeArrowheads="1"/>
          </p:cNvSpPr>
          <p:nvPr>
            <p:ph type="title" idx="4294967295"/>
          </p:nvPr>
        </p:nvSpPr>
        <p:spPr>
          <a:xfrm>
            <a:off x="704850" y="549275"/>
            <a:ext cx="7618413" cy="1008063"/>
          </a:xfrm>
        </p:spPr>
        <p:txBody>
          <a:bodyPr anchor="b"/>
          <a:lstStyle/>
          <a:p>
            <a:pPr algn="ctr" eaLnBrk="1" hangingPunct="1"/>
            <a:r>
              <a:rPr lang="ru-RU" altLang="ru-RU" sz="3200" dirty="0" smtClean="0"/>
              <a:t>Оптимизация распределенных запросов в </a:t>
            </a:r>
            <a:r>
              <a:rPr lang="en-US" altLang="ru-RU" sz="3200" dirty="0" smtClean="0"/>
              <a:t>System R*</a:t>
            </a:r>
            <a:endParaRPr lang="ru-RU" altLang="ru-RU" sz="3200" dirty="0" smtClean="0"/>
          </a:p>
        </p:txBody>
      </p:sp>
      <p:sp>
        <p:nvSpPr>
          <p:cNvPr id="52228"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52229"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5606" name="Text Box 5"/>
          <p:cNvSpPr txBox="1">
            <a:spLocks noChangeArrowheads="1"/>
          </p:cNvSpPr>
          <p:nvPr/>
        </p:nvSpPr>
        <p:spPr bwMode="auto">
          <a:xfrm>
            <a:off x="395288" y="1557338"/>
            <a:ext cx="8497887" cy="513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ru-RU" sz="1800" dirty="0" smtClean="0"/>
              <a:t>Поэтому при обработке запроса в главном узле генерируются не детальные, а так называемые глобальные планы выполнения запросов. </a:t>
            </a:r>
          </a:p>
          <a:p>
            <a:pPr>
              <a:buFont typeface="Wingdings" pitchFamily="2" charset="2"/>
              <a:buNone/>
              <a:defRPr/>
            </a:pPr>
            <a:r>
              <a:rPr lang="ru-RU" sz="1800" dirty="0" smtClean="0"/>
              <a:t>Каждый </a:t>
            </a:r>
            <a:r>
              <a:rPr lang="ru-RU" sz="1800" b="1" dirty="0" smtClean="0"/>
              <a:t>глобальный план </a:t>
            </a:r>
            <a:r>
              <a:rPr lang="ru-RU" sz="1800" dirty="0" smtClean="0"/>
              <a:t>соответствует отдельной схеме </a:t>
            </a:r>
            <a:r>
              <a:rPr lang="ru-RU" sz="1800" dirty="0" err="1" smtClean="0"/>
              <a:t>межузловых</a:t>
            </a:r>
            <a:r>
              <a:rPr lang="ru-RU" sz="1800" dirty="0" smtClean="0"/>
              <a:t> взаимодействий при выполнении запроса. В нем определяются:</a:t>
            </a:r>
          </a:p>
          <a:p>
            <a:pPr marL="285750" indent="-285750">
              <a:defRPr/>
            </a:pPr>
            <a:r>
              <a:rPr lang="ru-RU" sz="1800" dirty="0" smtClean="0"/>
              <a:t>узлы, в которых должны выполняться соединения удаленных отношений,</a:t>
            </a:r>
          </a:p>
          <a:p>
            <a:pPr marL="285750" indent="-285750">
              <a:defRPr/>
            </a:pPr>
            <a:r>
              <a:rPr lang="ru-RU" sz="1800" dirty="0" smtClean="0"/>
              <a:t>методы и порядок передачи кортежей между узлами. </a:t>
            </a:r>
          </a:p>
          <a:p>
            <a:pPr>
              <a:buFont typeface="Wingdings" pitchFamily="2" charset="2"/>
              <a:buNone/>
              <a:defRPr/>
            </a:pPr>
            <a:r>
              <a:rPr lang="ru-RU" sz="1800" dirty="0" smtClean="0"/>
              <a:t>Но глобальный план не предписывает правил выполнения локальных реляционных операций в узлах, включаемых в выполнение запроса. </a:t>
            </a:r>
          </a:p>
          <a:p>
            <a:pPr>
              <a:buFont typeface="Wingdings" pitchFamily="2" charset="2"/>
              <a:buNone/>
              <a:defRPr/>
            </a:pPr>
            <a:r>
              <a:rPr lang="ru-RU" sz="1800" dirty="0" smtClean="0"/>
              <a:t>В любом случае порождается </a:t>
            </a:r>
            <a:r>
              <a:rPr lang="ru-RU" sz="1800" b="1" dirty="0" smtClean="0"/>
              <a:t>множество альтернативных планов</a:t>
            </a:r>
            <a:r>
              <a:rPr lang="ru-RU" sz="1800" dirty="0" smtClean="0"/>
              <a:t>, которые необходимо оценивать. Для оценок используется информация распределенного каталога. По существу, необходимо оценить </a:t>
            </a:r>
            <a:r>
              <a:rPr lang="ru-RU" sz="1800" u="sng" dirty="0" smtClean="0"/>
              <a:t>мощности промежуточных отношений</a:t>
            </a:r>
            <a:r>
              <a:rPr lang="ru-RU" sz="1800" dirty="0" smtClean="0"/>
              <a:t>, порождаемых в удаленных узлах при выполнении локальных частей запроса. </a:t>
            </a:r>
          </a:p>
          <a:p>
            <a:pPr>
              <a:buFont typeface="Wingdings" pitchFamily="2" charset="2"/>
              <a:buNone/>
              <a:defRPr/>
            </a:pPr>
            <a:r>
              <a:rPr lang="ru-RU" sz="1800" dirty="0" smtClean="0"/>
              <a:t>В отличие от случая локальной СУБД, оценочные формулы глобальных планов в основном базируются на оценках </a:t>
            </a:r>
            <a:r>
              <a:rPr lang="ru-RU" sz="1800" b="1" dirty="0" smtClean="0"/>
              <a:t>сетевых накладных расходов </a:t>
            </a:r>
            <a:r>
              <a:rPr lang="ru-RU" sz="1800" dirty="0" smtClean="0"/>
              <a:t>(но могут также учитывать и затраты на чтение данных и выполнение локальных операций).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0286D397-9BCE-4A8A-8F4B-69F7698F1333}" type="slidenum">
              <a:rPr lang="ru-RU" altLang="ru-RU" sz="1200" smtClean="0">
                <a:latin typeface="Arial Black" pitchFamily="34" charset="0"/>
              </a:rPr>
              <a:pPr eaLnBrk="1" hangingPunct="1">
                <a:spcBef>
                  <a:spcPct val="0"/>
                </a:spcBef>
                <a:buClrTx/>
                <a:buSzTx/>
                <a:buFontTx/>
                <a:buNone/>
              </a:pPr>
              <a:t>51</a:t>
            </a:fld>
            <a:endParaRPr lang="ru-RU" altLang="ru-RU" sz="1200" smtClean="0">
              <a:latin typeface="Arial Black" pitchFamily="34" charset="0"/>
            </a:endParaRPr>
          </a:p>
        </p:txBody>
      </p:sp>
      <p:sp>
        <p:nvSpPr>
          <p:cNvPr id="53251" name="Rectangle 2"/>
          <p:cNvSpPr>
            <a:spLocks noGrp="1" noChangeArrowheads="1"/>
          </p:cNvSpPr>
          <p:nvPr>
            <p:ph type="title" idx="4294967295"/>
          </p:nvPr>
        </p:nvSpPr>
        <p:spPr>
          <a:xfrm>
            <a:off x="704850" y="549275"/>
            <a:ext cx="7618413" cy="1008063"/>
          </a:xfrm>
        </p:spPr>
        <p:txBody>
          <a:bodyPr anchor="b"/>
          <a:lstStyle/>
          <a:p>
            <a:pPr algn="ctr" eaLnBrk="1" hangingPunct="1"/>
            <a:r>
              <a:rPr lang="ru-RU" altLang="ru-RU" sz="3200" dirty="0" smtClean="0"/>
              <a:t>Оптимизация распределенных запросов в </a:t>
            </a:r>
            <a:r>
              <a:rPr lang="en-US" altLang="ru-RU" sz="3200" dirty="0" smtClean="0"/>
              <a:t>System R*</a:t>
            </a:r>
            <a:endParaRPr lang="ru-RU" altLang="ru-RU" sz="3200" dirty="0" smtClean="0"/>
          </a:p>
        </p:txBody>
      </p:sp>
      <p:sp>
        <p:nvSpPr>
          <p:cNvPr id="53252"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53253"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5606" name="Text Box 5"/>
          <p:cNvSpPr txBox="1">
            <a:spLocks noChangeArrowheads="1"/>
          </p:cNvSpPr>
          <p:nvPr/>
        </p:nvSpPr>
        <p:spPr bwMode="auto">
          <a:xfrm>
            <a:off x="395288" y="1557338"/>
            <a:ext cx="8497887" cy="446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ru-RU" sz="1800" dirty="0" smtClean="0"/>
              <a:t>После порождения множества альтернативных глобальных планов запроса, вычисления оценок их стоимости и выбора наиболее дешевого завершается первая фаза оптимизации глобального запроса и начинается следующая фаза – построение </a:t>
            </a:r>
            <a:r>
              <a:rPr lang="ru-RU" sz="1800" b="1" dirty="0" smtClean="0"/>
              <a:t>детального распределенного плана</a:t>
            </a:r>
            <a:r>
              <a:rPr lang="ru-RU" sz="1800" dirty="0" smtClean="0"/>
              <a:t>. </a:t>
            </a:r>
          </a:p>
          <a:p>
            <a:pPr>
              <a:buFont typeface="Wingdings" pitchFamily="2" charset="2"/>
              <a:buNone/>
              <a:defRPr/>
            </a:pPr>
            <a:r>
              <a:rPr lang="ru-RU" sz="1800" dirty="0" smtClean="0"/>
              <a:t>Для этого производится </a:t>
            </a:r>
            <a:r>
              <a:rPr lang="ru-RU" sz="1800" b="1" dirty="0" smtClean="0"/>
              <a:t>декомпозиция исходного запроса </a:t>
            </a:r>
            <a:r>
              <a:rPr lang="ru-RU" sz="1800" dirty="0" smtClean="0"/>
              <a:t>в соответствии с выбранным глобальным планом на компоненты. Каждая компонента содержит:</a:t>
            </a:r>
          </a:p>
          <a:p>
            <a:pPr marL="285750" indent="-285750">
              <a:defRPr/>
            </a:pPr>
            <a:r>
              <a:rPr lang="ru-RU" sz="1800" dirty="0" smtClean="0"/>
              <a:t>некоторый локальный подзапрос исходного запроса в непроцедурной форме и </a:t>
            </a:r>
          </a:p>
          <a:p>
            <a:pPr marL="285750" indent="-285750">
              <a:defRPr/>
            </a:pPr>
            <a:r>
              <a:rPr lang="ru-RU" sz="1800" dirty="0" smtClean="0"/>
              <a:t>процедурную часть, предписывающую порядок сетевых взаимодействий. </a:t>
            </a:r>
          </a:p>
          <a:p>
            <a:pPr>
              <a:buFont typeface="Wingdings" pitchFamily="2" charset="2"/>
              <a:buNone/>
              <a:defRPr/>
            </a:pPr>
            <a:r>
              <a:rPr lang="ru-RU" sz="1800" dirty="0" smtClean="0"/>
              <a:t>Полученные компоненты рассылаются по сети в соответствующие локальные СУБД, в каждой из которых осуществляется генерация альтернативных </a:t>
            </a:r>
            <a:r>
              <a:rPr lang="ru-RU" sz="1800" b="1" dirty="0" smtClean="0"/>
              <a:t>локальных планов выполнения </a:t>
            </a:r>
            <a:r>
              <a:rPr lang="ru-RU" sz="1800" dirty="0" smtClean="0"/>
              <a:t>подзапроса и выбор наиболее дешевого из них в соответствии с </a:t>
            </a:r>
            <a:r>
              <a:rPr lang="ru-RU" sz="1800" b="1" dirty="0" smtClean="0"/>
              <a:t>локальными критериями оценок стоимости</a:t>
            </a:r>
            <a:r>
              <a:rPr lang="ru-RU" sz="1800" dirty="0" smtClean="0"/>
              <a:t>.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AFF584A0-AEA1-41E4-BE48-84846F43FC6B}" type="slidenum">
              <a:rPr lang="ru-RU" altLang="ru-RU" sz="1200" smtClean="0">
                <a:latin typeface="Arial Black" pitchFamily="34" charset="0"/>
              </a:rPr>
              <a:pPr eaLnBrk="1" hangingPunct="1">
                <a:spcBef>
                  <a:spcPct val="0"/>
                </a:spcBef>
                <a:buClrTx/>
                <a:buSzTx/>
                <a:buFontTx/>
                <a:buNone/>
              </a:pPr>
              <a:t>52</a:t>
            </a:fld>
            <a:endParaRPr lang="ru-RU" altLang="ru-RU" sz="1200" smtClean="0">
              <a:latin typeface="Arial Black" pitchFamily="34" charset="0"/>
            </a:endParaRPr>
          </a:p>
        </p:txBody>
      </p:sp>
      <p:sp>
        <p:nvSpPr>
          <p:cNvPr id="54275" name="Rectangle 2"/>
          <p:cNvSpPr>
            <a:spLocks noGrp="1" noChangeArrowheads="1"/>
          </p:cNvSpPr>
          <p:nvPr>
            <p:ph type="title" idx="4294967295"/>
          </p:nvPr>
        </p:nvSpPr>
        <p:spPr>
          <a:xfrm>
            <a:off x="704850" y="549275"/>
            <a:ext cx="7618413" cy="1008063"/>
          </a:xfrm>
        </p:spPr>
        <p:txBody>
          <a:bodyPr anchor="b"/>
          <a:lstStyle/>
          <a:p>
            <a:pPr algn="ctr" eaLnBrk="1" hangingPunct="1"/>
            <a:r>
              <a:rPr lang="ru-RU" altLang="ru-RU" sz="3200" dirty="0" smtClean="0"/>
              <a:t>Оптимизация распределенных запросов в </a:t>
            </a:r>
            <a:r>
              <a:rPr lang="en-US" altLang="ru-RU" sz="3200" dirty="0" smtClean="0"/>
              <a:t>System R*</a:t>
            </a:r>
            <a:endParaRPr lang="ru-RU" altLang="ru-RU" sz="3200" dirty="0" smtClean="0"/>
          </a:p>
        </p:txBody>
      </p:sp>
      <p:sp>
        <p:nvSpPr>
          <p:cNvPr id="54276"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54277"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5606" name="Text Box 5"/>
          <p:cNvSpPr txBox="1">
            <a:spLocks noChangeArrowheads="1"/>
          </p:cNvSpPr>
          <p:nvPr/>
        </p:nvSpPr>
        <p:spPr bwMode="auto">
          <a:xfrm>
            <a:off x="250825" y="1562100"/>
            <a:ext cx="8642350" cy="524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ru-RU" altLang="ru-RU" sz="1800" dirty="0" smtClean="0"/>
              <a:t>Н</a:t>
            </a:r>
            <a:r>
              <a:rPr lang="ru-RU" sz="1800" dirty="0" smtClean="0"/>
              <a:t>а общем уровне процесс компиляции можно разбить на следующие фазы.</a:t>
            </a:r>
          </a:p>
          <a:p>
            <a:pPr marL="342900" indent="-342900">
              <a:buFont typeface="+mj-lt"/>
              <a:buAutoNum type="arabicPeriod"/>
              <a:defRPr/>
            </a:pPr>
            <a:r>
              <a:rPr lang="ru-RU" sz="1800" dirty="0" smtClean="0"/>
              <a:t>В главном узле производится грамматический разбор оператора SQL с построением внутреннего представления запроса в виде дерева. На основе информации из локального каталога главного узла и удаленных каталогов дополнительных узлов производится замена имен объектов, фигурирующих в запросе, на их системные идентификаторы.</a:t>
            </a:r>
          </a:p>
          <a:p>
            <a:pPr marL="342900" indent="-342900">
              <a:buFont typeface="+mj-lt"/>
              <a:buAutoNum type="arabicPeriod"/>
              <a:defRPr/>
            </a:pPr>
            <a:r>
              <a:rPr lang="ru-RU" sz="1800" dirty="0" smtClean="0"/>
              <a:t>В главном узле генерируется глобальный план выполнения запроса, в котором учитывается лишь порядок взаимодействий узлов при реальном выполнении запроса. Для выработки глобального плана используется расширение техники оптимизации, применяемой в </a:t>
            </a:r>
            <a:r>
              <a:rPr lang="ru-RU" sz="1800" dirty="0" err="1" smtClean="0"/>
              <a:t>System</a:t>
            </a:r>
            <a:r>
              <a:rPr lang="ru-RU" sz="1800" dirty="0" smtClean="0"/>
              <a:t> R. Глобальный план отображается в преобразованном соответствующим образом дереве запроса.</a:t>
            </a:r>
          </a:p>
          <a:p>
            <a:pPr marL="342900" indent="-342900">
              <a:buFont typeface="+mj-lt"/>
              <a:buAutoNum type="arabicPeriod"/>
              <a:defRPr/>
            </a:pPr>
            <a:r>
              <a:rPr lang="ru-RU" sz="1800" dirty="0" smtClean="0"/>
              <a:t>Если в глобальном плане выполнения запроса участвуют дополнительные узлы, производится его декомпозиция на части, каждую из которых можно выполнить в одном узле (например локальная фильтрация отношения в соответствии с заданным в условии выборки предикате ограничения). Соответствующие части запроса (во внутреннем представлении) рассылаются в дополнительные узлы.</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F3D12830-655D-4763-9DD5-B6EC5C10854B}" type="slidenum">
              <a:rPr lang="ru-RU" altLang="ru-RU" sz="1200" smtClean="0">
                <a:latin typeface="Arial Black" pitchFamily="34" charset="0"/>
              </a:rPr>
              <a:pPr eaLnBrk="1" hangingPunct="1">
                <a:spcBef>
                  <a:spcPct val="0"/>
                </a:spcBef>
                <a:buClrTx/>
                <a:buSzTx/>
                <a:buFontTx/>
                <a:buNone/>
              </a:pPr>
              <a:t>53</a:t>
            </a:fld>
            <a:endParaRPr lang="ru-RU" altLang="ru-RU" sz="1200" smtClean="0">
              <a:latin typeface="Arial Black" pitchFamily="34" charset="0"/>
            </a:endParaRPr>
          </a:p>
        </p:txBody>
      </p:sp>
      <p:sp>
        <p:nvSpPr>
          <p:cNvPr id="55299" name="Rectangle 2"/>
          <p:cNvSpPr>
            <a:spLocks noGrp="1" noChangeArrowheads="1"/>
          </p:cNvSpPr>
          <p:nvPr>
            <p:ph type="title" idx="4294967295"/>
          </p:nvPr>
        </p:nvSpPr>
        <p:spPr>
          <a:xfrm>
            <a:off x="704850" y="549275"/>
            <a:ext cx="7618413" cy="1008063"/>
          </a:xfrm>
        </p:spPr>
        <p:txBody>
          <a:bodyPr anchor="b"/>
          <a:lstStyle/>
          <a:p>
            <a:pPr algn="ctr" eaLnBrk="1" hangingPunct="1"/>
            <a:r>
              <a:rPr lang="ru-RU" altLang="ru-RU" sz="3200" dirty="0" smtClean="0"/>
              <a:t>Оптимизация распределенных запросов в </a:t>
            </a:r>
            <a:r>
              <a:rPr lang="en-US" altLang="ru-RU" sz="3200" dirty="0" smtClean="0"/>
              <a:t>System R*</a:t>
            </a:r>
            <a:endParaRPr lang="ru-RU" altLang="ru-RU" sz="3200" dirty="0" smtClean="0"/>
          </a:p>
        </p:txBody>
      </p:sp>
      <p:sp>
        <p:nvSpPr>
          <p:cNvPr id="55300"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55301"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5606" name="Text Box 5"/>
          <p:cNvSpPr txBox="1">
            <a:spLocks noChangeArrowheads="1"/>
          </p:cNvSpPr>
          <p:nvPr/>
        </p:nvSpPr>
        <p:spPr bwMode="auto">
          <a:xfrm>
            <a:off x="395288" y="1562100"/>
            <a:ext cx="8497887" cy="319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ru-RU" altLang="ru-RU" sz="1800" dirty="0" smtClean="0"/>
              <a:t>(продолжение)</a:t>
            </a:r>
            <a:endParaRPr lang="ru-RU" sz="1800" dirty="0" smtClean="0"/>
          </a:p>
          <a:p>
            <a:pPr marL="342900" indent="-342900">
              <a:buFont typeface="+mj-lt"/>
              <a:buAutoNum type="arabicPeriod" startAt="4"/>
              <a:defRPr/>
            </a:pPr>
            <a:r>
              <a:rPr lang="ru-RU" sz="1800" dirty="0" smtClean="0"/>
              <a:t>В каждом узле, участвующем в глобальном плане выполнения запроса (главном и дополнительных), выполняется завершающая стадия выполнения компиляции. Эта стадия включает, по существу, две последние фазы процесса компиляции запроса в </a:t>
            </a:r>
            <a:r>
              <a:rPr lang="ru-RU" sz="1800" dirty="0" err="1" smtClean="0"/>
              <a:t>System</a:t>
            </a:r>
            <a:r>
              <a:rPr lang="ru-RU" sz="1800" dirty="0" smtClean="0"/>
              <a:t> R: оптимизацию и генерацию машинных кодов. Производится проверка прав пользователя, от имени которого производится компиляция, на выполнение соответствующих действий; происходит обработка представлений базы данных; осуществляется локальная оптимизация обрабатываемой части запроса в соответствии с имеющимися индексами; наконец, производится генерация кода.</a:t>
            </a:r>
            <a:endParaRPr lang="ru-RU" altLang="ru-RU" sz="18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402DEDA0-B958-43D6-9283-7B778768635C}" type="slidenum">
              <a:rPr lang="ru-RU" altLang="ru-RU" sz="1200" smtClean="0">
                <a:latin typeface="Arial Black" pitchFamily="34" charset="0"/>
              </a:rPr>
              <a:pPr eaLnBrk="1" hangingPunct="1">
                <a:spcBef>
                  <a:spcPct val="0"/>
                </a:spcBef>
                <a:buClrTx/>
                <a:buSzTx/>
                <a:buFontTx/>
                <a:buNone/>
              </a:pPr>
              <a:t>54</a:t>
            </a:fld>
            <a:endParaRPr lang="ru-RU" altLang="ru-RU" sz="1200" smtClean="0">
              <a:latin typeface="Arial Black" pitchFamily="34" charset="0"/>
            </a:endParaRPr>
          </a:p>
        </p:txBody>
      </p:sp>
      <p:sp>
        <p:nvSpPr>
          <p:cNvPr id="56323" name="Rectangle 2"/>
          <p:cNvSpPr>
            <a:spLocks noGrp="1" noChangeArrowheads="1"/>
          </p:cNvSpPr>
          <p:nvPr>
            <p:ph type="title" idx="4294967295"/>
          </p:nvPr>
        </p:nvSpPr>
        <p:spPr>
          <a:xfrm>
            <a:off x="704850" y="549275"/>
            <a:ext cx="7618413" cy="1008063"/>
          </a:xfrm>
        </p:spPr>
        <p:txBody>
          <a:bodyPr anchor="b"/>
          <a:lstStyle/>
          <a:p>
            <a:pPr algn="ctr" eaLnBrk="1" hangingPunct="1"/>
            <a:r>
              <a:rPr lang="ru-RU" altLang="ru-RU" sz="3200" dirty="0" smtClean="0"/>
              <a:t>Оптимизация распределенных запросов в </a:t>
            </a:r>
            <a:r>
              <a:rPr lang="en-US" altLang="ru-RU" sz="3200" dirty="0" smtClean="0"/>
              <a:t>System R*</a:t>
            </a:r>
            <a:endParaRPr lang="ru-RU" altLang="ru-RU" sz="3200" dirty="0" smtClean="0"/>
          </a:p>
        </p:txBody>
      </p:sp>
      <p:sp>
        <p:nvSpPr>
          <p:cNvPr id="56324"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56325"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56326" name="Text Box 5"/>
          <p:cNvSpPr txBox="1">
            <a:spLocks noChangeArrowheads="1"/>
          </p:cNvSpPr>
          <p:nvPr/>
        </p:nvSpPr>
        <p:spPr bwMode="auto">
          <a:xfrm>
            <a:off x="323850" y="1562100"/>
            <a:ext cx="8640763" cy="518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800"/>
              <a:t>Порядок сетевых взаимодействий является заранее предписанным, и это является граничным условиям выбора альтернативных локальных планов. Локальной СУБД не требуется учитывать стоимость сетевых накладных расходов - она одна и та же для всех возможных локальных планов.</a:t>
            </a:r>
          </a:p>
          <a:p>
            <a:pPr>
              <a:buFont typeface="Wingdings" pitchFamily="2" charset="2"/>
              <a:buNone/>
            </a:pPr>
            <a:r>
              <a:rPr lang="ru-RU" altLang="ru-RU" sz="1800"/>
              <a:t>Если запрос производится над представлениями, то раскрытие представления производится в том узле, в котором оно определялось, и в общем случае, если это представление определено над несколькими удаленными отношениями, дополнительный узел выступает для своего подзапроса как главный, т.е. вырабатывает глобальный план выполнения подзапроса и рассылает его компоненты дополнительным узлам следующего уровня. </a:t>
            </a:r>
          </a:p>
          <a:p>
            <a:pPr>
              <a:buFont typeface="Wingdings" pitchFamily="2" charset="2"/>
              <a:buNone/>
            </a:pPr>
            <a:r>
              <a:rPr lang="ru-RU" altLang="ru-RU" sz="1800"/>
              <a:t>Основная проблема остается той же, что и при оптимизации в локальной СУБД, – точность оценок селективности простых предикатов. При использовании для оценок селективности методов, основанных на гистограммах, для выбора глобального плана выполнения запроса могут потребоваться дополнительные сетевые накладные расходы. Поэтому оценки селективность основаны на предположениях о равномерности и независимости распределений значений полей отношений, что резко упрощает получение оценок, но снижает их релевантность.</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F82EB182-D5AB-40DD-B921-D2D05369498E}" type="slidenum">
              <a:rPr lang="ru-RU" altLang="ru-RU" sz="1200" smtClean="0">
                <a:latin typeface="Arial Black" pitchFamily="34" charset="0"/>
              </a:rPr>
              <a:pPr eaLnBrk="1" hangingPunct="1">
                <a:spcBef>
                  <a:spcPct val="0"/>
                </a:spcBef>
                <a:buClrTx/>
                <a:buSzTx/>
                <a:buFontTx/>
                <a:buNone/>
              </a:pPr>
              <a:t>55</a:t>
            </a:fld>
            <a:endParaRPr lang="ru-RU" altLang="ru-RU" sz="1200" smtClean="0">
              <a:latin typeface="Arial Black" pitchFamily="34" charset="0"/>
            </a:endParaRPr>
          </a:p>
        </p:txBody>
      </p:sp>
      <p:sp>
        <p:nvSpPr>
          <p:cNvPr id="57347" name="Rectangle 2"/>
          <p:cNvSpPr>
            <a:spLocks noGrp="1" noChangeArrowheads="1"/>
          </p:cNvSpPr>
          <p:nvPr>
            <p:ph type="title" idx="4294967295"/>
          </p:nvPr>
        </p:nvSpPr>
        <p:spPr>
          <a:xfrm>
            <a:off x="468313" y="549275"/>
            <a:ext cx="8351837" cy="647700"/>
          </a:xfrm>
        </p:spPr>
        <p:txBody>
          <a:bodyPr anchor="b"/>
          <a:lstStyle/>
          <a:p>
            <a:pPr eaLnBrk="1" hangingPunct="1"/>
            <a:r>
              <a:rPr lang="ru-RU" altLang="ru-RU" sz="3200" smtClean="0"/>
              <a:t>Стратегии выполнения соединений в РБД</a:t>
            </a:r>
          </a:p>
        </p:txBody>
      </p:sp>
      <p:sp>
        <p:nvSpPr>
          <p:cNvPr id="57348"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57349"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5606" name="Text Box 5"/>
          <p:cNvSpPr txBox="1">
            <a:spLocks noChangeArrowheads="1"/>
          </p:cNvSpPr>
          <p:nvPr/>
        </p:nvSpPr>
        <p:spPr bwMode="auto">
          <a:xfrm>
            <a:off x="323850" y="1196975"/>
            <a:ext cx="8640763" cy="4967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ru-RU" sz="1800" dirty="0" smtClean="0"/>
              <a:t>Рассмотрим соединение двух удаленных отношений S и T, расположенных в узлах 1 и 2, соответственно, под управлением предиката эквисоединения </a:t>
            </a:r>
            <a:endParaRPr lang="en-US" sz="1800" dirty="0" smtClean="0"/>
          </a:p>
          <a:p>
            <a:pPr>
              <a:buFont typeface="Wingdings" pitchFamily="2" charset="2"/>
              <a:buNone/>
              <a:defRPr/>
            </a:pPr>
            <a:r>
              <a:rPr lang="ru-RU" sz="1800" dirty="0" smtClean="0"/>
              <a:t>S.C1 = T.C2. Результат соединения должен быть получен в узле 1. </a:t>
            </a:r>
          </a:p>
          <a:p>
            <a:pPr>
              <a:buFont typeface="Wingdings" pitchFamily="2" charset="2"/>
              <a:buNone/>
              <a:defRPr/>
            </a:pPr>
            <a:r>
              <a:rPr lang="ru-RU" sz="1800" dirty="0" smtClean="0"/>
              <a:t>Пусть имеются следующие предположения:</a:t>
            </a:r>
          </a:p>
          <a:p>
            <a:pPr marL="285750" indent="-285750">
              <a:defRPr/>
            </a:pPr>
            <a:r>
              <a:rPr lang="ru-RU" sz="1800" dirty="0" smtClean="0"/>
              <a:t>ни одно из отношений не </a:t>
            </a:r>
            <a:r>
              <a:rPr lang="ru-RU" sz="1800" dirty="0" err="1" smtClean="0"/>
              <a:t>кластеризовано</a:t>
            </a:r>
            <a:r>
              <a:rPr lang="ru-RU" sz="1800" dirty="0" smtClean="0"/>
              <a:t> по полям соединения;</a:t>
            </a:r>
          </a:p>
          <a:p>
            <a:pPr marL="285750" indent="-285750">
              <a:defRPr/>
            </a:pPr>
            <a:r>
              <a:rPr lang="ru-RU" sz="1800" dirty="0" smtClean="0"/>
              <a:t>отсутствуют индексы на полях, отличных от полей соединения; </a:t>
            </a:r>
          </a:p>
          <a:p>
            <a:pPr marL="285750" indent="-285750">
              <a:defRPr/>
            </a:pPr>
            <a:r>
              <a:rPr lang="ru-RU" sz="1800" dirty="0" smtClean="0"/>
              <a:t>в запросе не требуется проекция (т.е. кортежи результата включают все поля S и T); </a:t>
            </a:r>
          </a:p>
          <a:p>
            <a:pPr marL="285750" indent="-285750">
              <a:defRPr/>
            </a:pPr>
            <a:r>
              <a:rPr lang="ru-RU" sz="1800" dirty="0" smtClean="0"/>
              <a:t>в запросе отсутствуют предикаты ограничения отношений S и T; </a:t>
            </a:r>
          </a:p>
          <a:p>
            <a:pPr marL="285750" indent="-285750">
              <a:defRPr/>
            </a:pPr>
            <a:r>
              <a:rPr lang="ru-RU" sz="1800" dirty="0" smtClean="0"/>
              <a:t>отношения S и T хранятся в отдельных блоках внешней памяти (любой блок базы данных, содержащий кортежи S или T, не содержит кортежей других отношений). </a:t>
            </a:r>
          </a:p>
          <a:p>
            <a:pPr>
              <a:buFont typeface="Wingdings" pitchFamily="2" charset="2"/>
              <a:buNone/>
              <a:defRPr/>
            </a:pPr>
            <a:r>
              <a:rPr lang="ru-RU" sz="1800" dirty="0" smtClean="0"/>
              <a:t>Первый алгоритм заключается в том, что отношение T целиком пересылается в узел 1 и в этом узле для него создается временный индекс на поле C2. После этого в узле 1 выбирается наилучший локальный план выполнения соединения отношения S и временной копии отношения T.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9D899E7D-C691-4666-9D65-ECAC19A12268}" type="slidenum">
              <a:rPr lang="ru-RU" altLang="ru-RU" sz="1200" smtClean="0">
                <a:latin typeface="Arial Black" pitchFamily="34" charset="0"/>
              </a:rPr>
              <a:pPr eaLnBrk="1" hangingPunct="1">
                <a:spcBef>
                  <a:spcPct val="0"/>
                </a:spcBef>
                <a:buClrTx/>
                <a:buSzTx/>
                <a:buFontTx/>
                <a:buNone/>
              </a:pPr>
              <a:t>56</a:t>
            </a:fld>
            <a:endParaRPr lang="ru-RU" altLang="ru-RU" sz="1200" smtClean="0">
              <a:latin typeface="Arial Black" pitchFamily="34" charset="0"/>
            </a:endParaRPr>
          </a:p>
        </p:txBody>
      </p:sp>
      <p:sp>
        <p:nvSpPr>
          <p:cNvPr id="58371" name="Rectangle 2"/>
          <p:cNvSpPr>
            <a:spLocks noGrp="1" noChangeArrowheads="1"/>
          </p:cNvSpPr>
          <p:nvPr>
            <p:ph type="title" idx="4294967295"/>
          </p:nvPr>
        </p:nvSpPr>
        <p:spPr>
          <a:xfrm>
            <a:off x="468313" y="549275"/>
            <a:ext cx="8351837" cy="647700"/>
          </a:xfrm>
        </p:spPr>
        <p:txBody>
          <a:bodyPr anchor="b"/>
          <a:lstStyle/>
          <a:p>
            <a:pPr eaLnBrk="1" hangingPunct="1"/>
            <a:r>
              <a:rPr lang="ru-RU" altLang="ru-RU" sz="3200" smtClean="0"/>
              <a:t>Стратегии выполнения соединений в РБД</a:t>
            </a:r>
          </a:p>
        </p:txBody>
      </p:sp>
      <p:sp>
        <p:nvSpPr>
          <p:cNvPr id="58372"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58373"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5606" name="Text Box 5"/>
          <p:cNvSpPr txBox="1">
            <a:spLocks noChangeArrowheads="1"/>
          </p:cNvSpPr>
          <p:nvPr/>
        </p:nvSpPr>
        <p:spPr bwMode="auto">
          <a:xfrm>
            <a:off x="323850" y="1196975"/>
            <a:ext cx="8640763" cy="507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ru-RU" sz="1800" dirty="0" smtClean="0"/>
              <a:t>Второй алгоритм основывается на использовании </a:t>
            </a:r>
            <a:r>
              <a:rPr lang="ru-RU" sz="1800" dirty="0" err="1" smtClean="0"/>
              <a:t>полусоединений</a:t>
            </a:r>
            <a:r>
              <a:rPr lang="ru-RU" sz="1800" dirty="0" smtClean="0"/>
              <a:t>:</a:t>
            </a:r>
          </a:p>
          <a:p>
            <a:pPr marL="285750" indent="-285750">
              <a:defRPr/>
            </a:pPr>
            <a:r>
              <a:rPr lang="ru-RU" sz="1800" dirty="0" smtClean="0"/>
              <a:t>Оба отношения сортируются в соответствии со значениями полей C1 и C2 с образованием временных отсортированных файлов S' и T'. </a:t>
            </a:r>
          </a:p>
          <a:p>
            <a:pPr marL="285750" indent="-285750">
              <a:defRPr/>
            </a:pPr>
            <a:r>
              <a:rPr lang="ru-RU" sz="1800" dirty="0" smtClean="0"/>
              <a:t>Производится проекция S' на С1 (уничтожаются дубликаты) и результат посылается в узел 2. </a:t>
            </a:r>
          </a:p>
          <a:p>
            <a:pPr marL="285750" indent="-285750">
              <a:defRPr/>
            </a:pPr>
            <a:r>
              <a:rPr lang="ru-RU" sz="1800" dirty="0" smtClean="0"/>
              <a:t>В этом узле выполняется </a:t>
            </a:r>
            <a:r>
              <a:rPr lang="ru-RU" sz="1800" dirty="0" err="1" smtClean="0"/>
              <a:t>полусоединение</a:t>
            </a:r>
            <a:r>
              <a:rPr lang="ru-RU" sz="1800" dirty="0" smtClean="0"/>
              <a:t> T' с полученным унарным отсортированным отношением (т.е. выбираются те кортежи T', значение поля C2 которых совпадает с каким-либо значением C1 полученного списка). </a:t>
            </a:r>
          </a:p>
          <a:p>
            <a:pPr marL="285750" indent="-285750">
              <a:defRPr/>
            </a:pPr>
            <a:r>
              <a:rPr lang="ru-RU" sz="1800" dirty="0" smtClean="0"/>
              <a:t>Полученное промежуточное по-прежнему отсортированное отношение T'' посылается в узел 1, где выполняется соединение S' и T'' методом слияний (оба отношения уже отсортированы) и производится окончательный результат. </a:t>
            </a:r>
          </a:p>
          <a:p>
            <a:pPr>
              <a:buFont typeface="Wingdings" pitchFamily="2" charset="2"/>
              <a:buNone/>
              <a:defRPr/>
            </a:pPr>
            <a:r>
              <a:rPr lang="ru-RU" sz="1800" dirty="0" smtClean="0"/>
              <a:t>При наличии индексов на полях отношений S.C1 и T.C2 может быть использован либо этот же алгоритм, либо его модификация, в которой отсутствует сортировка (используется сканирование отношений через индексы).</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941D30DD-FDB2-4267-9C6B-1617C9F2FA62}" type="slidenum">
              <a:rPr lang="ru-RU" altLang="ru-RU" sz="1200" smtClean="0">
                <a:latin typeface="Arial Black" pitchFamily="34" charset="0"/>
              </a:rPr>
              <a:pPr eaLnBrk="1" hangingPunct="1">
                <a:spcBef>
                  <a:spcPct val="0"/>
                </a:spcBef>
                <a:buClrTx/>
                <a:buSzTx/>
                <a:buFontTx/>
                <a:buNone/>
              </a:pPr>
              <a:t>57</a:t>
            </a:fld>
            <a:endParaRPr lang="ru-RU" altLang="ru-RU" sz="1200" smtClean="0">
              <a:latin typeface="Arial Black" pitchFamily="34" charset="0"/>
            </a:endParaRPr>
          </a:p>
        </p:txBody>
      </p:sp>
      <p:sp>
        <p:nvSpPr>
          <p:cNvPr id="59395" name="Rectangle 2"/>
          <p:cNvSpPr>
            <a:spLocks noGrp="1" noChangeArrowheads="1"/>
          </p:cNvSpPr>
          <p:nvPr>
            <p:ph type="title" idx="4294967295"/>
          </p:nvPr>
        </p:nvSpPr>
        <p:spPr>
          <a:xfrm>
            <a:off x="468313" y="549275"/>
            <a:ext cx="8351837" cy="647700"/>
          </a:xfrm>
        </p:spPr>
        <p:txBody>
          <a:bodyPr anchor="b"/>
          <a:lstStyle/>
          <a:p>
            <a:pPr eaLnBrk="1" hangingPunct="1"/>
            <a:r>
              <a:rPr lang="ru-RU" altLang="ru-RU" sz="3200" smtClean="0"/>
              <a:t>Стратегии выполнения соединений в РБД</a:t>
            </a:r>
          </a:p>
        </p:txBody>
      </p:sp>
      <p:sp>
        <p:nvSpPr>
          <p:cNvPr id="59396"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59397"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5606" name="Text Box 5"/>
          <p:cNvSpPr txBox="1">
            <a:spLocks noChangeArrowheads="1"/>
          </p:cNvSpPr>
          <p:nvPr/>
        </p:nvSpPr>
        <p:spPr bwMode="auto">
          <a:xfrm>
            <a:off x="323850" y="1196975"/>
            <a:ext cx="8640763" cy="552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ru-RU" sz="1800" dirty="0" smtClean="0"/>
              <a:t>Третий альтернативный алгоритм соединения двух отношений основан на использовании так называемых фильтров Блюма. В соответствии с этим алгоритмом, если индексы на полях S.C1 и T.C2 не определены, сначала в узле 1 для отношения S по полю C1 строится </a:t>
            </a:r>
            <a:r>
              <a:rPr lang="ru-RU" sz="1800" b="1" dirty="0" smtClean="0"/>
              <a:t>фильтр Блюма</a:t>
            </a:r>
            <a:r>
              <a:rPr lang="ru-RU" sz="1800" dirty="0" smtClean="0"/>
              <a:t>. Фильтр представляет собой битовый массив, инициализированный нулями. </a:t>
            </a:r>
          </a:p>
          <a:p>
            <a:pPr marL="285750" indent="-285750">
              <a:defRPr/>
            </a:pPr>
            <a:r>
              <a:rPr lang="ru-RU" sz="1800" dirty="0" smtClean="0"/>
              <a:t>Для формирования фильтра производится сканирование отношения S, и к значению поля C1 каждого кортежа применяется хэш-функция, ставящая в соответствие этому значению позицию бита в массиве. Этот бит устанавливается в единицу. </a:t>
            </a:r>
          </a:p>
          <a:p>
            <a:pPr marL="285750" indent="-285750">
              <a:defRPr/>
            </a:pPr>
            <a:r>
              <a:rPr lang="ru-RU" sz="1800" dirty="0" smtClean="0"/>
              <a:t>Сформированный фильтр посылается в узел 2. В этом узле производится сканирование отношения T и к значениям поля C2 применяется та же хэш-функция, задающая позицию соответствующего бита в фильтре. Если значение этого бита равно 1, то кортеж отношения S посылается в узел 1 в потоке кортежей T'. В этом узле выполняется соединение S и T' и формируется результат. </a:t>
            </a:r>
          </a:p>
          <a:p>
            <a:pPr>
              <a:buFont typeface="Wingdings" pitchFamily="2" charset="2"/>
              <a:buNone/>
              <a:defRPr/>
            </a:pPr>
            <a:r>
              <a:rPr lang="ru-RU" sz="1800" dirty="0" smtClean="0"/>
              <a:t>Наличие индексов на полях S.C1 и T.C2 позволяет модифицировать алгоритм. В частности, фильтр Блюма для отношения S можно построить в этом случае, сканируя только записи индекса без потребности обращаться к кортежам отношения.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Заголовок 1"/>
          <p:cNvSpPr>
            <a:spLocks noGrp="1"/>
          </p:cNvSpPr>
          <p:nvPr>
            <p:ph type="ctrTitle"/>
          </p:nvPr>
        </p:nvSpPr>
        <p:spPr/>
        <p:txBody>
          <a:bodyPr/>
          <a:lstStyle/>
          <a:p>
            <a:r>
              <a:rPr lang="ru-RU" altLang="ru-RU" smtClean="0"/>
              <a:t>Оптимизация наборов запросов</a:t>
            </a:r>
          </a:p>
        </p:txBody>
      </p:sp>
      <p:sp>
        <p:nvSpPr>
          <p:cNvPr id="60419" name="Номер слайда 3"/>
          <p:cNvSpPr>
            <a:spLocks noGrp="1"/>
          </p:cNvSpPr>
          <p:nvPr>
            <p:ph type="sldNum" sz="quarter" idx="12"/>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1F5E4898-405A-49CB-833D-C3F21041938E}" type="slidenum">
              <a:rPr lang="ru-RU" altLang="ru-RU" sz="1200" smtClean="0">
                <a:latin typeface="Arial Black" pitchFamily="34" charset="0"/>
              </a:rPr>
              <a:pPr eaLnBrk="1" hangingPunct="1">
                <a:spcBef>
                  <a:spcPct val="0"/>
                </a:spcBef>
                <a:buClrTx/>
                <a:buSzTx/>
                <a:buFontTx/>
                <a:buNone/>
              </a:pPr>
              <a:t>58</a:t>
            </a:fld>
            <a:endParaRPr lang="ru-RU" altLang="ru-RU" sz="1200" smtClean="0">
              <a:latin typeface="Arial Black"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2FBB300D-9CE9-4CCE-892B-57EA48892D3F}" type="slidenum">
              <a:rPr lang="ru-RU" altLang="ru-RU" sz="1200" smtClean="0">
                <a:latin typeface="Arial Black" pitchFamily="34" charset="0"/>
              </a:rPr>
              <a:pPr eaLnBrk="1" hangingPunct="1">
                <a:spcBef>
                  <a:spcPct val="0"/>
                </a:spcBef>
                <a:buClrTx/>
                <a:buSzTx/>
                <a:buFontTx/>
                <a:buNone/>
              </a:pPr>
              <a:t>59</a:t>
            </a:fld>
            <a:endParaRPr lang="ru-RU" altLang="ru-RU" sz="1200" smtClean="0">
              <a:latin typeface="Arial Black" pitchFamily="34" charset="0"/>
            </a:endParaRPr>
          </a:p>
        </p:txBody>
      </p:sp>
      <p:sp>
        <p:nvSpPr>
          <p:cNvPr id="61443" name="Rectangle 2"/>
          <p:cNvSpPr>
            <a:spLocks noGrp="1" noChangeArrowheads="1"/>
          </p:cNvSpPr>
          <p:nvPr>
            <p:ph type="title" idx="4294967295"/>
          </p:nvPr>
        </p:nvSpPr>
        <p:spPr>
          <a:xfrm>
            <a:off x="468313" y="404813"/>
            <a:ext cx="8351837" cy="647700"/>
          </a:xfrm>
        </p:spPr>
        <p:txBody>
          <a:bodyPr anchor="b"/>
          <a:lstStyle/>
          <a:p>
            <a:pPr algn="ctr" eaLnBrk="1" hangingPunct="1"/>
            <a:r>
              <a:rPr lang="ru-RU" altLang="ru-RU" sz="3200" dirty="0" smtClean="0"/>
              <a:t>Оптимизация наборов запросов</a:t>
            </a:r>
          </a:p>
        </p:txBody>
      </p:sp>
      <p:sp>
        <p:nvSpPr>
          <p:cNvPr id="61444"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61445"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61446" name="Text Box 5"/>
          <p:cNvSpPr txBox="1">
            <a:spLocks noChangeArrowheads="1"/>
          </p:cNvSpPr>
          <p:nvPr/>
        </p:nvSpPr>
        <p:spPr bwMode="auto">
          <a:xfrm>
            <a:off x="323850" y="1052513"/>
            <a:ext cx="8569325" cy="574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800"/>
              <a:t>Если целью СУБД является выполнение всех запросов набора, то естественно и возможно производить </a:t>
            </a:r>
            <a:r>
              <a:rPr lang="ru-RU" altLang="ru-RU" sz="1800" b="1"/>
              <a:t>совместную оптимизацию запросов</a:t>
            </a:r>
            <a:r>
              <a:rPr lang="ru-RU" altLang="ru-RU" sz="1800"/>
              <a:t>, входящих в набор. Интуитивно ясно, что даже если для каждого запроса набора выработан оптимальный индивидуальный план выполнения, при некоторых условиях может быть сгенерирован глобальный план выполнения набора запросов, обеспечивающий б</a:t>
            </a:r>
            <a:r>
              <a:rPr lang="ru-RU" altLang="ru-RU" sz="1800" b="1" i="1"/>
              <a:t>о</a:t>
            </a:r>
            <a:r>
              <a:rPr lang="ru-RU" altLang="ru-RU" sz="1800"/>
              <a:t>льшую суммарную эффективность.</a:t>
            </a:r>
          </a:p>
          <a:p>
            <a:pPr>
              <a:buFont typeface="Wingdings" pitchFamily="2" charset="2"/>
              <a:buNone/>
            </a:pPr>
            <a:r>
              <a:rPr lang="ru-RU" altLang="ru-RU" sz="1800"/>
              <a:t>В наиболее общей форме эффект глобальной оптимизации состоит в том, что действия, требуемые для выполнения более, чем одного запроса, выполняются для набора только один раз. Тем самым, основной задачей глобальной оптимизации является </a:t>
            </a:r>
            <a:r>
              <a:rPr lang="ru-RU" altLang="ru-RU" sz="1800" u="sng"/>
              <a:t>выявление таких общих действий </a:t>
            </a:r>
            <a:r>
              <a:rPr lang="ru-RU" altLang="ru-RU" sz="1800"/>
              <a:t>и формирование глобального плана выполнения набора запросов, в котором учитывается одноразовое выполнение общих действий. </a:t>
            </a:r>
          </a:p>
          <a:p>
            <a:pPr>
              <a:buFont typeface="Wingdings" pitchFamily="2" charset="2"/>
              <a:buNone/>
            </a:pPr>
            <a:r>
              <a:rPr lang="ru-RU" altLang="ru-RU" sz="1800"/>
              <a:t>В результате глобальной оптимизации могут порождаться различные глобальные планы. Поэтому при выборе глобального плана выполнения набора запросов необходимо применять оценки альтернативных планов и выбирать оптимальный план в соответствии с принятыми в системе критериями. Переборный характер проблемы и следующая из этого сложность ее точного решения вынуждает применять уменьшающие сложность эвристики. Достоверность применяемых эвристик определяет качество глобальной оптимизации.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457200"/>
            <a:ext cx="8507413" cy="723900"/>
          </a:xfrm>
        </p:spPr>
        <p:txBody>
          <a:bodyPr/>
          <a:lstStyle/>
          <a:p>
            <a:pPr eaLnBrk="1" hangingPunct="1"/>
            <a:r>
              <a:rPr lang="ru-RU" altLang="ru-RU" sz="2800" smtClean="0"/>
              <a:t>Преобразования операций реляционной алгебры</a:t>
            </a:r>
          </a:p>
        </p:txBody>
      </p:sp>
      <p:sp>
        <p:nvSpPr>
          <p:cNvPr id="9219" name="Text Box 91"/>
          <p:cNvSpPr txBox="1">
            <a:spLocks noChangeArrowheads="1"/>
          </p:cNvSpPr>
          <p:nvPr/>
        </p:nvSpPr>
        <p:spPr bwMode="auto">
          <a:xfrm>
            <a:off x="541338" y="1196975"/>
            <a:ext cx="7775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2000">
                <a:latin typeface="Times New Roman" pitchFamily="18" charset="0"/>
                <a:cs typeface="Times New Roman" pitchFamily="18" charset="0"/>
              </a:rPr>
              <a:t>Закон коммутативности для декартовых произведений:</a:t>
            </a:r>
            <a:r>
              <a:rPr lang="en-US" altLang="ru-RU" sz="2000">
                <a:latin typeface="Times New Roman" pitchFamily="18" charset="0"/>
                <a:cs typeface="Times New Roman" pitchFamily="18" charset="0"/>
              </a:rPr>
              <a:t>  R </a:t>
            </a:r>
            <a:r>
              <a:rPr lang="ru-RU" altLang="ru-RU" sz="2000">
                <a:latin typeface="Times New Roman" pitchFamily="18" charset="0"/>
                <a:cs typeface="Times New Roman" pitchFamily="18" charset="0"/>
                <a:sym typeface="Symbol" pitchFamily="18" charset="2"/>
              </a:rPr>
              <a:t></a:t>
            </a:r>
            <a:r>
              <a:rPr lang="en-US" altLang="ru-RU" sz="2000">
                <a:latin typeface="Times New Roman" pitchFamily="18" charset="0"/>
                <a:cs typeface="Times New Roman" pitchFamily="18" charset="0"/>
              </a:rPr>
              <a:t> S = S </a:t>
            </a:r>
            <a:r>
              <a:rPr lang="ru-RU" altLang="ru-RU" sz="2000">
                <a:latin typeface="Times New Roman" pitchFamily="18" charset="0"/>
                <a:cs typeface="Times New Roman" pitchFamily="18" charset="0"/>
                <a:sym typeface="Symbol" pitchFamily="18" charset="2"/>
              </a:rPr>
              <a:t></a:t>
            </a:r>
            <a:r>
              <a:rPr lang="en-US" altLang="ru-RU" sz="2000">
                <a:latin typeface="Times New Roman" pitchFamily="18" charset="0"/>
                <a:cs typeface="Times New Roman" pitchFamily="18" charset="0"/>
              </a:rPr>
              <a:t> R</a:t>
            </a:r>
            <a:endParaRPr lang="ru-RU" altLang="ru-RU" sz="2000">
              <a:latin typeface="Times New Roman" pitchFamily="18" charset="0"/>
              <a:cs typeface="Times New Roman" pitchFamily="18" charset="0"/>
            </a:endParaRPr>
          </a:p>
        </p:txBody>
      </p:sp>
      <p:sp>
        <p:nvSpPr>
          <p:cNvPr id="8254" name="Text Box 91"/>
          <p:cNvSpPr txBox="1">
            <a:spLocks noChangeArrowheads="1"/>
          </p:cNvSpPr>
          <p:nvPr/>
        </p:nvSpPr>
        <p:spPr bwMode="auto">
          <a:xfrm>
            <a:off x="468313" y="5734050"/>
            <a:ext cx="23749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2000">
                <a:latin typeface="Times New Roman" pitchFamily="18" charset="0"/>
                <a:cs typeface="Times New Roman" pitchFamily="18" charset="0"/>
              </a:rPr>
              <a:t>2 + </a:t>
            </a:r>
            <a:r>
              <a:rPr lang="en-US" altLang="ru-RU" sz="2000">
                <a:latin typeface="Times New Roman" pitchFamily="18" charset="0"/>
                <a:cs typeface="Times New Roman" pitchFamily="18" charset="0"/>
              </a:rPr>
              <a:t>200 </a:t>
            </a:r>
            <a:r>
              <a:rPr lang="en-US" altLang="ru-RU" sz="2000">
                <a:latin typeface="Times New Roman" pitchFamily="18" charset="0"/>
                <a:cs typeface="Times New Roman" pitchFamily="18" charset="0"/>
                <a:sym typeface="Symbol" pitchFamily="18" charset="2"/>
              </a:rPr>
              <a:t> </a:t>
            </a:r>
            <a:r>
              <a:rPr lang="en-US" altLang="ru-RU" sz="2000">
                <a:latin typeface="Times New Roman" pitchFamily="18" charset="0"/>
                <a:cs typeface="Times New Roman" pitchFamily="18" charset="0"/>
              </a:rPr>
              <a:t>2 = 40</a:t>
            </a:r>
            <a:r>
              <a:rPr lang="ru-RU" altLang="ru-RU" sz="2000">
                <a:latin typeface="Times New Roman" pitchFamily="18" charset="0"/>
                <a:cs typeface="Times New Roman" pitchFamily="18" charset="0"/>
              </a:rPr>
              <a:t>2 </a:t>
            </a:r>
          </a:p>
          <a:p>
            <a:pPr eaLnBrk="1" hangingPunct="1">
              <a:spcBef>
                <a:spcPct val="0"/>
              </a:spcBef>
              <a:buClrTx/>
              <a:buSzTx/>
              <a:buFontTx/>
              <a:buNone/>
            </a:pPr>
            <a:r>
              <a:rPr lang="ru-RU" altLang="ru-RU" sz="2000">
                <a:latin typeface="Times New Roman" pitchFamily="18" charset="0"/>
                <a:cs typeface="Times New Roman" pitchFamily="18" charset="0"/>
              </a:rPr>
              <a:t>физических чтений</a:t>
            </a:r>
          </a:p>
        </p:txBody>
      </p:sp>
      <p:graphicFrame>
        <p:nvGraphicFramePr>
          <p:cNvPr id="8340" name="Group 148"/>
          <p:cNvGraphicFramePr>
            <a:graphicFrameLocks noGrp="1"/>
          </p:cNvGraphicFramePr>
          <p:nvPr/>
        </p:nvGraphicFramePr>
        <p:xfrm>
          <a:off x="611188" y="1700213"/>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r</a:t>
                      </a:r>
                      <a:r>
                        <a:rPr kumimoji="0" lang="ru-RU" sz="2000" b="0" i="0" u="none" strike="noStrike" cap="none" normalizeH="0" baseline="0" smtClean="0">
                          <a:ln>
                            <a:noFill/>
                          </a:ln>
                          <a:solidFill>
                            <a:schemeClr val="tx1"/>
                          </a:solidFill>
                          <a:effectLst/>
                          <a:latin typeface="Arial" charset="0"/>
                          <a:cs typeface="Arial" charset="0"/>
                        </a:rPr>
                        <a:t>1</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8339" name="Group 147"/>
          <p:cNvGraphicFramePr>
            <a:graphicFrameLocks noGrp="1"/>
          </p:cNvGraphicFramePr>
          <p:nvPr/>
        </p:nvGraphicFramePr>
        <p:xfrm>
          <a:off x="611188" y="2097088"/>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r</a:t>
                      </a:r>
                      <a:r>
                        <a:rPr kumimoji="0" lang="ru-RU" sz="2000" b="0" i="0" u="none" strike="noStrike" cap="none" normalizeH="0" baseline="0" smtClean="0">
                          <a:ln>
                            <a:noFill/>
                          </a:ln>
                          <a:solidFill>
                            <a:schemeClr val="tx1"/>
                          </a:solidFill>
                          <a:effectLst/>
                          <a:latin typeface="Arial" charset="0"/>
                          <a:cs typeface="Arial" charset="0"/>
                        </a:rPr>
                        <a:t>2</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8341" name="Group 149"/>
          <p:cNvGraphicFramePr>
            <a:graphicFrameLocks noGrp="1"/>
          </p:cNvGraphicFramePr>
          <p:nvPr/>
        </p:nvGraphicFramePr>
        <p:xfrm>
          <a:off x="611188" y="2924175"/>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s</a:t>
                      </a:r>
                      <a:r>
                        <a:rPr kumimoji="0" lang="ru-RU" sz="2000" b="0" i="0" u="none" strike="noStrike" cap="none" normalizeH="0" baseline="0" smtClean="0">
                          <a:ln>
                            <a:noFill/>
                          </a:ln>
                          <a:solidFill>
                            <a:schemeClr val="tx1"/>
                          </a:solidFill>
                          <a:effectLst/>
                          <a:latin typeface="Arial" charset="0"/>
                          <a:cs typeface="Arial" charset="0"/>
                        </a:rPr>
                        <a:t>1</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8342" name="Group 150"/>
          <p:cNvGraphicFramePr>
            <a:graphicFrameLocks noGrp="1"/>
          </p:cNvGraphicFramePr>
          <p:nvPr/>
        </p:nvGraphicFramePr>
        <p:xfrm>
          <a:off x="611188" y="3321050"/>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s</a:t>
                      </a:r>
                      <a:r>
                        <a:rPr kumimoji="0" lang="ru-RU" sz="2000" b="0" i="0" u="none" strike="noStrike" cap="none" normalizeH="0" baseline="0" smtClean="0">
                          <a:ln>
                            <a:noFill/>
                          </a:ln>
                          <a:solidFill>
                            <a:schemeClr val="tx1"/>
                          </a:solidFill>
                          <a:effectLst/>
                          <a:latin typeface="Arial" charset="0"/>
                          <a:cs typeface="Arial" charset="0"/>
                        </a:rPr>
                        <a:t>2</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8343" name="Group 151"/>
          <p:cNvGraphicFramePr>
            <a:graphicFrameLocks noGrp="1"/>
          </p:cNvGraphicFramePr>
          <p:nvPr/>
        </p:nvGraphicFramePr>
        <p:xfrm>
          <a:off x="611188" y="3716338"/>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s</a:t>
                      </a:r>
                      <a:r>
                        <a:rPr kumimoji="0" lang="ru-RU" sz="2000" b="0" i="0" u="none" strike="noStrike" cap="none" normalizeH="0" baseline="0" smtClean="0">
                          <a:ln>
                            <a:noFill/>
                          </a:ln>
                          <a:solidFill>
                            <a:schemeClr val="tx1"/>
                          </a:solidFill>
                          <a:effectLst/>
                          <a:latin typeface="Arial" charset="0"/>
                          <a:cs typeface="Arial" charset="0"/>
                        </a:rPr>
                        <a:t>3</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8344" name="Group 152"/>
          <p:cNvGraphicFramePr>
            <a:graphicFrameLocks noGrp="1"/>
          </p:cNvGraphicFramePr>
          <p:nvPr/>
        </p:nvGraphicFramePr>
        <p:xfrm>
          <a:off x="611188" y="4113213"/>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s</a:t>
                      </a:r>
                      <a:r>
                        <a:rPr kumimoji="0" lang="ru-RU" sz="2000" b="0" i="0" u="none" strike="noStrike" cap="none" normalizeH="0" baseline="0" smtClean="0">
                          <a:ln>
                            <a:noFill/>
                          </a:ln>
                          <a:solidFill>
                            <a:schemeClr val="tx1"/>
                          </a:solidFill>
                          <a:effectLst/>
                          <a:latin typeface="Arial" charset="0"/>
                          <a:cs typeface="Arial" charset="0"/>
                        </a:rPr>
                        <a:t>4</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8346" name="Group 154"/>
          <p:cNvGraphicFramePr>
            <a:graphicFrameLocks noGrp="1"/>
          </p:cNvGraphicFramePr>
          <p:nvPr/>
        </p:nvGraphicFramePr>
        <p:xfrm>
          <a:off x="611188" y="4508500"/>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ru-RU" sz="2000" b="0" i="0" u="none" strike="noStrike" cap="none" normalizeH="0" baseline="0" smtClean="0">
                          <a:ln>
                            <a:noFill/>
                          </a:ln>
                          <a:solidFill>
                            <a:schemeClr val="tx1"/>
                          </a:solidFill>
                          <a:effectLst/>
                          <a:latin typeface="Arial" charset="0"/>
                          <a:cs typeface="Arial" charset="0"/>
                        </a:rPr>
                        <a:t>…</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8345" name="Group 153"/>
          <p:cNvGraphicFramePr>
            <a:graphicFrameLocks noGrp="1"/>
          </p:cNvGraphicFramePr>
          <p:nvPr/>
        </p:nvGraphicFramePr>
        <p:xfrm>
          <a:off x="611188" y="4905375"/>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s</a:t>
                      </a:r>
                      <a:r>
                        <a:rPr kumimoji="0" lang="ru-RU" sz="2000" b="0" i="0" u="none" strike="noStrike" cap="none" normalizeH="0" baseline="0" smtClean="0">
                          <a:ln>
                            <a:noFill/>
                          </a:ln>
                          <a:solidFill>
                            <a:schemeClr val="tx1"/>
                          </a:solidFill>
                          <a:effectLst/>
                          <a:latin typeface="Arial" charset="0"/>
                          <a:cs typeface="Arial" charset="0"/>
                        </a:rPr>
                        <a:t>200</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sp>
        <p:nvSpPr>
          <p:cNvPr id="8331" name="Text Box 139"/>
          <p:cNvSpPr txBox="1">
            <a:spLocks noChangeArrowheads="1"/>
          </p:cNvSpPr>
          <p:nvPr/>
        </p:nvSpPr>
        <p:spPr bwMode="auto">
          <a:xfrm>
            <a:off x="3708400" y="2205038"/>
            <a:ext cx="64770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1-й, 2-й:</a:t>
            </a:r>
          </a:p>
          <a:p>
            <a:pPr eaLnBrk="1" hangingPunct="1">
              <a:spcBef>
                <a:spcPct val="50000"/>
              </a:spcBef>
              <a:buClrTx/>
              <a:buSzTx/>
              <a:buFontTx/>
              <a:buNone/>
            </a:pPr>
            <a:r>
              <a:rPr lang="en-US" altLang="ru-RU" sz="1800"/>
              <a:t>r1</a:t>
            </a:r>
          </a:p>
          <a:p>
            <a:pPr eaLnBrk="1" hangingPunct="1">
              <a:spcBef>
                <a:spcPct val="50000"/>
              </a:spcBef>
              <a:buClrTx/>
              <a:buSzTx/>
              <a:buFontTx/>
              <a:buNone/>
            </a:pPr>
            <a:r>
              <a:rPr lang="en-US" altLang="ru-RU" sz="1800"/>
              <a:t>s1</a:t>
            </a:r>
          </a:p>
          <a:p>
            <a:pPr eaLnBrk="1" hangingPunct="1">
              <a:spcBef>
                <a:spcPct val="50000"/>
              </a:spcBef>
              <a:buClrTx/>
              <a:buSzTx/>
              <a:buFontTx/>
              <a:buNone/>
            </a:pPr>
            <a:endParaRPr lang="en-US" altLang="ru-RU" sz="1800"/>
          </a:p>
          <a:p>
            <a:pPr eaLnBrk="1" hangingPunct="1">
              <a:spcBef>
                <a:spcPct val="50000"/>
              </a:spcBef>
              <a:buClrTx/>
              <a:buSzTx/>
              <a:buFontTx/>
              <a:buNone/>
            </a:pPr>
            <a:endParaRPr lang="ru-RU" altLang="ru-RU" sz="1800"/>
          </a:p>
        </p:txBody>
      </p:sp>
      <p:sp>
        <p:nvSpPr>
          <p:cNvPr id="8332" name="Text Box 140"/>
          <p:cNvSpPr txBox="1">
            <a:spLocks noChangeArrowheads="1"/>
          </p:cNvSpPr>
          <p:nvPr/>
        </p:nvSpPr>
        <p:spPr bwMode="auto">
          <a:xfrm>
            <a:off x="4716463" y="2203450"/>
            <a:ext cx="719137"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3-й:</a:t>
            </a:r>
          </a:p>
          <a:p>
            <a:pPr eaLnBrk="1" hangingPunct="1">
              <a:spcBef>
                <a:spcPct val="50000"/>
              </a:spcBef>
              <a:buClrTx/>
              <a:buSzTx/>
              <a:buFontTx/>
              <a:buNone/>
            </a:pPr>
            <a:r>
              <a:rPr lang="en-US" altLang="ru-RU" sz="1800"/>
              <a:t>r1</a:t>
            </a:r>
          </a:p>
          <a:p>
            <a:pPr eaLnBrk="1" hangingPunct="1">
              <a:spcBef>
                <a:spcPct val="50000"/>
              </a:spcBef>
              <a:buClrTx/>
              <a:buSzTx/>
              <a:buFontTx/>
              <a:buNone/>
            </a:pPr>
            <a:r>
              <a:rPr lang="en-US" altLang="ru-RU" sz="1800"/>
              <a:t>s1</a:t>
            </a:r>
          </a:p>
          <a:p>
            <a:pPr eaLnBrk="1" hangingPunct="1">
              <a:spcBef>
                <a:spcPct val="50000"/>
              </a:spcBef>
              <a:buClrTx/>
              <a:buSzTx/>
              <a:buFontTx/>
              <a:buNone/>
            </a:pPr>
            <a:r>
              <a:rPr lang="en-US" altLang="ru-RU" sz="1800"/>
              <a:t>s2</a:t>
            </a:r>
          </a:p>
          <a:p>
            <a:pPr eaLnBrk="1" hangingPunct="1">
              <a:spcBef>
                <a:spcPct val="50000"/>
              </a:spcBef>
              <a:buClrTx/>
              <a:buSzTx/>
              <a:buFontTx/>
              <a:buNone/>
            </a:pPr>
            <a:endParaRPr lang="ru-RU" altLang="ru-RU" sz="1800"/>
          </a:p>
        </p:txBody>
      </p:sp>
      <p:sp>
        <p:nvSpPr>
          <p:cNvPr id="8333" name="Text Box 141"/>
          <p:cNvSpPr txBox="1">
            <a:spLocks noChangeArrowheads="1"/>
          </p:cNvSpPr>
          <p:nvPr/>
        </p:nvSpPr>
        <p:spPr bwMode="auto">
          <a:xfrm>
            <a:off x="5651500" y="2203450"/>
            <a:ext cx="719138"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4-й:</a:t>
            </a:r>
          </a:p>
          <a:p>
            <a:pPr eaLnBrk="1" hangingPunct="1">
              <a:spcBef>
                <a:spcPct val="50000"/>
              </a:spcBef>
              <a:buClrTx/>
              <a:buSzTx/>
              <a:buFontTx/>
              <a:buNone/>
            </a:pPr>
            <a:r>
              <a:rPr lang="en-US" altLang="ru-RU" sz="1800"/>
              <a:t>r1</a:t>
            </a:r>
          </a:p>
          <a:p>
            <a:pPr eaLnBrk="1" hangingPunct="1">
              <a:spcBef>
                <a:spcPct val="50000"/>
              </a:spcBef>
              <a:buClrTx/>
              <a:buSzTx/>
              <a:buFontTx/>
              <a:buNone/>
            </a:pPr>
            <a:r>
              <a:rPr lang="en-US" altLang="ru-RU" sz="1800"/>
              <a:t>s1</a:t>
            </a:r>
          </a:p>
          <a:p>
            <a:pPr eaLnBrk="1" hangingPunct="1">
              <a:spcBef>
                <a:spcPct val="50000"/>
              </a:spcBef>
              <a:buClrTx/>
              <a:buSzTx/>
              <a:buFontTx/>
              <a:buNone/>
            </a:pPr>
            <a:r>
              <a:rPr lang="en-US" altLang="ru-RU" sz="1800"/>
              <a:t>s2</a:t>
            </a:r>
          </a:p>
          <a:p>
            <a:pPr eaLnBrk="1" hangingPunct="1">
              <a:spcBef>
                <a:spcPct val="50000"/>
              </a:spcBef>
              <a:buClrTx/>
              <a:buSzTx/>
              <a:buFontTx/>
              <a:buNone/>
            </a:pPr>
            <a:r>
              <a:rPr lang="en-US" altLang="ru-RU" sz="1800"/>
              <a:t>s3</a:t>
            </a:r>
            <a:endParaRPr lang="ru-RU" altLang="ru-RU" sz="1800"/>
          </a:p>
        </p:txBody>
      </p:sp>
      <p:sp>
        <p:nvSpPr>
          <p:cNvPr id="8334" name="Text Box 142"/>
          <p:cNvSpPr txBox="1">
            <a:spLocks noChangeArrowheads="1"/>
          </p:cNvSpPr>
          <p:nvPr/>
        </p:nvSpPr>
        <p:spPr bwMode="auto">
          <a:xfrm>
            <a:off x="6659563" y="2205038"/>
            <a:ext cx="719137" cy="201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5-й:</a:t>
            </a:r>
          </a:p>
          <a:p>
            <a:pPr eaLnBrk="1" hangingPunct="1">
              <a:spcBef>
                <a:spcPct val="50000"/>
              </a:spcBef>
              <a:buClrTx/>
              <a:buSzTx/>
              <a:buFontTx/>
              <a:buNone/>
            </a:pPr>
            <a:r>
              <a:rPr lang="en-US" altLang="ru-RU" sz="1800"/>
              <a:t>r1</a:t>
            </a:r>
          </a:p>
          <a:p>
            <a:pPr eaLnBrk="1" hangingPunct="1">
              <a:spcBef>
                <a:spcPct val="50000"/>
              </a:spcBef>
              <a:buClrTx/>
              <a:buSzTx/>
              <a:buFontTx/>
              <a:buNone/>
            </a:pPr>
            <a:r>
              <a:rPr lang="en-US" altLang="ru-RU" sz="1800"/>
              <a:t>s4</a:t>
            </a:r>
          </a:p>
          <a:p>
            <a:pPr eaLnBrk="1" hangingPunct="1">
              <a:spcBef>
                <a:spcPct val="50000"/>
              </a:spcBef>
              <a:buClrTx/>
              <a:buSzTx/>
              <a:buFontTx/>
              <a:buNone/>
            </a:pPr>
            <a:r>
              <a:rPr lang="en-US" altLang="ru-RU" sz="1800"/>
              <a:t>s2</a:t>
            </a:r>
          </a:p>
          <a:p>
            <a:pPr eaLnBrk="1" hangingPunct="1">
              <a:spcBef>
                <a:spcPct val="50000"/>
              </a:spcBef>
              <a:buClrTx/>
              <a:buSzTx/>
              <a:buFontTx/>
              <a:buNone/>
            </a:pPr>
            <a:r>
              <a:rPr lang="en-US" altLang="ru-RU" sz="1800"/>
              <a:t>s3</a:t>
            </a:r>
            <a:endParaRPr lang="ru-RU" altLang="ru-RU" sz="1800"/>
          </a:p>
        </p:txBody>
      </p:sp>
      <p:sp>
        <p:nvSpPr>
          <p:cNvPr id="8335" name="Text Box 143"/>
          <p:cNvSpPr txBox="1">
            <a:spLocks noChangeArrowheads="1"/>
          </p:cNvSpPr>
          <p:nvPr/>
        </p:nvSpPr>
        <p:spPr bwMode="auto">
          <a:xfrm>
            <a:off x="7667625" y="2205038"/>
            <a:ext cx="719138" cy="201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6-й:</a:t>
            </a:r>
          </a:p>
          <a:p>
            <a:pPr eaLnBrk="1" hangingPunct="1">
              <a:spcBef>
                <a:spcPct val="50000"/>
              </a:spcBef>
              <a:buClrTx/>
              <a:buSzTx/>
              <a:buFontTx/>
              <a:buNone/>
            </a:pPr>
            <a:r>
              <a:rPr lang="en-US" altLang="ru-RU" sz="1800"/>
              <a:t>r1</a:t>
            </a:r>
          </a:p>
          <a:p>
            <a:pPr eaLnBrk="1" hangingPunct="1">
              <a:spcBef>
                <a:spcPct val="50000"/>
              </a:spcBef>
              <a:buClrTx/>
              <a:buSzTx/>
              <a:buFontTx/>
              <a:buNone/>
            </a:pPr>
            <a:r>
              <a:rPr lang="en-US" altLang="ru-RU" sz="1800"/>
              <a:t>s4</a:t>
            </a:r>
          </a:p>
          <a:p>
            <a:pPr eaLnBrk="1" hangingPunct="1">
              <a:spcBef>
                <a:spcPct val="50000"/>
              </a:spcBef>
              <a:buClrTx/>
              <a:buSzTx/>
              <a:buFontTx/>
              <a:buNone/>
            </a:pPr>
            <a:r>
              <a:rPr lang="en-US" altLang="ru-RU" sz="1800"/>
              <a:t>s5</a:t>
            </a:r>
          </a:p>
          <a:p>
            <a:pPr eaLnBrk="1" hangingPunct="1">
              <a:spcBef>
                <a:spcPct val="50000"/>
              </a:spcBef>
              <a:buClrTx/>
              <a:buSzTx/>
              <a:buFontTx/>
              <a:buNone/>
            </a:pPr>
            <a:r>
              <a:rPr lang="en-US" altLang="ru-RU" sz="1800"/>
              <a:t>s3</a:t>
            </a:r>
            <a:endParaRPr lang="ru-RU" altLang="ru-RU" sz="1800"/>
          </a:p>
        </p:txBody>
      </p:sp>
      <p:sp>
        <p:nvSpPr>
          <p:cNvPr id="8336" name="Text Box 144"/>
          <p:cNvSpPr txBox="1">
            <a:spLocks noChangeArrowheads="1"/>
          </p:cNvSpPr>
          <p:nvPr/>
        </p:nvSpPr>
        <p:spPr bwMode="auto">
          <a:xfrm>
            <a:off x="3924300" y="4364038"/>
            <a:ext cx="935038" cy="201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201-й:</a:t>
            </a:r>
          </a:p>
          <a:p>
            <a:pPr eaLnBrk="1" hangingPunct="1">
              <a:spcBef>
                <a:spcPct val="50000"/>
              </a:spcBef>
              <a:buClrTx/>
              <a:buSzTx/>
              <a:buFontTx/>
              <a:buNone/>
            </a:pPr>
            <a:r>
              <a:rPr lang="en-US" altLang="ru-RU" sz="1800"/>
              <a:t>r1</a:t>
            </a:r>
          </a:p>
          <a:p>
            <a:pPr eaLnBrk="1" hangingPunct="1">
              <a:spcBef>
                <a:spcPct val="50000"/>
              </a:spcBef>
              <a:buClrTx/>
              <a:buSzTx/>
              <a:buFontTx/>
              <a:buNone/>
            </a:pPr>
            <a:r>
              <a:rPr lang="en-US" altLang="ru-RU" sz="1800"/>
              <a:t>s198</a:t>
            </a:r>
          </a:p>
          <a:p>
            <a:pPr eaLnBrk="1" hangingPunct="1">
              <a:spcBef>
                <a:spcPct val="50000"/>
              </a:spcBef>
              <a:buClrTx/>
              <a:buSzTx/>
              <a:buFontTx/>
              <a:buNone/>
            </a:pPr>
            <a:r>
              <a:rPr lang="en-US" altLang="ru-RU" sz="1800"/>
              <a:t>s199</a:t>
            </a:r>
          </a:p>
          <a:p>
            <a:pPr eaLnBrk="1" hangingPunct="1">
              <a:spcBef>
                <a:spcPct val="50000"/>
              </a:spcBef>
              <a:buClrTx/>
              <a:buSzTx/>
              <a:buFontTx/>
              <a:buNone/>
            </a:pPr>
            <a:r>
              <a:rPr lang="en-US" altLang="ru-RU" sz="1800"/>
              <a:t>s200</a:t>
            </a:r>
            <a:endParaRPr lang="ru-RU" altLang="ru-RU" sz="1800"/>
          </a:p>
        </p:txBody>
      </p:sp>
      <p:sp>
        <p:nvSpPr>
          <p:cNvPr id="8337" name="Text Box 145"/>
          <p:cNvSpPr txBox="1">
            <a:spLocks noChangeArrowheads="1"/>
          </p:cNvSpPr>
          <p:nvPr/>
        </p:nvSpPr>
        <p:spPr bwMode="auto">
          <a:xfrm>
            <a:off x="5219700" y="4365625"/>
            <a:ext cx="1008063"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202-й:</a:t>
            </a:r>
          </a:p>
          <a:p>
            <a:pPr eaLnBrk="1" hangingPunct="1">
              <a:spcBef>
                <a:spcPct val="50000"/>
              </a:spcBef>
              <a:buClrTx/>
              <a:buSzTx/>
              <a:buFontTx/>
              <a:buNone/>
            </a:pPr>
            <a:r>
              <a:rPr lang="en-US" altLang="ru-RU" sz="1800"/>
              <a:t>r</a:t>
            </a:r>
            <a:r>
              <a:rPr lang="ru-RU" altLang="ru-RU" sz="1800"/>
              <a:t>1</a:t>
            </a:r>
            <a:endParaRPr lang="en-US" altLang="ru-RU" sz="1800"/>
          </a:p>
          <a:p>
            <a:pPr eaLnBrk="1" hangingPunct="1">
              <a:spcBef>
                <a:spcPct val="50000"/>
              </a:spcBef>
              <a:buClrTx/>
              <a:buSzTx/>
              <a:buFontTx/>
              <a:buNone/>
            </a:pPr>
            <a:r>
              <a:rPr lang="en-US" altLang="ru-RU" sz="1800"/>
              <a:t>r2</a:t>
            </a:r>
          </a:p>
          <a:p>
            <a:pPr eaLnBrk="1" hangingPunct="1">
              <a:spcBef>
                <a:spcPct val="50000"/>
              </a:spcBef>
              <a:buClrTx/>
              <a:buSzTx/>
              <a:buFontTx/>
              <a:buNone/>
            </a:pPr>
            <a:r>
              <a:rPr lang="en-US" altLang="ru-RU" sz="1800"/>
              <a:t>s199</a:t>
            </a:r>
          </a:p>
          <a:p>
            <a:pPr eaLnBrk="1" hangingPunct="1">
              <a:spcBef>
                <a:spcPct val="50000"/>
              </a:spcBef>
              <a:buClrTx/>
              <a:buSzTx/>
              <a:buFontTx/>
              <a:buNone/>
            </a:pPr>
            <a:r>
              <a:rPr lang="en-US" altLang="ru-RU" sz="1800"/>
              <a:t>s200</a:t>
            </a:r>
            <a:endParaRPr lang="ru-RU" altLang="ru-RU" sz="1800"/>
          </a:p>
        </p:txBody>
      </p:sp>
      <p:sp>
        <p:nvSpPr>
          <p:cNvPr id="8338" name="Text Box 146"/>
          <p:cNvSpPr txBox="1">
            <a:spLocks noChangeArrowheads="1"/>
          </p:cNvSpPr>
          <p:nvPr/>
        </p:nvSpPr>
        <p:spPr bwMode="auto">
          <a:xfrm>
            <a:off x="7596188" y="4364038"/>
            <a:ext cx="936625" cy="201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402:</a:t>
            </a:r>
          </a:p>
          <a:p>
            <a:pPr eaLnBrk="1" hangingPunct="1">
              <a:spcBef>
                <a:spcPct val="50000"/>
              </a:spcBef>
              <a:buClrTx/>
              <a:buSzTx/>
              <a:buFontTx/>
              <a:buNone/>
            </a:pPr>
            <a:r>
              <a:rPr lang="en-US" altLang="ru-RU" sz="1800"/>
              <a:t>r1</a:t>
            </a:r>
          </a:p>
          <a:p>
            <a:pPr eaLnBrk="1" hangingPunct="1">
              <a:spcBef>
                <a:spcPct val="50000"/>
              </a:spcBef>
              <a:buClrTx/>
              <a:buSzTx/>
              <a:buFontTx/>
              <a:buNone/>
            </a:pPr>
            <a:r>
              <a:rPr lang="en-US" altLang="ru-RU" sz="1800"/>
              <a:t>r2</a:t>
            </a:r>
          </a:p>
          <a:p>
            <a:pPr eaLnBrk="1" hangingPunct="1">
              <a:spcBef>
                <a:spcPct val="50000"/>
              </a:spcBef>
              <a:buClrTx/>
              <a:buSzTx/>
              <a:buFontTx/>
              <a:buNone/>
            </a:pPr>
            <a:r>
              <a:rPr lang="en-US" altLang="ru-RU" sz="1800"/>
              <a:t>s1</a:t>
            </a:r>
          </a:p>
          <a:p>
            <a:pPr eaLnBrk="1" hangingPunct="1">
              <a:spcBef>
                <a:spcPct val="50000"/>
              </a:spcBef>
              <a:buClrTx/>
              <a:buSzTx/>
              <a:buFontTx/>
              <a:buNone/>
            </a:pPr>
            <a:r>
              <a:rPr lang="en-US" altLang="ru-RU" sz="1800"/>
              <a:t>s2</a:t>
            </a:r>
            <a:endParaRPr lang="ru-RU" altLang="ru-RU" sz="1800"/>
          </a:p>
        </p:txBody>
      </p:sp>
      <p:sp>
        <p:nvSpPr>
          <p:cNvPr id="9277" name="Text Box 155"/>
          <p:cNvSpPr txBox="1">
            <a:spLocks noChangeArrowheads="1"/>
          </p:cNvSpPr>
          <p:nvPr/>
        </p:nvSpPr>
        <p:spPr bwMode="auto">
          <a:xfrm>
            <a:off x="2195513" y="1844675"/>
            <a:ext cx="1081087"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Объем ОП – 4 блока.</a:t>
            </a:r>
          </a:p>
          <a:p>
            <a:pPr eaLnBrk="1" hangingPunct="1">
              <a:spcBef>
                <a:spcPct val="50000"/>
              </a:spcBef>
              <a:buClrTx/>
              <a:buSzTx/>
              <a:buFontTx/>
              <a:buNone/>
            </a:pPr>
            <a:endParaRPr lang="ru-RU" altLang="ru-RU" sz="1800"/>
          </a:p>
        </p:txBody>
      </p:sp>
      <p:sp>
        <p:nvSpPr>
          <p:cNvPr id="9278" name="Text Box 156"/>
          <p:cNvSpPr txBox="1">
            <a:spLocks noChangeArrowheads="1"/>
          </p:cNvSpPr>
          <p:nvPr/>
        </p:nvSpPr>
        <p:spPr bwMode="auto">
          <a:xfrm>
            <a:off x="3635375" y="1628775"/>
            <a:ext cx="51133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latin typeface="Times New Roman" pitchFamily="18" charset="0"/>
              </a:rPr>
              <a:t>Содержимое ОП по тактам:</a:t>
            </a:r>
          </a:p>
        </p:txBody>
      </p:sp>
      <p:sp>
        <p:nvSpPr>
          <p:cNvPr id="8349" name="Text Box 157"/>
          <p:cNvSpPr txBox="1">
            <a:spLocks noChangeArrowheads="1"/>
          </p:cNvSpPr>
          <p:nvPr/>
        </p:nvSpPr>
        <p:spPr bwMode="auto">
          <a:xfrm>
            <a:off x="3132138" y="5084763"/>
            <a:ext cx="7921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b="1"/>
              <a:t>…</a:t>
            </a:r>
          </a:p>
        </p:txBody>
      </p:sp>
      <p:sp>
        <p:nvSpPr>
          <p:cNvPr id="8350" name="Text Box 158"/>
          <p:cNvSpPr txBox="1">
            <a:spLocks noChangeArrowheads="1"/>
          </p:cNvSpPr>
          <p:nvPr/>
        </p:nvSpPr>
        <p:spPr bwMode="auto">
          <a:xfrm>
            <a:off x="6443663" y="4365625"/>
            <a:ext cx="1008062"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203-й:</a:t>
            </a:r>
          </a:p>
          <a:p>
            <a:pPr eaLnBrk="1" hangingPunct="1">
              <a:spcBef>
                <a:spcPct val="50000"/>
              </a:spcBef>
              <a:buClrTx/>
              <a:buSzTx/>
              <a:buFontTx/>
              <a:buNone/>
            </a:pPr>
            <a:r>
              <a:rPr lang="en-US" altLang="ru-RU" sz="1800"/>
              <a:t>r1</a:t>
            </a:r>
          </a:p>
          <a:p>
            <a:pPr eaLnBrk="1" hangingPunct="1">
              <a:spcBef>
                <a:spcPct val="50000"/>
              </a:spcBef>
              <a:buClrTx/>
              <a:buSzTx/>
              <a:buFontTx/>
              <a:buNone/>
            </a:pPr>
            <a:r>
              <a:rPr lang="en-US" altLang="ru-RU" sz="1800"/>
              <a:t>r2</a:t>
            </a:r>
          </a:p>
          <a:p>
            <a:pPr eaLnBrk="1" hangingPunct="1">
              <a:spcBef>
                <a:spcPct val="50000"/>
              </a:spcBef>
              <a:buClrTx/>
              <a:buSzTx/>
              <a:buFontTx/>
              <a:buNone/>
            </a:pPr>
            <a:r>
              <a:rPr lang="en-US" altLang="ru-RU" sz="1800"/>
              <a:t>s1</a:t>
            </a:r>
          </a:p>
          <a:p>
            <a:pPr eaLnBrk="1" hangingPunct="1">
              <a:spcBef>
                <a:spcPct val="50000"/>
              </a:spcBef>
              <a:buClrTx/>
              <a:buSzTx/>
              <a:buFontTx/>
              <a:buNone/>
            </a:pPr>
            <a:r>
              <a:rPr lang="en-US" altLang="ru-RU" sz="1800"/>
              <a:t>s200</a:t>
            </a:r>
            <a:endParaRPr lang="ru-RU" altLang="ru-RU" sz="1800"/>
          </a:p>
        </p:txBody>
      </p:sp>
      <p:sp>
        <p:nvSpPr>
          <p:cNvPr id="25" name="Text Box 157"/>
          <p:cNvSpPr txBox="1">
            <a:spLocks noChangeArrowheads="1"/>
          </p:cNvSpPr>
          <p:nvPr/>
        </p:nvSpPr>
        <p:spPr bwMode="auto">
          <a:xfrm>
            <a:off x="8316913" y="5084763"/>
            <a:ext cx="6111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b="1"/>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31"/>
                                        </p:tgtEl>
                                        <p:attrNameLst>
                                          <p:attrName>style.visibility</p:attrName>
                                        </p:attrNameLst>
                                      </p:cBhvr>
                                      <p:to>
                                        <p:strVal val="visible"/>
                                      </p:to>
                                    </p:set>
                                    <p:animEffect transition="in" filter="blinds(horizontal)">
                                      <p:cBhvr>
                                        <p:cTn id="7" dur="500"/>
                                        <p:tgtEl>
                                          <p:spTgt spid="83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32"/>
                                        </p:tgtEl>
                                        <p:attrNameLst>
                                          <p:attrName>style.visibility</p:attrName>
                                        </p:attrNameLst>
                                      </p:cBhvr>
                                      <p:to>
                                        <p:strVal val="visible"/>
                                      </p:to>
                                    </p:set>
                                    <p:animEffect transition="in" filter="blinds(horizontal)">
                                      <p:cBhvr>
                                        <p:cTn id="12" dur="500"/>
                                        <p:tgtEl>
                                          <p:spTgt spid="83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33"/>
                                        </p:tgtEl>
                                        <p:attrNameLst>
                                          <p:attrName>style.visibility</p:attrName>
                                        </p:attrNameLst>
                                      </p:cBhvr>
                                      <p:to>
                                        <p:strVal val="visible"/>
                                      </p:to>
                                    </p:set>
                                    <p:animEffect transition="in" filter="blinds(horizontal)">
                                      <p:cBhvr>
                                        <p:cTn id="17" dur="500"/>
                                        <p:tgtEl>
                                          <p:spTgt spid="833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334"/>
                                        </p:tgtEl>
                                        <p:attrNameLst>
                                          <p:attrName>style.visibility</p:attrName>
                                        </p:attrNameLst>
                                      </p:cBhvr>
                                      <p:to>
                                        <p:strVal val="visible"/>
                                      </p:to>
                                    </p:set>
                                    <p:animEffect transition="in" filter="blinds(horizontal)">
                                      <p:cBhvr>
                                        <p:cTn id="22" dur="500"/>
                                        <p:tgtEl>
                                          <p:spTgt spid="833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335"/>
                                        </p:tgtEl>
                                        <p:attrNameLst>
                                          <p:attrName>style.visibility</p:attrName>
                                        </p:attrNameLst>
                                      </p:cBhvr>
                                      <p:to>
                                        <p:strVal val="visible"/>
                                      </p:to>
                                    </p:set>
                                    <p:animEffect transition="in" filter="blinds(horizontal)">
                                      <p:cBhvr>
                                        <p:cTn id="27" dur="500"/>
                                        <p:tgtEl>
                                          <p:spTgt spid="833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349"/>
                                        </p:tgtEl>
                                        <p:attrNameLst>
                                          <p:attrName>style.visibility</p:attrName>
                                        </p:attrNameLst>
                                      </p:cBhvr>
                                      <p:to>
                                        <p:strVal val="visible"/>
                                      </p:to>
                                    </p:set>
                                    <p:animEffect transition="in" filter="blinds(horizontal)">
                                      <p:cBhvr>
                                        <p:cTn id="32" dur="500"/>
                                        <p:tgtEl>
                                          <p:spTgt spid="834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336"/>
                                        </p:tgtEl>
                                        <p:attrNameLst>
                                          <p:attrName>style.visibility</p:attrName>
                                        </p:attrNameLst>
                                      </p:cBhvr>
                                      <p:to>
                                        <p:strVal val="visible"/>
                                      </p:to>
                                    </p:set>
                                    <p:animEffect transition="in" filter="blinds(horizontal)">
                                      <p:cBhvr>
                                        <p:cTn id="37" dur="500"/>
                                        <p:tgtEl>
                                          <p:spTgt spid="833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337"/>
                                        </p:tgtEl>
                                        <p:attrNameLst>
                                          <p:attrName>style.visibility</p:attrName>
                                        </p:attrNameLst>
                                      </p:cBhvr>
                                      <p:to>
                                        <p:strVal val="visible"/>
                                      </p:to>
                                    </p:set>
                                    <p:animEffect transition="in" filter="blinds(horizontal)">
                                      <p:cBhvr>
                                        <p:cTn id="42" dur="500"/>
                                        <p:tgtEl>
                                          <p:spTgt spid="833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350"/>
                                        </p:tgtEl>
                                        <p:attrNameLst>
                                          <p:attrName>style.visibility</p:attrName>
                                        </p:attrNameLst>
                                      </p:cBhvr>
                                      <p:to>
                                        <p:strVal val="visible"/>
                                      </p:to>
                                    </p:set>
                                    <p:animEffect transition="in" filter="blinds(horizontal)">
                                      <p:cBhvr>
                                        <p:cTn id="47" dur="500"/>
                                        <p:tgtEl>
                                          <p:spTgt spid="835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338"/>
                                        </p:tgtEl>
                                        <p:attrNameLst>
                                          <p:attrName>style.visibility</p:attrName>
                                        </p:attrNameLst>
                                      </p:cBhvr>
                                      <p:to>
                                        <p:strVal val="visible"/>
                                      </p:to>
                                    </p:set>
                                    <p:animEffect transition="in" filter="blinds(horizontal)">
                                      <p:cBhvr>
                                        <p:cTn id="52" dur="500"/>
                                        <p:tgtEl>
                                          <p:spTgt spid="833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8254"/>
                                        </p:tgtEl>
                                        <p:attrNameLst>
                                          <p:attrName>style.visibility</p:attrName>
                                        </p:attrNameLst>
                                      </p:cBhvr>
                                      <p:to>
                                        <p:strVal val="visible"/>
                                      </p:to>
                                    </p:set>
                                    <p:animEffect transition="in" filter="blinds(horizontal)">
                                      <p:cBhvr>
                                        <p:cTn id="57" dur="500"/>
                                        <p:tgtEl>
                                          <p:spTgt spid="825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blinds(horizontal)">
                                      <p:cBhvr>
                                        <p:cTn id="6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54" grpId="0"/>
      <p:bldP spid="8331" grpId="0"/>
      <p:bldP spid="8332" grpId="0"/>
      <p:bldP spid="8333" grpId="0"/>
      <p:bldP spid="8334" grpId="0"/>
      <p:bldP spid="8335" grpId="0"/>
      <p:bldP spid="8336" grpId="0"/>
      <p:bldP spid="8337" grpId="0"/>
      <p:bldP spid="8338" grpId="0"/>
      <p:bldP spid="8349" grpId="0"/>
      <p:bldP spid="8350" grpId="0"/>
      <p:bldP spid="25" grpId="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0661CEA0-88A9-4136-96E8-D59E0F7C1F43}" type="slidenum">
              <a:rPr lang="ru-RU" altLang="ru-RU" sz="1200" smtClean="0">
                <a:latin typeface="Arial Black" pitchFamily="34" charset="0"/>
              </a:rPr>
              <a:pPr eaLnBrk="1" hangingPunct="1">
                <a:spcBef>
                  <a:spcPct val="0"/>
                </a:spcBef>
                <a:buClrTx/>
                <a:buSzTx/>
                <a:buFontTx/>
                <a:buNone/>
              </a:pPr>
              <a:t>60</a:t>
            </a:fld>
            <a:endParaRPr lang="ru-RU" altLang="ru-RU" sz="1200" smtClean="0">
              <a:latin typeface="Arial Black" pitchFamily="34" charset="0"/>
            </a:endParaRPr>
          </a:p>
        </p:txBody>
      </p:sp>
      <p:sp>
        <p:nvSpPr>
          <p:cNvPr id="62467" name="Rectangle 2"/>
          <p:cNvSpPr>
            <a:spLocks noGrp="1" noChangeArrowheads="1"/>
          </p:cNvSpPr>
          <p:nvPr>
            <p:ph type="title" idx="4294967295"/>
          </p:nvPr>
        </p:nvSpPr>
        <p:spPr>
          <a:xfrm>
            <a:off x="468313" y="404813"/>
            <a:ext cx="8351837" cy="647700"/>
          </a:xfrm>
        </p:spPr>
        <p:txBody>
          <a:bodyPr anchor="b"/>
          <a:lstStyle/>
          <a:p>
            <a:pPr algn="ctr" eaLnBrk="1" hangingPunct="1"/>
            <a:r>
              <a:rPr lang="ru-RU" altLang="ru-RU" sz="3200" dirty="0" smtClean="0"/>
              <a:t>Оптимизация наборов запросов</a:t>
            </a:r>
          </a:p>
        </p:txBody>
      </p:sp>
      <p:sp>
        <p:nvSpPr>
          <p:cNvPr id="62468"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62469"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62470" name="Text Box 5"/>
          <p:cNvSpPr txBox="1">
            <a:spLocks noChangeArrowheads="1"/>
          </p:cNvSpPr>
          <p:nvPr/>
        </p:nvSpPr>
        <p:spPr bwMode="auto">
          <a:xfrm>
            <a:off x="323850" y="1098550"/>
            <a:ext cx="5327650" cy="535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800"/>
              <a:t>Первая архитектура предполагает, что каждый запрос, входящий в группу, сначала проходит все стадии локальной оптимизации. После того, как для каждого из запросов из набора Q1, Q2,..., Qn сгенерированы оптимальные в соответствии с критериями локального оптимизатора планы выполнения P1, P2,..., Pn, в действие вступает компонент глобальной оптимизации, осуществляющий слияние локальных планов с образованием глобального плана выполнения набора запросов, в соответствии с которым производится реальное выполнение. Само применение такого подхода является эвристикой при решении проблемы глобальной оптимизации: сокращение пространства поиска при генерации глобального плана происходит за счет того, что рассматриваются фиксированные процедурные представления исходных запросов. </a:t>
            </a:r>
          </a:p>
        </p:txBody>
      </p:sp>
      <p:pic>
        <p:nvPicPr>
          <p:cNvPr id="624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7075" y="1217613"/>
            <a:ext cx="3086100" cy="3905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Номер слайда 2"/>
          <p:cNvSpPr>
            <a:spLocks noGrp="1"/>
          </p:cNvSpPr>
          <p:nvPr>
            <p:ph type="sldNum" sz="quarter" idx="11"/>
          </p:nvPr>
        </p:nvSpPr>
        <p:spPr>
          <a:noFill/>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C669651F-5E19-4E57-B411-ADA489B5D8C9}" type="slidenum">
              <a:rPr lang="ru-RU" altLang="ru-RU" sz="1200" smtClean="0">
                <a:latin typeface="Arial Black" pitchFamily="34" charset="0"/>
              </a:rPr>
              <a:pPr eaLnBrk="1" hangingPunct="1">
                <a:spcBef>
                  <a:spcPct val="0"/>
                </a:spcBef>
                <a:buClrTx/>
                <a:buSzTx/>
                <a:buFontTx/>
                <a:buNone/>
              </a:pPr>
              <a:t>61</a:t>
            </a:fld>
            <a:endParaRPr lang="ru-RU" altLang="ru-RU" sz="1200" smtClean="0">
              <a:latin typeface="Arial Black" pitchFamily="34" charset="0"/>
            </a:endParaRPr>
          </a:p>
        </p:txBody>
      </p:sp>
      <p:sp>
        <p:nvSpPr>
          <p:cNvPr id="63491" name="Rectangle 2"/>
          <p:cNvSpPr>
            <a:spLocks noGrp="1" noChangeArrowheads="1"/>
          </p:cNvSpPr>
          <p:nvPr>
            <p:ph type="title" idx="4294967295"/>
          </p:nvPr>
        </p:nvSpPr>
        <p:spPr>
          <a:xfrm>
            <a:off x="468313" y="404813"/>
            <a:ext cx="8351837" cy="647700"/>
          </a:xfrm>
        </p:spPr>
        <p:txBody>
          <a:bodyPr anchor="b"/>
          <a:lstStyle/>
          <a:p>
            <a:pPr algn="ctr" eaLnBrk="1" hangingPunct="1"/>
            <a:r>
              <a:rPr lang="ru-RU" altLang="ru-RU" sz="3200" dirty="0" smtClean="0"/>
              <a:t>Оптимизация наборов запросов</a:t>
            </a:r>
          </a:p>
        </p:txBody>
      </p:sp>
      <p:sp>
        <p:nvSpPr>
          <p:cNvPr id="63492" name="Rectangle 3"/>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63493" name="Rectangle 4"/>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ru-RU" altLang="ru-RU" sz="1800"/>
          </a:p>
        </p:txBody>
      </p:sp>
      <p:sp>
        <p:nvSpPr>
          <p:cNvPr id="25606" name="Text Box 5"/>
          <p:cNvSpPr txBox="1">
            <a:spLocks noChangeArrowheads="1"/>
          </p:cNvSpPr>
          <p:nvPr/>
        </p:nvSpPr>
        <p:spPr bwMode="auto">
          <a:xfrm>
            <a:off x="323850" y="1196975"/>
            <a:ext cx="8496300" cy="5361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800100" indent="-3429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257300" indent="-3429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714500" indent="-3429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171700" indent="-3429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6289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30861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5433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4000500" indent="-3429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defRPr/>
            </a:pPr>
            <a:r>
              <a:rPr lang="ru-RU" sz="1600" dirty="0" smtClean="0"/>
              <a:t>Первая из приведенных архитектур соответствует базовой организации СУБД, в которой после компиляции индивидуального запроса в той или иной форме сохраняется его выполняемый план. Например, этот подход был бы естественным в </a:t>
            </a:r>
            <a:r>
              <a:rPr lang="ru-RU" sz="1600" dirty="0" err="1" smtClean="0"/>
              <a:t>System</a:t>
            </a:r>
            <a:r>
              <a:rPr lang="ru-RU" sz="1600" dirty="0" smtClean="0"/>
              <a:t> R. </a:t>
            </a:r>
          </a:p>
          <a:p>
            <a:pPr>
              <a:buFont typeface="Wingdings" pitchFamily="2" charset="2"/>
              <a:buNone/>
              <a:defRPr/>
            </a:pPr>
            <a:r>
              <a:rPr lang="ru-RU" sz="1600" dirty="0" smtClean="0"/>
              <a:t>Если же в системе предполагается непрерывный цикл выполнения запроса, то можно применять вторую архитектуру обработки набора запросов. Эта архитектура, вообще говоря, обеспечивает большие возможности глобальной оптимизации за счет более широкого пространства поиска возможных вариантов. С другой стороны, реальна опасность существенного увеличения сложности алгоритмов и, как следствие этого, увеличения затрат на глобальную оптимизацию. В этом случае более актуальны эвристические алгоритмы. </a:t>
            </a:r>
          </a:p>
          <a:p>
            <a:pPr>
              <a:buFont typeface="Wingdings" pitchFamily="2" charset="2"/>
              <a:buNone/>
              <a:defRPr/>
            </a:pPr>
            <a:endParaRPr lang="ru-RU" sz="1600" dirty="0" smtClean="0"/>
          </a:p>
          <a:p>
            <a:pPr>
              <a:buFont typeface="Wingdings" pitchFamily="2" charset="2"/>
              <a:buNone/>
              <a:defRPr/>
            </a:pPr>
            <a:r>
              <a:rPr lang="ru-RU" sz="1600" b="1" dirty="0" smtClean="0"/>
              <a:t>Список литературы:</a:t>
            </a:r>
          </a:p>
          <a:p>
            <a:pPr marL="342900" indent="-342900">
              <a:buFont typeface="+mj-lt"/>
              <a:buAutoNum type="arabicPeriod"/>
              <a:defRPr/>
            </a:pPr>
            <a:r>
              <a:rPr lang="ru-RU" sz="1600" dirty="0" smtClean="0"/>
              <a:t>Кузнецов С.Д. Методы оптимизации выполнения запросов в реляционных СУБД. - http://citforum.ru/database/articles/art_26.shtml</a:t>
            </a:r>
          </a:p>
          <a:p>
            <a:pPr marL="342900" indent="-342900">
              <a:buFont typeface="+mj-lt"/>
              <a:buAutoNum type="arabicPeriod"/>
              <a:defRPr/>
            </a:pPr>
            <a:r>
              <a:rPr lang="ru-RU" sz="1600" dirty="0" smtClean="0"/>
              <a:t>Матиас Ярке, Юрген Кох. Оптимизация запросов в системах баз данных. - </a:t>
            </a:r>
            <a:r>
              <a:rPr lang="ru-RU" sz="1600" dirty="0" smtClean="0">
                <a:hlinkClick r:id="rId2"/>
              </a:rPr>
              <a:t>http://citforum.ru/database/articles/query_optimization/part2.shtml#6_2</a:t>
            </a:r>
            <a:endParaRPr lang="en-US" sz="1600" dirty="0" smtClean="0"/>
          </a:p>
          <a:p>
            <a:pPr marL="342900" indent="-342900">
              <a:buFont typeface="+mj-lt"/>
              <a:buAutoNum type="arabicPeriod"/>
              <a:defRPr/>
            </a:pPr>
            <a:r>
              <a:rPr lang="ru-RU" sz="1600" dirty="0" smtClean="0"/>
              <a:t>Керри Э. Клёвые </a:t>
            </a:r>
            <a:r>
              <a:rPr lang="ru-RU" sz="1600" dirty="0"/>
              <a:t>оптимизации SQL, не зависящие от стоимостной модели. </a:t>
            </a:r>
            <a:r>
              <a:rPr lang="en-US" sz="1600" dirty="0" smtClean="0"/>
              <a:t>- </a:t>
            </a:r>
            <a:r>
              <a:rPr lang="en-US" sz="1600" dirty="0" smtClean="0">
                <a:hlinkClick r:id="rId3"/>
              </a:rPr>
              <a:t>https</a:t>
            </a:r>
            <a:r>
              <a:rPr lang="en-US" sz="1600" dirty="0">
                <a:hlinkClick r:id="rId3"/>
              </a:rPr>
              <a:t>://</a:t>
            </a:r>
            <a:r>
              <a:rPr lang="en-US" sz="1600" dirty="0" smtClean="0">
                <a:hlinkClick r:id="rId3"/>
              </a:rPr>
              <a:t>javarush.ru/groups/posts/292-kljevihe-optimizacii-sql-ne-zavisjajshie-ot-stoimostnoy-modeli</a:t>
            </a:r>
            <a:r>
              <a:rPr lang="en-US" sz="1600" dirty="0" smtClean="0"/>
              <a:t> </a:t>
            </a:r>
            <a:endParaRPr lang="ru-RU"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7200" y="457200"/>
            <a:ext cx="8507413" cy="723900"/>
          </a:xfrm>
        </p:spPr>
        <p:txBody>
          <a:bodyPr/>
          <a:lstStyle/>
          <a:p>
            <a:pPr eaLnBrk="1" hangingPunct="1"/>
            <a:r>
              <a:rPr lang="ru-RU" altLang="ru-RU" sz="2800" smtClean="0"/>
              <a:t>Преобразования операций реляционной алгебры</a:t>
            </a:r>
          </a:p>
        </p:txBody>
      </p:sp>
      <p:sp>
        <p:nvSpPr>
          <p:cNvPr id="10243" name="Text Box 91"/>
          <p:cNvSpPr txBox="1">
            <a:spLocks noChangeArrowheads="1"/>
          </p:cNvSpPr>
          <p:nvPr/>
        </p:nvSpPr>
        <p:spPr bwMode="auto">
          <a:xfrm>
            <a:off x="541338" y="1196975"/>
            <a:ext cx="7775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2000">
                <a:latin typeface="Times New Roman" pitchFamily="18" charset="0"/>
                <a:cs typeface="Times New Roman" pitchFamily="18" charset="0"/>
              </a:rPr>
              <a:t>Закон коммутативности для декартовых произведений:</a:t>
            </a:r>
            <a:r>
              <a:rPr lang="en-US" altLang="ru-RU" sz="2000">
                <a:latin typeface="Times New Roman" pitchFamily="18" charset="0"/>
                <a:cs typeface="Times New Roman" pitchFamily="18" charset="0"/>
              </a:rPr>
              <a:t>  R </a:t>
            </a:r>
            <a:r>
              <a:rPr lang="ru-RU" altLang="ru-RU" sz="2000">
                <a:latin typeface="Times New Roman" pitchFamily="18" charset="0"/>
                <a:cs typeface="Times New Roman" pitchFamily="18" charset="0"/>
                <a:sym typeface="Symbol" pitchFamily="18" charset="2"/>
              </a:rPr>
              <a:t></a:t>
            </a:r>
            <a:r>
              <a:rPr lang="en-US" altLang="ru-RU" sz="2000">
                <a:latin typeface="Times New Roman" pitchFamily="18" charset="0"/>
                <a:cs typeface="Times New Roman" pitchFamily="18" charset="0"/>
              </a:rPr>
              <a:t> S = S </a:t>
            </a:r>
            <a:r>
              <a:rPr lang="ru-RU" altLang="ru-RU" sz="2000">
                <a:latin typeface="Times New Roman" pitchFamily="18" charset="0"/>
                <a:cs typeface="Times New Roman" pitchFamily="18" charset="0"/>
                <a:sym typeface="Symbol" pitchFamily="18" charset="2"/>
              </a:rPr>
              <a:t></a:t>
            </a:r>
            <a:r>
              <a:rPr lang="en-US" altLang="ru-RU" sz="2000">
                <a:latin typeface="Times New Roman" pitchFamily="18" charset="0"/>
                <a:cs typeface="Times New Roman" pitchFamily="18" charset="0"/>
              </a:rPr>
              <a:t> R</a:t>
            </a:r>
            <a:endParaRPr lang="ru-RU" altLang="ru-RU" sz="2000">
              <a:latin typeface="Times New Roman" pitchFamily="18" charset="0"/>
              <a:cs typeface="Times New Roman" pitchFamily="18" charset="0"/>
            </a:endParaRPr>
          </a:p>
        </p:txBody>
      </p:sp>
      <p:sp>
        <p:nvSpPr>
          <p:cNvPr id="30724" name="Text Box 91"/>
          <p:cNvSpPr txBox="1">
            <a:spLocks noChangeArrowheads="1"/>
          </p:cNvSpPr>
          <p:nvPr/>
        </p:nvSpPr>
        <p:spPr bwMode="auto">
          <a:xfrm>
            <a:off x="468313" y="5734050"/>
            <a:ext cx="23749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2000">
                <a:latin typeface="Times New Roman" pitchFamily="18" charset="0"/>
                <a:cs typeface="Times New Roman" pitchFamily="18" charset="0"/>
              </a:rPr>
              <a:t>2 + </a:t>
            </a:r>
            <a:r>
              <a:rPr lang="en-US" altLang="ru-RU" sz="2000">
                <a:latin typeface="Times New Roman" pitchFamily="18" charset="0"/>
                <a:cs typeface="Times New Roman" pitchFamily="18" charset="0"/>
              </a:rPr>
              <a:t>200 = </a:t>
            </a:r>
            <a:r>
              <a:rPr lang="ru-RU" altLang="ru-RU" sz="2000">
                <a:latin typeface="Times New Roman" pitchFamily="18" charset="0"/>
                <a:cs typeface="Times New Roman" pitchFamily="18" charset="0"/>
              </a:rPr>
              <a:t>202</a:t>
            </a:r>
            <a:r>
              <a:rPr lang="en-US" altLang="ru-RU" sz="2000">
                <a:latin typeface="Times New Roman" pitchFamily="18" charset="0"/>
                <a:cs typeface="Times New Roman" pitchFamily="18" charset="0"/>
              </a:rPr>
              <a:t> </a:t>
            </a:r>
            <a:endParaRPr lang="ru-RU" altLang="ru-RU" sz="2000">
              <a:latin typeface="Times New Roman" pitchFamily="18" charset="0"/>
              <a:cs typeface="Times New Roman" pitchFamily="18" charset="0"/>
            </a:endParaRPr>
          </a:p>
          <a:p>
            <a:pPr eaLnBrk="1" hangingPunct="1">
              <a:spcBef>
                <a:spcPct val="0"/>
              </a:spcBef>
              <a:buClrTx/>
              <a:buSzTx/>
              <a:buFontTx/>
              <a:buNone/>
            </a:pPr>
            <a:r>
              <a:rPr lang="ru-RU" altLang="ru-RU" sz="2000">
                <a:latin typeface="Times New Roman" pitchFamily="18" charset="0"/>
                <a:cs typeface="Times New Roman" pitchFamily="18" charset="0"/>
              </a:rPr>
              <a:t>физических чтения</a:t>
            </a:r>
          </a:p>
        </p:txBody>
      </p:sp>
      <p:graphicFrame>
        <p:nvGraphicFramePr>
          <p:cNvPr id="30725" name="Group 5"/>
          <p:cNvGraphicFramePr>
            <a:graphicFrameLocks noGrp="1"/>
          </p:cNvGraphicFramePr>
          <p:nvPr/>
        </p:nvGraphicFramePr>
        <p:xfrm>
          <a:off x="611188" y="4508500"/>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r</a:t>
                      </a:r>
                      <a:r>
                        <a:rPr kumimoji="0" lang="ru-RU" sz="2000" b="0" i="0" u="none" strike="noStrike" cap="none" normalizeH="0" baseline="0" smtClean="0">
                          <a:ln>
                            <a:noFill/>
                          </a:ln>
                          <a:solidFill>
                            <a:schemeClr val="tx1"/>
                          </a:solidFill>
                          <a:effectLst/>
                          <a:latin typeface="Arial" charset="0"/>
                          <a:cs typeface="Arial" charset="0"/>
                        </a:rPr>
                        <a:t>1</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30731" name="Group 11"/>
          <p:cNvGraphicFramePr>
            <a:graphicFrameLocks noGrp="1"/>
          </p:cNvGraphicFramePr>
          <p:nvPr/>
        </p:nvGraphicFramePr>
        <p:xfrm>
          <a:off x="611188" y="4905375"/>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r</a:t>
                      </a:r>
                      <a:r>
                        <a:rPr kumimoji="0" lang="ru-RU" sz="2000" b="0" i="0" u="none" strike="noStrike" cap="none" normalizeH="0" baseline="0" smtClean="0">
                          <a:ln>
                            <a:noFill/>
                          </a:ln>
                          <a:solidFill>
                            <a:schemeClr val="tx1"/>
                          </a:solidFill>
                          <a:effectLst/>
                          <a:latin typeface="Arial" charset="0"/>
                          <a:cs typeface="Arial" charset="0"/>
                        </a:rPr>
                        <a:t>2</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30737" name="Group 17"/>
          <p:cNvGraphicFramePr>
            <a:graphicFrameLocks noGrp="1"/>
          </p:cNvGraphicFramePr>
          <p:nvPr/>
        </p:nvGraphicFramePr>
        <p:xfrm>
          <a:off x="611188" y="1844675"/>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s</a:t>
                      </a:r>
                      <a:r>
                        <a:rPr kumimoji="0" lang="ru-RU" sz="2000" b="0" i="0" u="none" strike="noStrike" cap="none" normalizeH="0" baseline="0" smtClean="0">
                          <a:ln>
                            <a:noFill/>
                          </a:ln>
                          <a:solidFill>
                            <a:schemeClr val="tx1"/>
                          </a:solidFill>
                          <a:effectLst/>
                          <a:latin typeface="Arial" charset="0"/>
                          <a:cs typeface="Arial" charset="0"/>
                        </a:rPr>
                        <a:t>1</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30743" name="Group 23"/>
          <p:cNvGraphicFramePr>
            <a:graphicFrameLocks noGrp="1"/>
          </p:cNvGraphicFramePr>
          <p:nvPr/>
        </p:nvGraphicFramePr>
        <p:xfrm>
          <a:off x="611188" y="2241550"/>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s</a:t>
                      </a:r>
                      <a:r>
                        <a:rPr kumimoji="0" lang="ru-RU" sz="2000" b="0" i="0" u="none" strike="noStrike" cap="none" normalizeH="0" baseline="0" smtClean="0">
                          <a:ln>
                            <a:noFill/>
                          </a:ln>
                          <a:solidFill>
                            <a:schemeClr val="tx1"/>
                          </a:solidFill>
                          <a:effectLst/>
                          <a:latin typeface="Arial" charset="0"/>
                          <a:cs typeface="Arial" charset="0"/>
                        </a:rPr>
                        <a:t>2</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30749" name="Group 29"/>
          <p:cNvGraphicFramePr>
            <a:graphicFrameLocks noGrp="1"/>
          </p:cNvGraphicFramePr>
          <p:nvPr/>
        </p:nvGraphicFramePr>
        <p:xfrm>
          <a:off x="611188" y="2636838"/>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s</a:t>
                      </a:r>
                      <a:r>
                        <a:rPr kumimoji="0" lang="ru-RU" sz="2000" b="0" i="0" u="none" strike="noStrike" cap="none" normalizeH="0" baseline="0" smtClean="0">
                          <a:ln>
                            <a:noFill/>
                          </a:ln>
                          <a:solidFill>
                            <a:schemeClr val="tx1"/>
                          </a:solidFill>
                          <a:effectLst/>
                          <a:latin typeface="Arial" charset="0"/>
                          <a:cs typeface="Arial" charset="0"/>
                        </a:rPr>
                        <a:t>3</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30755" name="Group 35"/>
          <p:cNvGraphicFramePr>
            <a:graphicFrameLocks noGrp="1"/>
          </p:cNvGraphicFramePr>
          <p:nvPr/>
        </p:nvGraphicFramePr>
        <p:xfrm>
          <a:off x="611188" y="3033713"/>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s</a:t>
                      </a:r>
                      <a:r>
                        <a:rPr kumimoji="0" lang="ru-RU" sz="2000" b="0" i="0" u="none" strike="noStrike" cap="none" normalizeH="0" baseline="0" smtClean="0">
                          <a:ln>
                            <a:noFill/>
                          </a:ln>
                          <a:solidFill>
                            <a:schemeClr val="tx1"/>
                          </a:solidFill>
                          <a:effectLst/>
                          <a:latin typeface="Arial" charset="0"/>
                          <a:cs typeface="Arial" charset="0"/>
                        </a:rPr>
                        <a:t>4</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30761" name="Group 41"/>
          <p:cNvGraphicFramePr>
            <a:graphicFrameLocks noGrp="1"/>
          </p:cNvGraphicFramePr>
          <p:nvPr/>
        </p:nvGraphicFramePr>
        <p:xfrm>
          <a:off x="611188" y="3429000"/>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ru-RU" sz="2000" b="0" i="0" u="none" strike="noStrike" cap="none" normalizeH="0" baseline="0" smtClean="0">
                          <a:ln>
                            <a:noFill/>
                          </a:ln>
                          <a:solidFill>
                            <a:schemeClr val="tx1"/>
                          </a:solidFill>
                          <a:effectLst/>
                          <a:latin typeface="Arial" charset="0"/>
                          <a:cs typeface="Arial" charset="0"/>
                        </a:rPr>
                        <a:t>…</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30767" name="Group 47"/>
          <p:cNvGraphicFramePr>
            <a:graphicFrameLocks noGrp="1"/>
          </p:cNvGraphicFramePr>
          <p:nvPr/>
        </p:nvGraphicFramePr>
        <p:xfrm>
          <a:off x="611188" y="3825875"/>
          <a:ext cx="1257300" cy="396875"/>
        </p:xfrm>
        <a:graphic>
          <a:graphicData uri="http://schemas.openxmlformats.org/drawingml/2006/table">
            <a:tbl>
              <a:tblPr/>
              <a:tblGrid>
                <a:gridCol w="1257300"/>
              </a:tblGrid>
              <a:tr h="3968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s</a:t>
                      </a:r>
                      <a:r>
                        <a:rPr kumimoji="0" lang="ru-RU" sz="2000" b="0" i="0" u="none" strike="noStrike" cap="none" normalizeH="0" baseline="0" smtClean="0">
                          <a:ln>
                            <a:noFill/>
                          </a:ln>
                          <a:solidFill>
                            <a:schemeClr val="tx1"/>
                          </a:solidFill>
                          <a:effectLst/>
                          <a:latin typeface="Arial" charset="0"/>
                          <a:cs typeface="Arial" charset="0"/>
                        </a:rPr>
                        <a:t>200</a:t>
                      </a:r>
                    </a:p>
                  </a:txBody>
                  <a:tcPr marT="45793" marB="4579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sp>
        <p:nvSpPr>
          <p:cNvPr id="30773" name="Text Box 53"/>
          <p:cNvSpPr txBox="1">
            <a:spLocks noChangeArrowheads="1"/>
          </p:cNvSpPr>
          <p:nvPr/>
        </p:nvSpPr>
        <p:spPr bwMode="auto">
          <a:xfrm>
            <a:off x="2484438" y="2781300"/>
            <a:ext cx="647700"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1-й, 2-й:</a:t>
            </a:r>
          </a:p>
          <a:p>
            <a:pPr eaLnBrk="1" hangingPunct="1">
              <a:spcBef>
                <a:spcPct val="50000"/>
              </a:spcBef>
              <a:buClrTx/>
              <a:buSzTx/>
              <a:buFontTx/>
              <a:buNone/>
            </a:pPr>
            <a:r>
              <a:rPr lang="en-US" altLang="ru-RU" sz="1800"/>
              <a:t>s1</a:t>
            </a:r>
          </a:p>
          <a:p>
            <a:pPr eaLnBrk="1" hangingPunct="1">
              <a:spcBef>
                <a:spcPct val="50000"/>
              </a:spcBef>
              <a:buClrTx/>
              <a:buSzTx/>
              <a:buFontTx/>
              <a:buNone/>
            </a:pPr>
            <a:r>
              <a:rPr lang="en-US" altLang="ru-RU" sz="1800"/>
              <a:t>r1</a:t>
            </a:r>
          </a:p>
          <a:p>
            <a:pPr eaLnBrk="1" hangingPunct="1">
              <a:spcBef>
                <a:spcPct val="50000"/>
              </a:spcBef>
              <a:buClrTx/>
              <a:buSzTx/>
              <a:buFontTx/>
              <a:buNone/>
            </a:pPr>
            <a:endParaRPr lang="ru-RU" altLang="ru-RU" sz="1800"/>
          </a:p>
        </p:txBody>
      </p:sp>
      <p:sp>
        <p:nvSpPr>
          <p:cNvPr id="30774" name="Text Box 54"/>
          <p:cNvSpPr txBox="1">
            <a:spLocks noChangeArrowheads="1"/>
          </p:cNvSpPr>
          <p:nvPr/>
        </p:nvSpPr>
        <p:spPr bwMode="auto">
          <a:xfrm>
            <a:off x="3348038" y="2781300"/>
            <a:ext cx="719137"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3-й:</a:t>
            </a:r>
          </a:p>
          <a:p>
            <a:pPr eaLnBrk="1" hangingPunct="1">
              <a:spcBef>
                <a:spcPct val="50000"/>
              </a:spcBef>
              <a:buClrTx/>
              <a:buSzTx/>
              <a:buFontTx/>
              <a:buNone/>
            </a:pPr>
            <a:r>
              <a:rPr lang="en-US" altLang="ru-RU" sz="1800"/>
              <a:t>s1</a:t>
            </a:r>
          </a:p>
          <a:p>
            <a:pPr eaLnBrk="1" hangingPunct="1">
              <a:spcBef>
                <a:spcPct val="50000"/>
              </a:spcBef>
              <a:buClrTx/>
              <a:buSzTx/>
              <a:buFontTx/>
              <a:buNone/>
            </a:pPr>
            <a:r>
              <a:rPr lang="en-US" altLang="ru-RU" sz="1800"/>
              <a:t>r1</a:t>
            </a:r>
          </a:p>
          <a:p>
            <a:pPr eaLnBrk="1" hangingPunct="1">
              <a:spcBef>
                <a:spcPct val="50000"/>
              </a:spcBef>
              <a:buClrTx/>
              <a:buSzTx/>
              <a:buFontTx/>
              <a:buNone/>
            </a:pPr>
            <a:r>
              <a:rPr lang="en-US" altLang="ru-RU" sz="1800"/>
              <a:t>r2</a:t>
            </a:r>
          </a:p>
          <a:p>
            <a:pPr eaLnBrk="1" hangingPunct="1">
              <a:spcBef>
                <a:spcPct val="50000"/>
              </a:spcBef>
              <a:buClrTx/>
              <a:buSzTx/>
              <a:buFontTx/>
              <a:buNone/>
            </a:pPr>
            <a:endParaRPr lang="ru-RU" altLang="ru-RU" sz="1800"/>
          </a:p>
        </p:txBody>
      </p:sp>
      <p:sp>
        <p:nvSpPr>
          <p:cNvPr id="30775" name="Text Box 55"/>
          <p:cNvSpPr txBox="1">
            <a:spLocks noChangeArrowheads="1"/>
          </p:cNvSpPr>
          <p:nvPr/>
        </p:nvSpPr>
        <p:spPr bwMode="auto">
          <a:xfrm>
            <a:off x="4140200" y="2781300"/>
            <a:ext cx="719138"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4-й:</a:t>
            </a:r>
          </a:p>
          <a:p>
            <a:pPr eaLnBrk="1" hangingPunct="1">
              <a:spcBef>
                <a:spcPct val="50000"/>
              </a:spcBef>
              <a:buClrTx/>
              <a:buSzTx/>
              <a:buFontTx/>
              <a:buNone/>
            </a:pPr>
            <a:r>
              <a:rPr lang="en-US" altLang="ru-RU" sz="1800"/>
              <a:t>s1</a:t>
            </a:r>
          </a:p>
          <a:p>
            <a:pPr eaLnBrk="1" hangingPunct="1">
              <a:spcBef>
                <a:spcPct val="50000"/>
              </a:spcBef>
              <a:buClrTx/>
              <a:buSzTx/>
              <a:buFontTx/>
              <a:buNone/>
            </a:pPr>
            <a:r>
              <a:rPr lang="en-US" altLang="ru-RU" sz="1800"/>
              <a:t>r1</a:t>
            </a:r>
          </a:p>
          <a:p>
            <a:pPr eaLnBrk="1" hangingPunct="1">
              <a:spcBef>
                <a:spcPct val="50000"/>
              </a:spcBef>
              <a:buClrTx/>
              <a:buSzTx/>
              <a:buFontTx/>
              <a:buNone/>
            </a:pPr>
            <a:r>
              <a:rPr lang="en-US" altLang="ru-RU" sz="1800"/>
              <a:t>r2</a:t>
            </a:r>
          </a:p>
          <a:p>
            <a:pPr eaLnBrk="1" hangingPunct="1">
              <a:spcBef>
                <a:spcPct val="50000"/>
              </a:spcBef>
              <a:buClrTx/>
              <a:buSzTx/>
              <a:buFontTx/>
              <a:buNone/>
            </a:pPr>
            <a:r>
              <a:rPr lang="en-US" altLang="ru-RU" sz="1800"/>
              <a:t>s2</a:t>
            </a:r>
            <a:endParaRPr lang="ru-RU" altLang="ru-RU" sz="1800"/>
          </a:p>
        </p:txBody>
      </p:sp>
      <p:sp>
        <p:nvSpPr>
          <p:cNvPr id="30776" name="Text Box 56"/>
          <p:cNvSpPr txBox="1">
            <a:spLocks noChangeArrowheads="1"/>
          </p:cNvSpPr>
          <p:nvPr/>
        </p:nvSpPr>
        <p:spPr bwMode="auto">
          <a:xfrm>
            <a:off x="4932363" y="2781300"/>
            <a:ext cx="719137"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5-й:</a:t>
            </a:r>
          </a:p>
          <a:p>
            <a:pPr eaLnBrk="1" hangingPunct="1">
              <a:spcBef>
                <a:spcPct val="50000"/>
              </a:spcBef>
              <a:buClrTx/>
              <a:buSzTx/>
              <a:buFontTx/>
              <a:buNone/>
            </a:pPr>
            <a:r>
              <a:rPr lang="en-US" altLang="ru-RU" sz="1800"/>
              <a:t>s3</a:t>
            </a:r>
          </a:p>
          <a:p>
            <a:pPr eaLnBrk="1" hangingPunct="1">
              <a:spcBef>
                <a:spcPct val="50000"/>
              </a:spcBef>
              <a:buClrTx/>
              <a:buSzTx/>
              <a:buFontTx/>
              <a:buNone/>
            </a:pPr>
            <a:r>
              <a:rPr lang="en-US" altLang="ru-RU" sz="1800"/>
              <a:t>r1</a:t>
            </a:r>
          </a:p>
          <a:p>
            <a:pPr eaLnBrk="1" hangingPunct="1">
              <a:spcBef>
                <a:spcPct val="50000"/>
              </a:spcBef>
              <a:buClrTx/>
              <a:buSzTx/>
              <a:buFontTx/>
              <a:buNone/>
            </a:pPr>
            <a:r>
              <a:rPr lang="en-US" altLang="ru-RU" sz="1800"/>
              <a:t>r2</a:t>
            </a:r>
          </a:p>
          <a:p>
            <a:pPr eaLnBrk="1" hangingPunct="1">
              <a:spcBef>
                <a:spcPct val="50000"/>
              </a:spcBef>
              <a:buClrTx/>
              <a:buSzTx/>
              <a:buFontTx/>
              <a:buNone/>
            </a:pPr>
            <a:r>
              <a:rPr lang="en-US" altLang="ru-RU" sz="1800"/>
              <a:t>s2</a:t>
            </a:r>
            <a:endParaRPr lang="ru-RU" altLang="ru-RU" sz="1800"/>
          </a:p>
        </p:txBody>
      </p:sp>
      <p:sp>
        <p:nvSpPr>
          <p:cNvPr id="30777" name="Text Box 57"/>
          <p:cNvSpPr txBox="1">
            <a:spLocks noChangeArrowheads="1"/>
          </p:cNvSpPr>
          <p:nvPr/>
        </p:nvSpPr>
        <p:spPr bwMode="auto">
          <a:xfrm>
            <a:off x="5724525" y="2781300"/>
            <a:ext cx="719138"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t>6-й:</a:t>
            </a:r>
          </a:p>
          <a:p>
            <a:pPr eaLnBrk="1" hangingPunct="1">
              <a:spcBef>
                <a:spcPct val="50000"/>
              </a:spcBef>
              <a:buClrTx/>
              <a:buSzTx/>
              <a:buFontTx/>
              <a:buNone/>
            </a:pPr>
            <a:r>
              <a:rPr lang="en-US" altLang="ru-RU" sz="1800"/>
              <a:t>s3</a:t>
            </a:r>
          </a:p>
          <a:p>
            <a:pPr eaLnBrk="1" hangingPunct="1">
              <a:spcBef>
                <a:spcPct val="50000"/>
              </a:spcBef>
              <a:buClrTx/>
              <a:buSzTx/>
              <a:buFontTx/>
              <a:buNone/>
            </a:pPr>
            <a:r>
              <a:rPr lang="en-US" altLang="ru-RU" sz="1800"/>
              <a:t>r1</a:t>
            </a:r>
          </a:p>
          <a:p>
            <a:pPr eaLnBrk="1" hangingPunct="1">
              <a:spcBef>
                <a:spcPct val="50000"/>
              </a:spcBef>
              <a:buClrTx/>
              <a:buSzTx/>
              <a:buFontTx/>
              <a:buNone/>
            </a:pPr>
            <a:r>
              <a:rPr lang="en-US" altLang="ru-RU" sz="1800"/>
              <a:t>r2</a:t>
            </a:r>
          </a:p>
          <a:p>
            <a:pPr eaLnBrk="1" hangingPunct="1">
              <a:spcBef>
                <a:spcPct val="50000"/>
              </a:spcBef>
              <a:buClrTx/>
              <a:buSzTx/>
              <a:buFontTx/>
              <a:buNone/>
            </a:pPr>
            <a:r>
              <a:rPr lang="en-US" altLang="ru-RU" sz="1800"/>
              <a:t>s4</a:t>
            </a:r>
            <a:endParaRPr lang="ru-RU" altLang="ru-RU" sz="1800"/>
          </a:p>
        </p:txBody>
      </p:sp>
      <p:sp>
        <p:nvSpPr>
          <p:cNvPr id="30780" name="Text Box 60"/>
          <p:cNvSpPr txBox="1">
            <a:spLocks noChangeArrowheads="1"/>
          </p:cNvSpPr>
          <p:nvPr/>
        </p:nvSpPr>
        <p:spPr bwMode="auto">
          <a:xfrm>
            <a:off x="7740650" y="2779713"/>
            <a:ext cx="936625" cy="201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en-US" altLang="ru-RU" sz="1800"/>
              <a:t>2</a:t>
            </a:r>
            <a:r>
              <a:rPr lang="ru-RU" altLang="ru-RU" sz="1800"/>
              <a:t>02:</a:t>
            </a:r>
          </a:p>
          <a:p>
            <a:pPr eaLnBrk="1" hangingPunct="1">
              <a:spcBef>
                <a:spcPct val="50000"/>
              </a:spcBef>
              <a:buClrTx/>
              <a:buSzTx/>
              <a:buFontTx/>
              <a:buNone/>
            </a:pPr>
            <a:r>
              <a:rPr lang="en-US" altLang="ru-RU" sz="1800"/>
              <a:t>s199</a:t>
            </a:r>
          </a:p>
          <a:p>
            <a:pPr eaLnBrk="1" hangingPunct="1">
              <a:spcBef>
                <a:spcPct val="50000"/>
              </a:spcBef>
              <a:buClrTx/>
              <a:buSzTx/>
              <a:buFontTx/>
              <a:buNone/>
            </a:pPr>
            <a:r>
              <a:rPr lang="en-US" altLang="ru-RU" sz="1800"/>
              <a:t>r1</a:t>
            </a:r>
          </a:p>
          <a:p>
            <a:pPr eaLnBrk="1" hangingPunct="1">
              <a:spcBef>
                <a:spcPct val="50000"/>
              </a:spcBef>
              <a:buClrTx/>
              <a:buSzTx/>
              <a:buFontTx/>
              <a:buNone/>
            </a:pPr>
            <a:r>
              <a:rPr lang="en-US" altLang="ru-RU" sz="1800"/>
              <a:t>r2</a:t>
            </a:r>
          </a:p>
          <a:p>
            <a:pPr eaLnBrk="1" hangingPunct="1">
              <a:spcBef>
                <a:spcPct val="50000"/>
              </a:spcBef>
              <a:buClrTx/>
              <a:buSzTx/>
              <a:buFontTx/>
              <a:buNone/>
            </a:pPr>
            <a:r>
              <a:rPr lang="en-US" altLang="ru-RU" sz="1800"/>
              <a:t>s200</a:t>
            </a:r>
            <a:endParaRPr lang="ru-RU" altLang="ru-RU" sz="1800"/>
          </a:p>
        </p:txBody>
      </p:sp>
      <p:sp>
        <p:nvSpPr>
          <p:cNvPr id="10299" name="Text Box 62"/>
          <p:cNvSpPr txBox="1">
            <a:spLocks noChangeArrowheads="1"/>
          </p:cNvSpPr>
          <p:nvPr/>
        </p:nvSpPr>
        <p:spPr bwMode="auto">
          <a:xfrm>
            <a:off x="2627313" y="1773238"/>
            <a:ext cx="5113337"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a:latin typeface="Times New Roman" pitchFamily="18" charset="0"/>
              </a:rPr>
              <a:t>Объем ОП – 4 блока.</a:t>
            </a:r>
          </a:p>
          <a:p>
            <a:pPr eaLnBrk="1" hangingPunct="1">
              <a:spcBef>
                <a:spcPct val="50000"/>
              </a:spcBef>
              <a:buClrTx/>
              <a:buSzTx/>
              <a:buFontTx/>
              <a:buNone/>
            </a:pPr>
            <a:r>
              <a:rPr lang="ru-RU" altLang="ru-RU" sz="1800">
                <a:latin typeface="Times New Roman" pitchFamily="18" charset="0"/>
              </a:rPr>
              <a:t>Содержимое ОП по тактам:</a:t>
            </a:r>
          </a:p>
        </p:txBody>
      </p:sp>
      <p:sp>
        <p:nvSpPr>
          <p:cNvPr id="30783" name="Text Box 63"/>
          <p:cNvSpPr txBox="1">
            <a:spLocks noChangeArrowheads="1"/>
          </p:cNvSpPr>
          <p:nvPr/>
        </p:nvSpPr>
        <p:spPr bwMode="auto">
          <a:xfrm>
            <a:off x="6802438" y="3573463"/>
            <a:ext cx="433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ru-RU" altLang="ru-RU" sz="1800" b="1"/>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73"/>
                                        </p:tgtEl>
                                        <p:attrNameLst>
                                          <p:attrName>style.visibility</p:attrName>
                                        </p:attrNameLst>
                                      </p:cBhvr>
                                      <p:to>
                                        <p:strVal val="visible"/>
                                      </p:to>
                                    </p:set>
                                    <p:animEffect transition="in" filter="blinds(horizontal)">
                                      <p:cBhvr>
                                        <p:cTn id="7" dur="500"/>
                                        <p:tgtEl>
                                          <p:spTgt spid="307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74"/>
                                        </p:tgtEl>
                                        <p:attrNameLst>
                                          <p:attrName>style.visibility</p:attrName>
                                        </p:attrNameLst>
                                      </p:cBhvr>
                                      <p:to>
                                        <p:strVal val="visible"/>
                                      </p:to>
                                    </p:set>
                                    <p:animEffect transition="in" filter="blinds(horizontal)">
                                      <p:cBhvr>
                                        <p:cTn id="12" dur="500"/>
                                        <p:tgtEl>
                                          <p:spTgt spid="307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75"/>
                                        </p:tgtEl>
                                        <p:attrNameLst>
                                          <p:attrName>style.visibility</p:attrName>
                                        </p:attrNameLst>
                                      </p:cBhvr>
                                      <p:to>
                                        <p:strVal val="visible"/>
                                      </p:to>
                                    </p:set>
                                    <p:animEffect transition="in" filter="blinds(horizontal)">
                                      <p:cBhvr>
                                        <p:cTn id="17" dur="500"/>
                                        <p:tgtEl>
                                          <p:spTgt spid="307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776"/>
                                        </p:tgtEl>
                                        <p:attrNameLst>
                                          <p:attrName>style.visibility</p:attrName>
                                        </p:attrNameLst>
                                      </p:cBhvr>
                                      <p:to>
                                        <p:strVal val="visible"/>
                                      </p:to>
                                    </p:set>
                                    <p:animEffect transition="in" filter="blinds(horizontal)">
                                      <p:cBhvr>
                                        <p:cTn id="22" dur="500"/>
                                        <p:tgtEl>
                                          <p:spTgt spid="3077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777"/>
                                        </p:tgtEl>
                                        <p:attrNameLst>
                                          <p:attrName>style.visibility</p:attrName>
                                        </p:attrNameLst>
                                      </p:cBhvr>
                                      <p:to>
                                        <p:strVal val="visible"/>
                                      </p:to>
                                    </p:set>
                                    <p:animEffect transition="in" filter="blinds(horizontal)">
                                      <p:cBhvr>
                                        <p:cTn id="27" dur="500"/>
                                        <p:tgtEl>
                                          <p:spTgt spid="3077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0783"/>
                                        </p:tgtEl>
                                        <p:attrNameLst>
                                          <p:attrName>style.visibility</p:attrName>
                                        </p:attrNameLst>
                                      </p:cBhvr>
                                      <p:to>
                                        <p:strVal val="visible"/>
                                      </p:to>
                                    </p:set>
                                    <p:animEffect transition="in" filter="blinds(horizontal)">
                                      <p:cBhvr>
                                        <p:cTn id="32" dur="500"/>
                                        <p:tgtEl>
                                          <p:spTgt spid="3078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0780"/>
                                        </p:tgtEl>
                                        <p:attrNameLst>
                                          <p:attrName>style.visibility</p:attrName>
                                        </p:attrNameLst>
                                      </p:cBhvr>
                                      <p:to>
                                        <p:strVal val="visible"/>
                                      </p:to>
                                    </p:set>
                                    <p:animEffect transition="in" filter="blinds(horizontal)">
                                      <p:cBhvr>
                                        <p:cTn id="37" dur="500"/>
                                        <p:tgtEl>
                                          <p:spTgt spid="3078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0724"/>
                                        </p:tgtEl>
                                        <p:attrNameLst>
                                          <p:attrName>style.visibility</p:attrName>
                                        </p:attrNameLst>
                                      </p:cBhvr>
                                      <p:to>
                                        <p:strVal val="visible"/>
                                      </p:to>
                                    </p:set>
                                    <p:animEffect transition="in" filter="blinds(horizontal)">
                                      <p:cBhvr>
                                        <p:cTn id="42" dur="5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P spid="30773" grpId="0"/>
      <p:bldP spid="30774" grpId="0"/>
      <p:bldP spid="30775" grpId="0"/>
      <p:bldP spid="30776" grpId="0"/>
      <p:bldP spid="30777" grpId="0"/>
      <p:bldP spid="30780" grpId="0"/>
      <p:bldP spid="3078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457200" y="457200"/>
            <a:ext cx="8507413" cy="723900"/>
          </a:xfrm>
        </p:spPr>
        <p:txBody>
          <a:bodyPr/>
          <a:lstStyle/>
          <a:p>
            <a:pPr eaLnBrk="1" hangingPunct="1"/>
            <a:r>
              <a:rPr lang="ru-RU" altLang="ru-RU" sz="2800" smtClean="0"/>
              <a:t>Преобразования операций реляционной алгебры</a:t>
            </a:r>
          </a:p>
        </p:txBody>
      </p:sp>
      <p:pic>
        <p:nvPicPr>
          <p:cNvPr id="11267" name="Picture 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319213"/>
            <a:ext cx="8280400" cy="45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457200" y="457200"/>
            <a:ext cx="8507413" cy="723900"/>
          </a:xfrm>
        </p:spPr>
        <p:txBody>
          <a:bodyPr/>
          <a:lstStyle/>
          <a:p>
            <a:pPr eaLnBrk="1" hangingPunct="1"/>
            <a:r>
              <a:rPr lang="ru-RU" altLang="ru-RU" sz="2800" smtClean="0"/>
              <a:t>Преобразования операций реляционной алгебры</a:t>
            </a:r>
          </a:p>
        </p:txBody>
      </p:sp>
      <p:pic>
        <p:nvPicPr>
          <p:cNvPr id="1229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900" y="1387475"/>
            <a:ext cx="8151813" cy="470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ru-RU"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ru-RU"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4358</TotalTime>
  <Words>6136</Words>
  <Application>Microsoft Office PowerPoint</Application>
  <PresentationFormat>Экран (4:3)</PresentationFormat>
  <Paragraphs>617</Paragraphs>
  <Slides>61</Slides>
  <Notes>9</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61</vt:i4>
      </vt:variant>
    </vt:vector>
  </HeadingPairs>
  <TitlesOfParts>
    <vt:vector size="63" baseType="lpstr">
      <vt:lpstr>Пиксел</vt:lpstr>
      <vt:lpstr>Рисунок</vt:lpstr>
      <vt:lpstr>Распределенные базы данных </vt:lpstr>
      <vt:lpstr>Оптимизация запросов</vt:lpstr>
      <vt:lpstr>Пример выполнения запросов</vt:lpstr>
      <vt:lpstr>Этапы выполнения запроса</vt:lpstr>
      <vt:lpstr>Логическая оптимизация запросов</vt:lpstr>
      <vt:lpstr>Преобразования операций реляционной алгебры</vt:lpstr>
      <vt:lpstr>Преобразования операций реляционной алгебры</vt:lpstr>
      <vt:lpstr>Преобразования операций реляционной алгебры</vt:lpstr>
      <vt:lpstr>Преобразования операций реляционной алгебры</vt:lpstr>
      <vt:lpstr>Направления исследований</vt:lpstr>
      <vt:lpstr>Логические преобразования</vt:lpstr>
      <vt:lpstr>Логические преобразования</vt:lpstr>
      <vt:lpstr>Логические преобразования</vt:lpstr>
      <vt:lpstr>Логические преобразования</vt:lpstr>
      <vt:lpstr>Логические преобразования</vt:lpstr>
      <vt:lpstr>Логические преобразования</vt:lpstr>
      <vt:lpstr>Логические преобразования</vt:lpstr>
      <vt:lpstr>Логические преобразования</vt:lpstr>
      <vt:lpstr>Логические преобразования</vt:lpstr>
      <vt:lpstr>Логические преобразования</vt:lpstr>
      <vt:lpstr>Логические преобразования</vt:lpstr>
      <vt:lpstr>Семантическая оптимизация: работа с представлениями</vt:lpstr>
      <vt:lpstr>Семантическая оптимизация: работа с представлениями</vt:lpstr>
      <vt:lpstr>Семантическая оптимизация: работа с ограничениями целостности</vt:lpstr>
      <vt:lpstr>Семантическая оптимизация: работа с ограничениями целостности</vt:lpstr>
      <vt:lpstr>Некоторые проблемы синтаксических и семантических преобразований</vt:lpstr>
      <vt:lpstr>Выбор и оценка альтернативных планов выполнения запросов</vt:lpstr>
      <vt:lpstr>Выбор и оценка альтернативных планов выполнения запросов</vt:lpstr>
      <vt:lpstr>Алгоритмы выполнения запросов соединения</vt:lpstr>
      <vt:lpstr>Индексы соединения</vt:lpstr>
      <vt:lpstr>Выбор плана выполнения запроса</vt:lpstr>
      <vt:lpstr>Выбор плана выполнения запроса</vt:lpstr>
      <vt:lpstr>Выбор плана выполнения запроса</vt:lpstr>
      <vt:lpstr>Оценка стоимости плана выполнения</vt:lpstr>
      <vt:lpstr>Оценка стоимости плана выполнения</vt:lpstr>
      <vt:lpstr>Оценка стоимости плана выполнения</vt:lpstr>
      <vt:lpstr>Оценка стоимости плана выполнения</vt:lpstr>
      <vt:lpstr>Оценка стоимости плана выполнения</vt:lpstr>
      <vt:lpstr>Оценка стоимости плана выполнения</vt:lpstr>
      <vt:lpstr>Оценка стоимости плана выполнения</vt:lpstr>
      <vt:lpstr>Оценка стоимости плана выполнения</vt:lpstr>
      <vt:lpstr>Оценка стоимости плана выполнения</vt:lpstr>
      <vt:lpstr>Оценка стоимости плана выполнения</vt:lpstr>
      <vt:lpstr>Оценка стоимости плана выполнения</vt:lpstr>
      <vt:lpstr>Оптимизация распределенных запросов</vt:lpstr>
      <vt:lpstr>Особенности распределенных запросов</vt:lpstr>
      <vt:lpstr>Основные проблемы оптимизации распределенных запросов</vt:lpstr>
      <vt:lpstr>Подход на основе предварительной компиляции запросов</vt:lpstr>
      <vt:lpstr>Оптимизация распределенных запросов в System R*</vt:lpstr>
      <vt:lpstr>Оптимизация распределенных запросов в System R*</vt:lpstr>
      <vt:lpstr>Оптимизация распределенных запросов в System R*</vt:lpstr>
      <vt:lpstr>Оптимизация распределенных запросов в System R*</vt:lpstr>
      <vt:lpstr>Оптимизация распределенных запросов в System R*</vt:lpstr>
      <vt:lpstr>Оптимизация распределенных запросов в System R*</vt:lpstr>
      <vt:lpstr>Стратегии выполнения соединений в РБД</vt:lpstr>
      <vt:lpstr>Стратегии выполнения соединений в РБД</vt:lpstr>
      <vt:lpstr>Стратегии выполнения соединений в РБД</vt:lpstr>
      <vt:lpstr>Оптимизация наборов запросов</vt:lpstr>
      <vt:lpstr>Оптимизация наборов запросов</vt:lpstr>
      <vt:lpstr>Оптимизация наборов запросов</vt:lpstr>
      <vt:lpstr>Оптимизация наборов запросов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Базы данных</dc:title>
  <dc:creator>karpov</dc:creator>
  <cp:lastModifiedBy>Карпова Ирина Петровна</cp:lastModifiedBy>
  <cp:revision>519</cp:revision>
  <dcterms:created xsi:type="dcterms:W3CDTF">2008-03-16T13:54:14Z</dcterms:created>
  <dcterms:modified xsi:type="dcterms:W3CDTF">2023-11-21T14:20:22Z</dcterms:modified>
</cp:coreProperties>
</file>