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sldIdLst>
    <p:sldId id="274" r:id="rId2"/>
    <p:sldId id="275" r:id="rId3"/>
    <p:sldId id="316" r:id="rId4"/>
    <p:sldId id="317" r:id="rId5"/>
    <p:sldId id="318" r:id="rId6"/>
    <p:sldId id="319" r:id="rId7"/>
    <p:sldId id="320" r:id="rId8"/>
    <p:sldId id="321" r:id="rId9"/>
    <p:sldId id="322" r:id="rId10"/>
    <p:sldId id="323" r:id="rId11"/>
    <p:sldId id="324" r:id="rId12"/>
    <p:sldId id="325" r:id="rId13"/>
    <p:sldId id="283" r:id="rId14"/>
    <p:sldId id="284" r:id="rId15"/>
    <p:sldId id="300" r:id="rId16"/>
    <p:sldId id="327" r:id="rId17"/>
    <p:sldId id="328" r:id="rId18"/>
    <p:sldId id="285" r:id="rId19"/>
    <p:sldId id="310" r:id="rId20"/>
    <p:sldId id="286" r:id="rId21"/>
    <p:sldId id="287" r:id="rId22"/>
    <p:sldId id="311" r:id="rId23"/>
    <p:sldId id="312" r:id="rId24"/>
    <p:sldId id="329" r:id="rId25"/>
    <p:sldId id="330" r:id="rId26"/>
    <p:sldId id="331" r:id="rId27"/>
    <p:sldId id="288" r:id="rId28"/>
    <p:sldId id="313" r:id="rId29"/>
    <p:sldId id="314" r:id="rId30"/>
    <p:sldId id="301"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86" autoAdjust="0"/>
  </p:normalViewPr>
  <p:slideViewPr>
    <p:cSldViewPr>
      <p:cViewPr>
        <p:scale>
          <a:sx n="70" d="100"/>
          <a:sy n="70" d="100"/>
        </p:scale>
        <p:origin x="-1084" y="1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60D7F17-1D89-4F1A-A6A1-00B4EBD40C43}" type="datetimeFigureOut">
              <a:rPr lang="ru-RU"/>
              <a:pPr>
                <a:defRPr/>
              </a:pPr>
              <a:t>30.08.2023</a:t>
            </a:fld>
            <a:endParaRPr lang="ru-RU"/>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8B57F01-3DC7-4E98-AA5B-2EC7131E75B1}" type="slidenum">
              <a:rPr lang="ru-RU"/>
              <a:pPr>
                <a:defRPr/>
              </a:pPr>
              <a:t>‹#›</a:t>
            </a:fld>
            <a:endParaRPr lang="ru-RU"/>
          </a:p>
        </p:txBody>
      </p:sp>
    </p:spTree>
    <p:extLst>
      <p:ext uri="{BB962C8B-B14F-4D97-AF65-F5344CB8AC3E}">
        <p14:creationId xmlns:p14="http://schemas.microsoft.com/office/powerpoint/2010/main" val="2688348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ru-RU" alt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fld id="{9C4E5AE8-31D3-4EF7-ADB7-15877618982B}" type="datetime1">
              <a:rPr lang="ru-RU"/>
              <a:pPr>
                <a:defRPr/>
              </a:pPr>
              <a:t>30.08.2023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CE82316F-037E-4E53-8452-580520970D81}" type="slidenum">
              <a:rPr lang="ru-RU"/>
              <a:pPr>
                <a:defRPr/>
              </a:pPr>
              <a:t>‹#›</a:t>
            </a:fld>
            <a:endParaRPr lang="ru-RU"/>
          </a:p>
        </p:txBody>
      </p:sp>
    </p:spTree>
    <p:extLst>
      <p:ext uri="{BB962C8B-B14F-4D97-AF65-F5344CB8AC3E}">
        <p14:creationId xmlns:p14="http://schemas.microsoft.com/office/powerpoint/2010/main" val="201308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63556B4-4408-45DC-A2E3-AC3A6AF2802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F23199EB-4600-4074-B195-FE95ED1B1BFF}" type="datetime1">
              <a:rPr lang="ru-RU"/>
              <a:pPr>
                <a:defRPr/>
              </a:pPr>
              <a:t>30.08.2023</a:t>
            </a:fld>
            <a:endParaRPr lang="ru-RU"/>
          </a:p>
        </p:txBody>
      </p:sp>
    </p:spTree>
    <p:extLst>
      <p:ext uri="{BB962C8B-B14F-4D97-AF65-F5344CB8AC3E}">
        <p14:creationId xmlns:p14="http://schemas.microsoft.com/office/powerpoint/2010/main" val="18007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4AE40E2-96CE-49A2-BEE9-2B78D9B51B92}"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055A419B-FF22-453E-8FF0-860C89797B2E}" type="datetime1">
              <a:rPr lang="ru-RU"/>
              <a:pPr>
                <a:defRPr/>
              </a:pPr>
              <a:t>30.08.2023</a:t>
            </a:fld>
            <a:endParaRPr lang="ru-RU"/>
          </a:p>
        </p:txBody>
      </p:sp>
    </p:spTree>
    <p:extLst>
      <p:ext uri="{BB962C8B-B14F-4D97-AF65-F5344CB8AC3E}">
        <p14:creationId xmlns:p14="http://schemas.microsoft.com/office/powerpoint/2010/main" val="385430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2C2DEF78-EE3E-4CAB-82C4-D94C2AFCE4DE}"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F40B7C96-7A5F-414C-979B-1736D0CCE461}" type="datetime1">
              <a:rPr lang="ru-RU"/>
              <a:pPr>
                <a:defRPr/>
              </a:pPr>
              <a:t>30.08.2023</a:t>
            </a:fld>
            <a:endParaRPr lang="ru-RU"/>
          </a:p>
        </p:txBody>
      </p:sp>
    </p:spTree>
    <p:extLst>
      <p:ext uri="{BB962C8B-B14F-4D97-AF65-F5344CB8AC3E}">
        <p14:creationId xmlns:p14="http://schemas.microsoft.com/office/powerpoint/2010/main" val="6961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B91276-BDB6-4D4F-9265-4E3F652BB1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20A43AFD-5E21-4749-B287-C09C149DEE4E}" type="datetime1">
              <a:rPr lang="ru-RU"/>
              <a:pPr>
                <a:defRPr/>
              </a:pPr>
              <a:t>30.08.2023</a:t>
            </a:fld>
            <a:endParaRPr lang="ru-RU"/>
          </a:p>
        </p:txBody>
      </p:sp>
    </p:spTree>
    <p:extLst>
      <p:ext uri="{BB962C8B-B14F-4D97-AF65-F5344CB8AC3E}">
        <p14:creationId xmlns:p14="http://schemas.microsoft.com/office/powerpoint/2010/main" val="409595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6126CD8-32AD-4878-9DCB-1B032FBE803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21A3601-2687-4539-A6DB-730F8A491315}" type="datetime1">
              <a:rPr lang="ru-RU"/>
              <a:pPr>
                <a:defRPr/>
              </a:pPr>
              <a:t>30.08.2023</a:t>
            </a:fld>
            <a:endParaRPr lang="ru-RU"/>
          </a:p>
        </p:txBody>
      </p:sp>
    </p:spTree>
    <p:extLst>
      <p:ext uri="{BB962C8B-B14F-4D97-AF65-F5344CB8AC3E}">
        <p14:creationId xmlns:p14="http://schemas.microsoft.com/office/powerpoint/2010/main" val="318591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3A3BD269-A369-43F5-BB8F-95DBBBE60E5C}"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412A620-87EE-4947-A2B5-CBD908D75F90}" type="datetime1">
              <a:rPr lang="ru-RU"/>
              <a:pPr>
                <a:defRPr/>
              </a:pPr>
              <a:t>30.08.2023</a:t>
            </a:fld>
            <a:endParaRPr lang="ru-RU"/>
          </a:p>
        </p:txBody>
      </p:sp>
    </p:spTree>
    <p:extLst>
      <p:ext uri="{BB962C8B-B14F-4D97-AF65-F5344CB8AC3E}">
        <p14:creationId xmlns:p14="http://schemas.microsoft.com/office/powerpoint/2010/main" val="93148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9FFEA4B-6512-4484-BBEE-5439B3FFB984}"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7221B7E7-80D9-477C-8004-D379594BE286}" type="datetime1">
              <a:rPr lang="ru-RU"/>
              <a:pPr>
                <a:defRPr/>
              </a:pPr>
              <a:t>30.08.2023</a:t>
            </a:fld>
            <a:endParaRPr lang="ru-RU"/>
          </a:p>
        </p:txBody>
      </p:sp>
    </p:spTree>
    <p:extLst>
      <p:ext uri="{BB962C8B-B14F-4D97-AF65-F5344CB8AC3E}">
        <p14:creationId xmlns:p14="http://schemas.microsoft.com/office/powerpoint/2010/main" val="336036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2CBD9634-089D-4E30-B3FB-776B5BF4E6F7}"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E5913E5B-69C2-40BC-9CFE-EA99BCDB9DB8}" type="datetime1">
              <a:rPr lang="ru-RU"/>
              <a:pPr>
                <a:defRPr/>
              </a:pPr>
              <a:t>30.08.2023</a:t>
            </a:fld>
            <a:endParaRPr lang="ru-RU"/>
          </a:p>
        </p:txBody>
      </p:sp>
    </p:spTree>
    <p:extLst>
      <p:ext uri="{BB962C8B-B14F-4D97-AF65-F5344CB8AC3E}">
        <p14:creationId xmlns:p14="http://schemas.microsoft.com/office/powerpoint/2010/main" val="374742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9E2C5BED-8CF7-4DCD-B358-2340714D0CB1}"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61851581-035D-4850-896D-A83D5671CC60}" type="datetime1">
              <a:rPr lang="ru-RU"/>
              <a:pPr>
                <a:defRPr/>
              </a:pPr>
              <a:t>30.08.2023</a:t>
            </a:fld>
            <a:endParaRPr lang="ru-RU"/>
          </a:p>
        </p:txBody>
      </p:sp>
    </p:spTree>
    <p:extLst>
      <p:ext uri="{BB962C8B-B14F-4D97-AF65-F5344CB8AC3E}">
        <p14:creationId xmlns:p14="http://schemas.microsoft.com/office/powerpoint/2010/main" val="291497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F8A6953-1942-4310-BB27-CE9DE6B9889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34D3711A-7B0D-4DFC-891E-61B01589C255}" type="datetime1">
              <a:rPr lang="ru-RU"/>
              <a:pPr>
                <a:defRPr/>
              </a:pPr>
              <a:t>30.08.2023</a:t>
            </a:fld>
            <a:endParaRPr lang="ru-RU"/>
          </a:p>
        </p:txBody>
      </p:sp>
    </p:spTree>
    <p:extLst>
      <p:ext uri="{BB962C8B-B14F-4D97-AF65-F5344CB8AC3E}">
        <p14:creationId xmlns:p14="http://schemas.microsoft.com/office/powerpoint/2010/main" val="395948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p>
        </p:txBody>
      </p:sp>
      <p:sp>
        <p:nvSpPr>
          <p:cNvPr id="337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29BBF2F-24CA-4900-9EB9-DC5D3E45CF54}"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fld id="{A8FCDD60-E0F7-4C72-9C85-C8A0F45F8890}" type="datetime1">
              <a:rPr lang="ru-RU"/>
              <a:pPr>
                <a:defRPr/>
              </a:pPr>
              <a:t>30.08.2023</a:t>
            </a:fld>
            <a:endParaRPr lang="ru-RU"/>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55776" y="1916113"/>
            <a:ext cx="6408712" cy="2160587"/>
          </a:xfrm>
        </p:spPr>
        <p:txBody>
          <a:bodyPr/>
          <a:lstStyle/>
          <a:p>
            <a:pPr algn="r" eaLnBrk="1" hangingPunct="1"/>
            <a:r>
              <a:rPr lang="ru-RU" altLang="ru-RU" sz="4800" dirty="0" smtClean="0"/>
              <a:t>Распределенные базы данных</a:t>
            </a:r>
          </a:p>
        </p:txBody>
      </p:sp>
      <p:sp>
        <p:nvSpPr>
          <p:cNvPr id="3075" name="Rectangle 3"/>
          <p:cNvSpPr>
            <a:spLocks noGrp="1" noChangeArrowheads="1"/>
          </p:cNvSpPr>
          <p:nvPr>
            <p:ph type="subTitle" idx="1"/>
          </p:nvPr>
        </p:nvSpPr>
        <p:spPr>
          <a:xfrm>
            <a:off x="3563888" y="4365104"/>
            <a:ext cx="5463890" cy="1655763"/>
          </a:xfrm>
        </p:spPr>
        <p:txBody>
          <a:bodyPr/>
          <a:lstStyle/>
          <a:p>
            <a:pPr algn="r" eaLnBrk="1" hangingPunct="1">
              <a:lnSpc>
                <a:spcPct val="90000"/>
              </a:lnSpc>
              <a:spcBef>
                <a:spcPct val="0"/>
              </a:spcBef>
            </a:pPr>
            <a:r>
              <a:rPr lang="ru-RU" altLang="ru-RU" sz="3200" smtClean="0"/>
              <a:t>Лекция </a:t>
            </a:r>
            <a:r>
              <a:rPr lang="ru-RU" altLang="ru-RU" sz="3200" smtClean="0"/>
              <a:t>5. </a:t>
            </a:r>
            <a:r>
              <a:rPr lang="ru-RU" altLang="ru-RU" sz="3200" dirty="0" smtClean="0"/>
              <a:t>Многопользовательский доступ </a:t>
            </a:r>
            <a:r>
              <a:rPr lang="ru-RU" altLang="ru-RU" sz="3200" dirty="0"/>
              <a:t>к данным</a:t>
            </a:r>
            <a:endParaRPr lang="ru-RU" altLang="ru-RU" sz="2800" dirty="0" smtClean="0"/>
          </a:p>
        </p:txBody>
      </p:sp>
      <p:sp>
        <p:nvSpPr>
          <p:cNvPr id="3076" name="Text Box 4"/>
          <p:cNvSpPr txBox="1">
            <a:spLocks noChangeArrowheads="1"/>
          </p:cNvSpPr>
          <p:nvPr/>
        </p:nvSpPr>
        <p:spPr bwMode="auto">
          <a:xfrm>
            <a:off x="1259954" y="260350"/>
            <a:ext cx="7776542" cy="6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r" eaLnBrk="1" hangingPunct="1">
              <a:lnSpc>
                <a:spcPct val="90000"/>
              </a:lnSpc>
              <a:buNone/>
            </a:pPr>
            <a:r>
              <a:rPr lang="ru-RU" altLang="ru-RU" sz="1800" i="1" dirty="0" smtClean="0"/>
              <a:t>"Кто хочет работать – ищет средства, кто не хочет – причины".</a:t>
            </a:r>
          </a:p>
          <a:p>
            <a:pPr algn="r" eaLnBrk="1" hangingPunct="1">
              <a:lnSpc>
                <a:spcPct val="90000"/>
              </a:lnSpc>
              <a:buNone/>
            </a:pPr>
            <a:r>
              <a:rPr lang="ru-RU" altLang="ru-RU" sz="1600" dirty="0" smtClean="0"/>
              <a:t>С.П. Королёв, советский ученый и конструктор в области космонавтики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Действия при завершении транзакции</a:t>
            </a:r>
          </a:p>
        </p:txBody>
      </p:sp>
      <p:sp>
        <p:nvSpPr>
          <p:cNvPr id="12291" name="Text Box 3"/>
          <p:cNvSpPr txBox="1">
            <a:spLocks noChangeArrowheads="1"/>
          </p:cNvSpPr>
          <p:nvPr/>
        </p:nvSpPr>
        <p:spPr bwMode="auto">
          <a:xfrm>
            <a:off x="611188" y="1124744"/>
            <a:ext cx="8064500" cy="566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dirty="0"/>
              <a:t>При использовании протокола </a:t>
            </a:r>
            <a:r>
              <a:rPr lang="en-US" altLang="ru-RU" sz="1800" dirty="0"/>
              <a:t>WAL</a:t>
            </a:r>
            <a:r>
              <a:rPr lang="ru-RU" altLang="ru-RU" sz="1800" dirty="0"/>
              <a:t> изменённые данные почти сразу попадают в базу данных, ещё по поступления команды </a:t>
            </a:r>
            <a:r>
              <a:rPr lang="en-US" altLang="ru-RU" sz="1800" dirty="0"/>
              <a:t>commit</a:t>
            </a:r>
            <a:r>
              <a:rPr lang="ru-RU" altLang="ru-RU" sz="1800" dirty="0"/>
              <a:t>. </a:t>
            </a:r>
          </a:p>
          <a:p>
            <a:pPr eaLnBrk="1" hangingPunct="1">
              <a:spcBef>
                <a:spcPct val="0"/>
              </a:spcBef>
              <a:buClrTx/>
              <a:buSzTx/>
              <a:buFontTx/>
              <a:buNone/>
            </a:pPr>
            <a:r>
              <a:rPr lang="ru-RU" altLang="ru-RU" sz="1800" dirty="0"/>
              <a:t>Поэтому фиксация транзакции чаще всего заключается в следующем:</a:t>
            </a:r>
          </a:p>
          <a:p>
            <a:pPr eaLnBrk="1" hangingPunct="1">
              <a:spcBef>
                <a:spcPct val="30000"/>
              </a:spcBef>
              <a:buClrTx/>
              <a:buSzTx/>
              <a:buFontTx/>
              <a:buAutoNum type="arabicPeriod"/>
            </a:pPr>
            <a:r>
              <a:rPr lang="ru-RU" altLang="ru-RU" sz="1800" dirty="0"/>
              <a:t>Изменения, внесённые транзакцией, помечаются как постоянные.</a:t>
            </a:r>
          </a:p>
          <a:p>
            <a:pPr eaLnBrk="1" hangingPunct="1">
              <a:spcBef>
                <a:spcPct val="30000"/>
              </a:spcBef>
              <a:buClrTx/>
              <a:buSzTx/>
              <a:buFontTx/>
              <a:buAutoNum type="arabicPeriod"/>
            </a:pPr>
            <a:r>
              <a:rPr lang="ru-RU" altLang="ru-RU" sz="1800" dirty="0"/>
              <a:t>Уничтожаются все точки сохранения для данной транзакции.</a:t>
            </a:r>
          </a:p>
          <a:p>
            <a:pPr eaLnBrk="1" hangingPunct="1">
              <a:spcBef>
                <a:spcPct val="30000"/>
              </a:spcBef>
              <a:buClrTx/>
              <a:buSzTx/>
              <a:buFontTx/>
              <a:buAutoNum type="arabicPeriod"/>
            </a:pPr>
            <a:r>
              <a:rPr lang="ru-RU" altLang="ru-RU" sz="1800" dirty="0"/>
              <a:t>Если выполнение транзакций осуществляется с помощью блокировок, то освобождаются объекты, заблокированные транзакцией.</a:t>
            </a:r>
          </a:p>
          <a:p>
            <a:pPr eaLnBrk="1" hangingPunct="1">
              <a:spcBef>
                <a:spcPct val="30000"/>
              </a:spcBef>
              <a:buClrTx/>
              <a:buSzTx/>
              <a:buFontTx/>
              <a:buAutoNum type="arabicPeriod"/>
            </a:pPr>
            <a:r>
              <a:rPr lang="ru-RU" altLang="ru-RU" sz="1800" dirty="0"/>
              <a:t>В журнале транзакций транзакция помечается как завершённая, уничтожаются системные записи о транзакции в оперативной памяти.</a:t>
            </a:r>
          </a:p>
          <a:p>
            <a:pPr eaLnBrk="1" hangingPunct="1">
              <a:spcBef>
                <a:spcPct val="30000"/>
              </a:spcBef>
              <a:buClrTx/>
              <a:buSzTx/>
              <a:buFontTx/>
              <a:buNone/>
            </a:pPr>
            <a:endParaRPr lang="ru-RU" altLang="ru-RU" sz="1800" dirty="0" smtClean="0"/>
          </a:p>
          <a:p>
            <a:pPr eaLnBrk="1" hangingPunct="1">
              <a:spcBef>
                <a:spcPct val="30000"/>
              </a:spcBef>
              <a:buClrTx/>
              <a:buSzTx/>
              <a:buFontTx/>
              <a:buNone/>
            </a:pPr>
            <a:r>
              <a:rPr lang="ru-RU" altLang="ru-RU" sz="1800" dirty="0" smtClean="0">
                <a:solidFill>
                  <a:schemeClr val="accent1">
                    <a:lumMod val="50000"/>
                  </a:schemeClr>
                </a:solidFill>
              </a:rPr>
              <a:t>Вопрос: что должно произойти при откате транзакции и что выполняется быстрее - откат или фиксация?</a:t>
            </a:r>
          </a:p>
          <a:p>
            <a:pPr eaLnBrk="1" hangingPunct="1">
              <a:spcBef>
                <a:spcPct val="30000"/>
              </a:spcBef>
              <a:buClrTx/>
              <a:buSzTx/>
              <a:buFontTx/>
              <a:buNone/>
            </a:pPr>
            <a:endParaRPr lang="ru-RU" altLang="ru-RU" sz="1800" dirty="0"/>
          </a:p>
          <a:p>
            <a:pPr eaLnBrk="1" hangingPunct="1">
              <a:spcBef>
                <a:spcPct val="0"/>
              </a:spcBef>
              <a:buClrTx/>
              <a:buSzTx/>
              <a:buFontTx/>
              <a:buNone/>
            </a:pPr>
            <a:r>
              <a:rPr lang="ru-RU" altLang="ru-RU" sz="1800" dirty="0" smtClean="0"/>
              <a:t>При </a:t>
            </a:r>
            <a:r>
              <a:rPr lang="ru-RU" altLang="ru-RU" sz="1800" dirty="0"/>
              <a:t>откате транзакции вместо п.1 обычно выполняется считывание из сегмента отката прежних значений данных и переписывание их обратно в БД (остальные пункты сохранятся без изменений). Поэтому откат транзакции практически всегда занимает больше времени, чем фиксация.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1">
                                            <p:txEl>
                                              <p:pRg st="9" end="9"/>
                                            </p:txEl>
                                          </p:spTgt>
                                        </p:tgtEl>
                                        <p:attrNameLst>
                                          <p:attrName>style.visibility</p:attrName>
                                        </p:attrNameLst>
                                      </p:cBhvr>
                                      <p:to>
                                        <p:strVal val="visible"/>
                                      </p:to>
                                    </p:set>
                                    <p:animEffect transition="in" filter="fade">
                                      <p:cBhvr>
                                        <p:cTn id="11" dur="5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Взаимовлияние транзакций</a:t>
            </a:r>
          </a:p>
        </p:txBody>
      </p:sp>
      <p:sp>
        <p:nvSpPr>
          <p:cNvPr id="13315" name="Text Box 3"/>
          <p:cNvSpPr txBox="1">
            <a:spLocks noChangeArrowheads="1"/>
          </p:cNvSpPr>
          <p:nvPr/>
        </p:nvSpPr>
        <p:spPr bwMode="auto">
          <a:xfrm>
            <a:off x="611188" y="1404938"/>
            <a:ext cx="80645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0" indent="0" eaLnBrk="1" hangingPunct="1">
              <a:spcBef>
                <a:spcPct val="0"/>
              </a:spcBef>
              <a:buClrTx/>
              <a:buSzTx/>
              <a:buFontTx/>
              <a:buNone/>
            </a:pPr>
            <a:r>
              <a:rPr lang="ru-RU" altLang="ru-RU" sz="1800" dirty="0"/>
              <a:t>Транзакции в многопользовательской БД должны быть изолированы друг от друга, т.е. в идеале каждая из них должна выполняться так, как будто выполняется только она одна. В реальности транзакции выполняются одновременно и могут влиять на результаты друг друга, если они обращаются к одному и тому же набору данных и хотя бы одна из транзакций изменяет данные.</a:t>
            </a:r>
          </a:p>
          <a:p>
            <a:pPr eaLnBrk="1" hangingPunct="1">
              <a:spcBef>
                <a:spcPct val="0"/>
              </a:spcBef>
              <a:buClrTx/>
              <a:buSzTx/>
              <a:buFontTx/>
              <a:buNone/>
            </a:pPr>
            <a:endParaRPr lang="ru-RU" altLang="ru-RU" sz="1800" dirty="0"/>
          </a:p>
          <a:p>
            <a:pPr eaLnBrk="1" hangingPunct="1">
              <a:spcBef>
                <a:spcPct val="0"/>
              </a:spcBef>
              <a:buClrTx/>
              <a:buSzTx/>
              <a:buFontTx/>
              <a:buNone/>
            </a:pPr>
            <a:r>
              <a:rPr lang="ru-RU" altLang="ru-RU" sz="1800" dirty="0"/>
              <a:t>Транзакции не влияют друг на друга, если</a:t>
            </a:r>
            <a:r>
              <a:rPr lang="en-US" altLang="ru-RU" sz="1800" dirty="0"/>
              <a:t> </a:t>
            </a:r>
            <a:r>
              <a:rPr lang="ru-RU" altLang="ru-RU" sz="1800" dirty="0"/>
              <a:t>они:</a:t>
            </a:r>
          </a:p>
          <a:p>
            <a:pPr eaLnBrk="1" hangingPunct="1">
              <a:spcBef>
                <a:spcPct val="0"/>
              </a:spcBef>
              <a:buClrTx/>
              <a:buSzTx/>
              <a:buFont typeface="Arial" charset="0"/>
              <a:buAutoNum type="arabicParenR"/>
            </a:pPr>
            <a:r>
              <a:rPr lang="ru-RU" altLang="ru-RU" sz="1800" dirty="0"/>
              <a:t>только читают данные;</a:t>
            </a:r>
          </a:p>
          <a:p>
            <a:pPr eaLnBrk="1" hangingPunct="1">
              <a:spcBef>
                <a:spcPct val="0"/>
              </a:spcBef>
              <a:buClrTx/>
              <a:buSzTx/>
              <a:buFont typeface="Arial" charset="0"/>
              <a:buAutoNum type="arabicParenR"/>
            </a:pPr>
            <a:r>
              <a:rPr lang="ru-RU" altLang="ru-RU" sz="1800" dirty="0"/>
              <a:t>обращаются к разным данным.</a:t>
            </a:r>
          </a:p>
          <a:p>
            <a:pPr eaLnBrk="1" hangingPunct="1">
              <a:spcBef>
                <a:spcPct val="0"/>
              </a:spcBef>
              <a:buClrTx/>
              <a:buSzTx/>
              <a:buFontTx/>
              <a:buNone/>
            </a:pPr>
            <a:endParaRPr lang="ru-RU" altLang="ru-RU" sz="1800" dirty="0"/>
          </a:p>
          <a:p>
            <a:pPr eaLnBrk="1" hangingPunct="1">
              <a:spcBef>
                <a:spcPct val="0"/>
              </a:spcBef>
              <a:buClrTx/>
              <a:buSzTx/>
              <a:buFontTx/>
              <a:buNone/>
            </a:pPr>
            <a:r>
              <a:rPr lang="ru-RU" altLang="ru-RU" sz="1800" dirty="0"/>
              <a:t>В общем случае взаимовлияние транзакций может проявляться в виде:</a:t>
            </a:r>
          </a:p>
          <a:p>
            <a:pPr eaLnBrk="1" hangingPunct="1">
              <a:spcBef>
                <a:spcPct val="0"/>
              </a:spcBef>
              <a:buClrTx/>
              <a:buSzTx/>
              <a:buFont typeface="Arial" charset="0"/>
              <a:buAutoNum type="arabicParenR"/>
            </a:pPr>
            <a:r>
              <a:rPr lang="ru-RU" altLang="ru-RU" sz="1800" dirty="0"/>
              <a:t>потери изменений;</a:t>
            </a:r>
          </a:p>
          <a:p>
            <a:pPr eaLnBrk="1" hangingPunct="1">
              <a:spcBef>
                <a:spcPct val="0"/>
              </a:spcBef>
              <a:buClrTx/>
              <a:buSzTx/>
              <a:buFont typeface="Arial" charset="0"/>
              <a:buAutoNum type="arabicParenR"/>
            </a:pPr>
            <a:r>
              <a:rPr lang="ru-RU" altLang="ru-RU" sz="1800" dirty="0"/>
              <a:t>чернового чтения;</a:t>
            </a:r>
          </a:p>
          <a:p>
            <a:pPr eaLnBrk="1" hangingPunct="1">
              <a:spcBef>
                <a:spcPct val="0"/>
              </a:spcBef>
              <a:buClrTx/>
              <a:buSzTx/>
              <a:buFont typeface="Arial" charset="0"/>
              <a:buAutoNum type="arabicParenR"/>
            </a:pPr>
            <a:r>
              <a:rPr lang="ru-RU" altLang="ru-RU" sz="1800" dirty="0"/>
              <a:t>неповторяемого чтения;</a:t>
            </a:r>
          </a:p>
          <a:p>
            <a:pPr eaLnBrk="1" hangingPunct="1">
              <a:spcBef>
                <a:spcPct val="0"/>
              </a:spcBef>
              <a:buClrTx/>
              <a:buSzTx/>
              <a:buFont typeface="Arial" charset="0"/>
              <a:buAutoNum type="arabicParenR"/>
            </a:pPr>
            <a:r>
              <a:rPr lang="ru-RU" altLang="ru-RU" sz="1800" dirty="0"/>
              <a:t>фантомов.</a:t>
            </a:r>
          </a:p>
        </p:txBody>
      </p:sp>
      <p:sp>
        <p:nvSpPr>
          <p:cNvPr id="13316" name="Rectangle 5"/>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Потеря изменений</a:t>
            </a:r>
          </a:p>
        </p:txBody>
      </p:sp>
      <p:sp>
        <p:nvSpPr>
          <p:cNvPr id="14339" name="Text Box 3"/>
          <p:cNvSpPr txBox="1">
            <a:spLocks noChangeArrowheads="1"/>
          </p:cNvSpPr>
          <p:nvPr/>
        </p:nvSpPr>
        <p:spPr bwMode="auto">
          <a:xfrm>
            <a:off x="828675" y="1125538"/>
            <a:ext cx="7847013"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dirty="0"/>
              <a:t>Представим, что одновременно начали выполняться две транзакции:</a:t>
            </a:r>
          </a:p>
          <a:p>
            <a:pPr eaLnBrk="1" hangingPunct="1">
              <a:spcBef>
                <a:spcPct val="0"/>
              </a:spcBef>
              <a:buClrTx/>
              <a:buSzTx/>
              <a:buFontTx/>
              <a:buNone/>
            </a:pPr>
            <a:r>
              <a:rPr lang="ru-RU" altLang="ru-RU" sz="1800" dirty="0"/>
              <a:t>транзакция 1 – 	</a:t>
            </a:r>
            <a:r>
              <a:rPr lang="en-US" altLang="ru-RU" sz="1800" dirty="0"/>
              <a:t>UPDATE</a:t>
            </a:r>
            <a:r>
              <a:rPr lang="ru-RU" altLang="ru-RU" sz="1800" dirty="0"/>
              <a:t> 	</a:t>
            </a:r>
            <a:r>
              <a:rPr lang="ru-RU" altLang="ru-RU" sz="1800" i="1" dirty="0"/>
              <a:t>СОТРУДНИКИ</a:t>
            </a:r>
            <a:endParaRPr lang="en-US" altLang="ru-RU" sz="1800" dirty="0"/>
          </a:p>
          <a:p>
            <a:pPr eaLnBrk="1" hangingPunct="1">
              <a:spcBef>
                <a:spcPct val="0"/>
              </a:spcBef>
              <a:buClrTx/>
              <a:buSzTx/>
              <a:buFontTx/>
              <a:buNone/>
            </a:pPr>
            <a:r>
              <a:rPr lang="ru-RU" altLang="ru-RU" sz="1800" dirty="0"/>
              <a:t>			</a:t>
            </a:r>
            <a:r>
              <a:rPr lang="en-US" altLang="ru-RU" sz="1800" dirty="0"/>
              <a:t>SET</a:t>
            </a:r>
            <a:r>
              <a:rPr lang="ru-RU" altLang="ru-RU" sz="1800" dirty="0"/>
              <a:t>	</a:t>
            </a:r>
            <a:r>
              <a:rPr lang="ru-RU" altLang="ru-RU" sz="1800" i="1" dirty="0"/>
              <a:t>Оклад</a:t>
            </a:r>
            <a:r>
              <a:rPr lang="ru-RU" altLang="ru-RU" sz="1800" dirty="0"/>
              <a:t> = </a:t>
            </a:r>
            <a:r>
              <a:rPr lang="en-US" altLang="ru-RU" sz="1800" dirty="0" smtClean="0"/>
              <a:t>6</a:t>
            </a:r>
            <a:r>
              <a:rPr lang="ru-RU" altLang="ru-RU" sz="1800" dirty="0" smtClean="0"/>
              <a:t>9</a:t>
            </a:r>
            <a:r>
              <a:rPr lang="en-US" altLang="ru-RU" sz="1800" dirty="0" smtClean="0"/>
              <a:t>0</a:t>
            </a:r>
            <a:r>
              <a:rPr lang="ru-RU" altLang="ru-RU" sz="1800" dirty="0" smtClean="0"/>
              <a:t>00</a:t>
            </a:r>
            <a:endParaRPr lang="en-US" altLang="ru-RU" sz="1800" dirty="0"/>
          </a:p>
          <a:p>
            <a:pPr eaLnBrk="1" hangingPunct="1">
              <a:spcBef>
                <a:spcPct val="0"/>
              </a:spcBef>
              <a:buClrTx/>
              <a:buSzTx/>
              <a:buFontTx/>
              <a:buNone/>
            </a:pPr>
            <a:r>
              <a:rPr lang="ru-RU" altLang="ru-RU" sz="1800" dirty="0"/>
              <a:t>			</a:t>
            </a:r>
            <a:r>
              <a:rPr lang="en-US" altLang="ru-RU" sz="1800" dirty="0"/>
              <a:t>WHERE</a:t>
            </a:r>
            <a:r>
              <a:rPr lang="ru-RU" altLang="ru-RU" sz="1800" dirty="0"/>
              <a:t>	</a:t>
            </a:r>
            <a:r>
              <a:rPr lang="ru-RU" altLang="ru-RU" sz="1800" b="1" i="1" dirty="0"/>
              <a:t>Номер</a:t>
            </a:r>
            <a:r>
              <a:rPr lang="ru-RU" altLang="ru-RU" sz="1800" dirty="0"/>
              <a:t> = 1123;</a:t>
            </a:r>
          </a:p>
          <a:p>
            <a:pPr eaLnBrk="1" hangingPunct="1">
              <a:spcBef>
                <a:spcPct val="0"/>
              </a:spcBef>
              <a:buClrTx/>
              <a:buSzTx/>
              <a:buFontTx/>
              <a:buNone/>
            </a:pPr>
            <a:r>
              <a:rPr lang="ru-RU" altLang="ru-RU" sz="1800" dirty="0"/>
              <a:t>транзакция 2 – 	</a:t>
            </a:r>
            <a:r>
              <a:rPr lang="en-US" altLang="ru-RU" sz="1800" dirty="0"/>
              <a:t>UPDATE</a:t>
            </a:r>
            <a:r>
              <a:rPr lang="ru-RU" altLang="ru-RU" sz="1800" dirty="0"/>
              <a:t> 	</a:t>
            </a:r>
            <a:r>
              <a:rPr lang="ru-RU" altLang="ru-RU" sz="1800" i="1" dirty="0"/>
              <a:t>СОТРУДНИКИ</a:t>
            </a:r>
            <a:endParaRPr lang="en-US" altLang="ru-RU" sz="1800" dirty="0"/>
          </a:p>
          <a:p>
            <a:pPr eaLnBrk="1" hangingPunct="1">
              <a:spcBef>
                <a:spcPct val="0"/>
              </a:spcBef>
              <a:buClrTx/>
              <a:buSzTx/>
              <a:buFontTx/>
              <a:buNone/>
            </a:pPr>
            <a:r>
              <a:rPr lang="ru-RU" altLang="ru-RU" sz="1800" dirty="0"/>
              <a:t>			</a:t>
            </a:r>
            <a:r>
              <a:rPr lang="en-US" altLang="ru-RU" sz="1800" dirty="0"/>
              <a:t>SET</a:t>
            </a:r>
            <a:r>
              <a:rPr lang="ru-RU" altLang="ru-RU" sz="1800" dirty="0"/>
              <a:t>	</a:t>
            </a:r>
            <a:r>
              <a:rPr lang="ru-RU" altLang="ru-RU" sz="1800" i="1" dirty="0"/>
              <a:t>Должность</a:t>
            </a:r>
            <a:r>
              <a:rPr lang="ru-RU" altLang="ru-RU" sz="1800" dirty="0"/>
              <a:t> = </a:t>
            </a:r>
            <a:r>
              <a:rPr lang="en-US" altLang="ru-RU" sz="1800" dirty="0" smtClean="0"/>
              <a:t>'</a:t>
            </a:r>
            <a:r>
              <a:rPr lang="ru-RU" altLang="ru-RU" sz="1800" dirty="0" smtClean="0"/>
              <a:t>старший экономист</a:t>
            </a:r>
            <a:r>
              <a:rPr lang="en-US" altLang="ru-RU" sz="1800" dirty="0" smtClean="0"/>
              <a:t>'</a:t>
            </a:r>
            <a:endParaRPr lang="en-US" altLang="ru-RU" sz="1800" dirty="0"/>
          </a:p>
          <a:p>
            <a:pPr eaLnBrk="1" hangingPunct="1">
              <a:spcBef>
                <a:spcPct val="0"/>
              </a:spcBef>
              <a:buClrTx/>
              <a:buSzTx/>
              <a:buFontTx/>
              <a:buNone/>
            </a:pPr>
            <a:r>
              <a:rPr lang="ru-RU" altLang="ru-RU" sz="1800" dirty="0"/>
              <a:t>			</a:t>
            </a:r>
            <a:r>
              <a:rPr lang="en-US" altLang="ru-RU" sz="1800" dirty="0"/>
              <a:t>WHERE</a:t>
            </a:r>
            <a:r>
              <a:rPr lang="ru-RU" altLang="ru-RU" sz="1800" dirty="0"/>
              <a:t>	</a:t>
            </a:r>
            <a:r>
              <a:rPr lang="ru-RU" altLang="ru-RU" sz="1800" b="1" i="1" dirty="0"/>
              <a:t>Номер</a:t>
            </a:r>
            <a:r>
              <a:rPr lang="ru-RU" altLang="ru-RU" sz="1800" dirty="0"/>
              <a:t> = 1123;</a:t>
            </a:r>
          </a:p>
        </p:txBody>
      </p:sp>
      <p:sp>
        <p:nvSpPr>
          <p:cNvPr id="14340"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1" name="Rectangle 7"/>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2" name="Rectangle 9"/>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14343" name="Object 8"/>
          <p:cNvGraphicFramePr>
            <a:graphicFrameLocks noChangeAspect="1"/>
          </p:cNvGraphicFramePr>
          <p:nvPr>
            <p:extLst>
              <p:ext uri="{D42A27DB-BD31-4B8C-83A1-F6EECF244321}">
                <p14:modId xmlns:p14="http://schemas.microsoft.com/office/powerpoint/2010/main" val="274637739"/>
              </p:ext>
            </p:extLst>
          </p:nvPr>
        </p:nvGraphicFramePr>
        <p:xfrm>
          <a:off x="758825" y="3140075"/>
          <a:ext cx="7840663" cy="2390775"/>
        </p:xfrm>
        <a:graphic>
          <a:graphicData uri="http://schemas.openxmlformats.org/presentationml/2006/ole">
            <mc:AlternateContent xmlns:mc="http://schemas.openxmlformats.org/markup-compatibility/2006">
              <mc:Choice xmlns:v="urn:schemas-microsoft-com:vml" Requires="v">
                <p:oleObj spid="_x0000_s14364" name="Picture" r:id="rId4" imgW="4694400" imgH="1426320" progId="Word.Picture.8">
                  <p:embed/>
                </p:oleObj>
              </mc:Choice>
              <mc:Fallback>
                <p:oleObj name="Picture" r:id="rId4" imgW="4694400" imgH="1426320" progId="Word.Picture.8">
                  <p:embed/>
                  <p:pic>
                    <p:nvPicPr>
                      <p:cNvPr id="0" name="Object 8"/>
                      <p:cNvPicPr>
                        <a:picLocks noChangeAspect="1" noChangeArrowheads="1"/>
                      </p:cNvPicPr>
                      <p:nvPr/>
                    </p:nvPicPr>
                    <p:blipFill>
                      <a:blip r:embed="rId5"/>
                      <a:srcRect/>
                      <a:stretch>
                        <a:fillRect/>
                      </a:stretch>
                    </p:blipFill>
                    <p:spPr bwMode="auto">
                      <a:xfrm>
                        <a:off x="758825" y="3140075"/>
                        <a:ext cx="784066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8" name="Text Box 10"/>
          <p:cNvSpPr txBox="1">
            <a:spLocks noChangeArrowheads="1"/>
          </p:cNvSpPr>
          <p:nvPr/>
        </p:nvSpPr>
        <p:spPr bwMode="auto">
          <a:xfrm>
            <a:off x="827088" y="5667375"/>
            <a:ext cx="7416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ru-RU" altLang="ru-RU" sz="2000" b="1"/>
              <a:t>СУБД не допускает такого взаимовлияния транзакций, при котором возможна потеря изменений.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ppt_x"/>
                                          </p:val>
                                        </p:tav>
                                        <p:tav tm="100000">
                                          <p:val>
                                            <p:strVal val="#ppt_x"/>
                                          </p:val>
                                        </p:tav>
                                      </p:tavLst>
                                    </p:anim>
                                    <p:anim calcmode="lin" valueType="num">
                                      <p:cBhvr additive="base">
                                        <p:cTn id="8"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Черновое чтение</a:t>
            </a:r>
          </a:p>
        </p:txBody>
      </p:sp>
      <p:sp>
        <p:nvSpPr>
          <p:cNvPr id="15363" name="Text Box 3"/>
          <p:cNvSpPr txBox="1">
            <a:spLocks noChangeArrowheads="1"/>
          </p:cNvSpPr>
          <p:nvPr/>
        </p:nvSpPr>
        <p:spPr bwMode="auto">
          <a:xfrm>
            <a:off x="757238" y="1370013"/>
            <a:ext cx="7775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lang="ru-RU" altLang="ru-RU" sz="1800"/>
              <a:t>Ситуация </a:t>
            </a:r>
            <a:r>
              <a:rPr lang="ru-RU" altLang="ru-RU" sz="1800" b="1"/>
              <a:t>чернового чтения</a:t>
            </a:r>
            <a:r>
              <a:rPr lang="ru-RU" altLang="ru-RU" sz="1800"/>
              <a:t> возникает, когда транзакция считывает изменения, вносимые другой (незавершённой) транзакцией. </a:t>
            </a:r>
          </a:p>
        </p:txBody>
      </p:sp>
      <p:sp>
        <p:nvSpPr>
          <p:cNvPr id="15364"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5365" name="Rectangle 5"/>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5366" name="Rectangle 8"/>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5367" name="Rectangle 10"/>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5368" name="Rectangle 12"/>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5369" name="Rectangle 14"/>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1537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349500"/>
            <a:ext cx="66246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1BA0E8-49D7-43D6-8F55-8136C144E975}" type="slidenum">
              <a:rPr lang="ru-RU" altLang="ru-RU" smtClean="0">
                <a:latin typeface="Arial Black" pitchFamily="34" charset="0"/>
              </a:rPr>
              <a:pPr eaLnBrk="1" hangingPunct="1"/>
              <a:t>13</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04813"/>
            <a:ext cx="8229600" cy="668337"/>
          </a:xfrm>
        </p:spPr>
        <p:txBody>
          <a:bodyPr/>
          <a:lstStyle/>
          <a:p>
            <a:pPr algn="ctr" eaLnBrk="1" hangingPunct="1"/>
            <a:r>
              <a:rPr lang="ru-RU" altLang="ru-RU" sz="3200" smtClean="0"/>
              <a:t>Неповторяемое чтение</a:t>
            </a:r>
          </a:p>
        </p:txBody>
      </p:sp>
      <p:sp>
        <p:nvSpPr>
          <p:cNvPr id="16387" name="Text Box 4"/>
          <p:cNvSpPr txBox="1">
            <a:spLocks noChangeArrowheads="1"/>
          </p:cNvSpPr>
          <p:nvPr/>
        </p:nvSpPr>
        <p:spPr bwMode="auto">
          <a:xfrm>
            <a:off x="468313" y="1052513"/>
            <a:ext cx="8424862"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 typeface="Wingdings" pitchFamily="2" charset="2"/>
              <a:buNone/>
            </a:pPr>
            <a:r>
              <a:rPr lang="ru-RU" altLang="ru-RU" sz="1800" b="1"/>
              <a:t>Неповторяемое чтение</a:t>
            </a:r>
            <a:r>
              <a:rPr lang="ru-RU" altLang="ru-RU" sz="1800"/>
              <a:t> является противоположностью повторяемого, т.е. транзакция "видит" изменения существующих данных, внесённые другими (завершёнными!) транзакциями. Транзакция повторно читает те же данные, что и раньше, и обнаруживает, что они были изменены другой транзакцией (которая завершилась после первого чтения).</a:t>
            </a:r>
          </a:p>
          <a:p>
            <a:pPr eaLnBrk="1" hangingPunct="1">
              <a:spcBef>
                <a:spcPct val="0"/>
              </a:spcBef>
              <a:buClrTx/>
              <a:buSzTx/>
              <a:buFontTx/>
              <a:buNone/>
            </a:pPr>
            <a:endParaRPr lang="ru-RU" altLang="ru-RU" sz="1800"/>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533650"/>
            <a:ext cx="5256212"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CAF3F6-8D9C-4AAA-8932-EF3962CBA4D4}" type="slidenum">
              <a:rPr lang="ru-RU" altLang="ru-RU" smtClean="0">
                <a:latin typeface="Arial Black" pitchFamily="34" charset="0"/>
              </a:rPr>
              <a:pPr eaLnBrk="1" hangingPunct="1"/>
              <a:t>14</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60475" y="188913"/>
            <a:ext cx="6624638" cy="884237"/>
          </a:xfrm>
        </p:spPr>
        <p:txBody>
          <a:bodyPr/>
          <a:lstStyle/>
          <a:p>
            <a:pPr algn="ctr" eaLnBrk="1" hangingPunct="1"/>
            <a:r>
              <a:rPr lang="ru-RU" altLang="ru-RU" sz="3200" smtClean="0"/>
              <a:t>Фантомы</a:t>
            </a:r>
          </a:p>
        </p:txBody>
      </p:sp>
      <p:sp>
        <p:nvSpPr>
          <p:cNvPr id="17411" name="Rectangle 5"/>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7412" name="Rectangle 7"/>
          <p:cNvSpPr>
            <a:spLocks noChangeArrowheads="1"/>
          </p:cNvSpPr>
          <p:nvPr/>
        </p:nvSpPr>
        <p:spPr bwMode="auto">
          <a:xfrm>
            <a:off x="0" y="2047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7413" name="Rectangle 9"/>
          <p:cNvSpPr>
            <a:spLocks noChangeArrowheads="1"/>
          </p:cNvSpPr>
          <p:nvPr/>
        </p:nvSpPr>
        <p:spPr bwMode="auto">
          <a:xfrm>
            <a:off x="0"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174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352675"/>
            <a:ext cx="56165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1"/>
          <p:cNvSpPr txBox="1">
            <a:spLocks noChangeArrowheads="1"/>
          </p:cNvSpPr>
          <p:nvPr/>
        </p:nvSpPr>
        <p:spPr bwMode="auto">
          <a:xfrm>
            <a:off x="611188" y="908050"/>
            <a:ext cx="81375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 typeface="Wingdings" pitchFamily="2" charset="2"/>
              <a:buNone/>
            </a:pPr>
            <a:r>
              <a:rPr lang="ru-RU" altLang="ru-RU" sz="1800" b="1"/>
              <a:t>Фантомы </a:t>
            </a:r>
            <a:r>
              <a:rPr lang="ru-RU" altLang="ru-RU" sz="1800"/>
              <a:t>возникают, если транзакция "видит" новые данные, добавленные другими (завершёнными!) транзакциями. Транзакция повторно выполняет запрос, возвращающий набор строк для некоторого условия, и обнаруживает, что набор строк, удовлетворяющих условию, изменился из-за транзакции, завершившейся за это время. </a:t>
            </a:r>
          </a:p>
          <a:p>
            <a:pPr eaLnBrk="1" hangingPunct="1">
              <a:spcBef>
                <a:spcPct val="0"/>
              </a:spcBef>
              <a:buClrTx/>
              <a:buSzTx/>
              <a:buFontTx/>
              <a:buNone/>
            </a:pPr>
            <a:endParaRPr lang="ru-RU" altLang="ru-RU" sz="1800"/>
          </a:p>
        </p:txBody>
      </p:sp>
      <p:sp>
        <p:nvSpPr>
          <p:cNvPr id="17416"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920E2A-4364-4AC6-A4C4-11C2DA3C2984}" type="slidenum">
              <a:rPr lang="ru-RU" altLang="ru-RU" smtClean="0">
                <a:latin typeface="Arial Black" pitchFamily="34" charset="0"/>
              </a:rPr>
              <a:pPr eaLnBrk="1" hangingPunct="1"/>
              <a:t>15</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Варианты проблем</a:t>
            </a:r>
          </a:p>
        </p:txBody>
      </p:sp>
      <p:sp>
        <p:nvSpPr>
          <p:cNvPr id="18435"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6" name="Rectangle 5"/>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7" name="Rectangle 8"/>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8" name="Rectangle 10"/>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9" name="Rectangle 12"/>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40" name="Rectangle 14"/>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41"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FF7E09-1979-4E9E-9D16-0671E495ACC4}" type="slidenum">
              <a:rPr lang="ru-RU" altLang="ru-RU" smtClean="0">
                <a:latin typeface="Arial Black" pitchFamily="34" charset="0"/>
              </a:rPr>
              <a:pPr eaLnBrk="1" hangingPunct="1"/>
              <a:t>16</a:t>
            </a:fld>
            <a:endParaRPr lang="ru-RU" altLang="ru-RU" smtClean="0">
              <a:latin typeface="Arial Black" pitchFamily="34" charset="0"/>
            </a:endParaRPr>
          </a:p>
        </p:txBody>
      </p:sp>
      <p:pic>
        <p:nvPicPr>
          <p:cNvPr id="18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0" y="1701701"/>
            <a:ext cx="4227513"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763" y="2016125"/>
            <a:ext cx="4332287"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51720" y="1412776"/>
            <a:ext cx="6480720" cy="369332"/>
          </a:xfrm>
          <a:prstGeom prst="rect">
            <a:avLst/>
          </a:prstGeom>
          <a:noFill/>
        </p:spPr>
        <p:txBody>
          <a:bodyPr wrap="square" rtlCol="0">
            <a:spAutoFit/>
          </a:bodyPr>
          <a:lstStyle/>
          <a:p>
            <a:r>
              <a:rPr lang="ru-RU" dirty="0" smtClean="0"/>
              <a:t>а)					б)</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Варианты проблем</a:t>
            </a:r>
          </a:p>
        </p:txBody>
      </p:sp>
      <p:sp>
        <p:nvSpPr>
          <p:cNvPr id="19459"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0" name="Rectangle 5"/>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1" name="Rectangle 8"/>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2" name="Rectangle 10"/>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3" name="Rectangle 12"/>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4" name="Rectangle 14"/>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5"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057F5A-AB1C-46FE-8106-4F9B8BFAD41B}" type="slidenum">
              <a:rPr lang="ru-RU" altLang="ru-RU" smtClean="0">
                <a:latin typeface="Arial Black" pitchFamily="34" charset="0"/>
              </a:rPr>
              <a:pPr eaLnBrk="1" hangingPunct="1"/>
              <a:t>17</a:t>
            </a:fld>
            <a:endParaRPr lang="ru-RU" altLang="ru-RU" smtClean="0">
              <a:latin typeface="Arial Black" pitchFamily="34" charset="0"/>
            </a:endParaRPr>
          </a:p>
        </p:txBody>
      </p:sp>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5765"/>
            <a:ext cx="4524375"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857500"/>
            <a:ext cx="4248150" cy="359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51720" y="1412776"/>
            <a:ext cx="6480720" cy="369332"/>
          </a:xfrm>
          <a:prstGeom prst="rect">
            <a:avLst/>
          </a:prstGeom>
          <a:noFill/>
        </p:spPr>
        <p:txBody>
          <a:bodyPr wrap="square" rtlCol="0">
            <a:spAutoFit/>
          </a:bodyPr>
          <a:lstStyle/>
          <a:p>
            <a:r>
              <a:rPr lang="ru-RU" dirty="0" smtClean="0"/>
              <a:t>в)					г)</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0350"/>
            <a:ext cx="8229600" cy="884238"/>
          </a:xfrm>
        </p:spPr>
        <p:txBody>
          <a:bodyPr/>
          <a:lstStyle/>
          <a:p>
            <a:pPr algn="ctr" eaLnBrk="1" hangingPunct="1"/>
            <a:r>
              <a:rPr lang="ru-RU" altLang="ru-RU" sz="3400" smtClean="0"/>
              <a:t>Уровни изоляции транзакций</a:t>
            </a:r>
          </a:p>
        </p:txBody>
      </p:sp>
      <p:graphicFrame>
        <p:nvGraphicFramePr>
          <p:cNvPr id="66697" name="Group 137"/>
          <p:cNvGraphicFramePr>
            <a:graphicFrameLocks noGrp="1"/>
          </p:cNvGraphicFramePr>
          <p:nvPr/>
        </p:nvGraphicFramePr>
        <p:xfrm>
          <a:off x="755650" y="1125538"/>
          <a:ext cx="7704138" cy="4751389"/>
        </p:xfrm>
        <a:graphic>
          <a:graphicData uri="http://schemas.openxmlformats.org/drawingml/2006/table">
            <a:tbl>
              <a:tblPr/>
              <a:tblGrid>
                <a:gridCol w="3384550"/>
                <a:gridCol w="1223963"/>
                <a:gridCol w="1876425"/>
                <a:gridCol w="1219200"/>
              </a:tblGrid>
              <a:tr h="1111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Уровень изоляции</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Черновое чтение</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Неповторяемое чтение</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Фантомы</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7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Read Uncommited </a:t>
                      </a:r>
                      <a:r>
                        <a:rPr kumimoji="0" lang="ru-RU" sz="2000" b="0" i="0" u="none" strike="noStrike" cap="none" normalizeH="0" baseline="0" smtClean="0">
                          <a:ln>
                            <a:noFill/>
                          </a:ln>
                          <a:solidFill>
                            <a:schemeClr val="tx1"/>
                          </a:solidFill>
                          <a:effectLst/>
                          <a:latin typeface="Arial"/>
                          <a:cs typeface="Times New Roman" pitchFamily="18" charset="0"/>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чтение незавершённых транзакций</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Read Commited</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smtClean="0">
                          <a:ln>
                            <a:noFill/>
                          </a:ln>
                          <a:solidFill>
                            <a:schemeClr val="tx1"/>
                          </a:solidFill>
                          <a:effectLst/>
                          <a:latin typeface="Arial"/>
                          <a:cs typeface="Times New Roman" pitchFamily="18" charset="0"/>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чтение завершённых транзакций</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Repeatable Read </a:t>
                      </a:r>
                      <a:r>
                        <a:rPr kumimoji="0" lang="ru-RU" sz="2000" b="0" i="0" u="none" strike="noStrike" cap="none" normalizeH="0" baseline="0" smtClean="0">
                          <a:ln>
                            <a:noFill/>
                          </a:ln>
                          <a:solidFill>
                            <a:schemeClr val="tx1"/>
                          </a:solidFill>
                          <a:effectLst/>
                          <a:latin typeface="Arial"/>
                          <a:cs typeface="Times New Roman" pitchFamily="18" charset="0"/>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повторяемое чтение</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Serializable </a:t>
                      </a:r>
                      <a:r>
                        <a:rPr kumimoji="0" lang="ru-RU" sz="2000" b="0" i="0" u="none" strike="noStrike" cap="none" normalizeH="0" baseline="0" smtClean="0">
                          <a:ln>
                            <a:noFill/>
                          </a:ln>
                          <a:solidFill>
                            <a:schemeClr val="tx1"/>
                          </a:solidFill>
                          <a:effectLst/>
                          <a:latin typeface="Arial"/>
                          <a:cs typeface="Times New Roman" pitchFamily="18" charset="0"/>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последовательное чтение</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нет</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нет</a:t>
                      </a:r>
                      <a:endParaRPr kumimoji="0" lang="ru-RU" sz="3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63"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1B3B38-F79D-4C2E-B692-33D9854929E0}" type="slidenum">
              <a:rPr lang="ru-RU" altLang="ru-RU" smtClean="0">
                <a:latin typeface="Arial Black" pitchFamily="34" charset="0"/>
              </a:rPr>
              <a:pPr eaLnBrk="1" hangingPunct="1"/>
              <a:t>18</a:t>
            </a:fld>
            <a:endParaRPr lang="ru-RU" altLang="ru-RU" smtClean="0">
              <a:latin typeface="Arial Black" pitchFamily="34" charset="0"/>
            </a:endParaRPr>
          </a:p>
        </p:txBody>
      </p:sp>
      <p:sp>
        <p:nvSpPr>
          <p:cNvPr id="3" name="TextBox 2"/>
          <p:cNvSpPr txBox="1"/>
          <p:nvPr/>
        </p:nvSpPr>
        <p:spPr>
          <a:xfrm>
            <a:off x="611188" y="6011863"/>
            <a:ext cx="8281987" cy="369887"/>
          </a:xfrm>
          <a:prstGeom prst="rect">
            <a:avLst/>
          </a:prstGeom>
          <a:noFill/>
        </p:spPr>
        <p:txBody>
          <a:bodyPr>
            <a:spAutoFit/>
          </a:bodyPr>
          <a:lstStyle/>
          <a:p>
            <a:pPr>
              <a:defRPr/>
            </a:pPr>
            <a:r>
              <a:rPr lang="ru-RU" dirty="0">
                <a:solidFill>
                  <a:schemeClr val="accent1">
                    <a:lumMod val="50000"/>
                  </a:schemeClr>
                </a:solidFill>
              </a:rPr>
              <a:t>Вопрос: как обеспечить нужный уровень изоляции транзакций?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04813"/>
            <a:ext cx="8229600" cy="720725"/>
          </a:xfrm>
        </p:spPr>
        <p:txBody>
          <a:bodyPr/>
          <a:lstStyle/>
          <a:p>
            <a:pPr algn="ctr" eaLnBrk="1" hangingPunct="1"/>
            <a:r>
              <a:rPr lang="ru-RU" altLang="ru-RU" sz="3200" smtClean="0"/>
              <a:t>Управление параллельным доступом</a:t>
            </a:r>
          </a:p>
        </p:txBody>
      </p:sp>
      <p:sp>
        <p:nvSpPr>
          <p:cNvPr id="23555" name="TextBox 1"/>
          <p:cNvSpPr txBox="1">
            <a:spLocks noChangeArrowheads="1"/>
          </p:cNvSpPr>
          <p:nvPr/>
        </p:nvSpPr>
        <p:spPr bwMode="auto">
          <a:xfrm>
            <a:off x="468313" y="1052513"/>
            <a:ext cx="561657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spcAft>
                <a:spcPts val="1200"/>
              </a:spcAft>
              <a:buClrTx/>
              <a:buSzTx/>
              <a:buFontTx/>
              <a:buNone/>
            </a:pPr>
            <a:r>
              <a:rPr lang="ru-RU" altLang="ru-RU" sz="1800"/>
              <a:t>Существуют два основных метода управления параллельным доступом, позволяющих организовать одновременное безопасное выполнение</a:t>
            </a:r>
            <a:r>
              <a:rPr lang="en-US" altLang="ru-RU" sz="1800"/>
              <a:t> </a:t>
            </a:r>
            <a:r>
              <a:rPr lang="ru-RU" altLang="ru-RU" sz="1800"/>
              <a:t>транзакций при соблюдении определенных ограничений:</a:t>
            </a:r>
          </a:p>
          <a:p>
            <a:pPr eaLnBrk="1" hangingPunct="1">
              <a:spcBef>
                <a:spcPct val="0"/>
              </a:spcBef>
              <a:spcAft>
                <a:spcPts val="1200"/>
              </a:spcAft>
              <a:buClrTx/>
              <a:buSzTx/>
              <a:buFontTx/>
              <a:buNone/>
            </a:pPr>
            <a:endParaRPr lang="ru-RU" altLang="ru-RU" sz="1800"/>
          </a:p>
          <a:p>
            <a:pPr eaLnBrk="1" hangingPunct="1">
              <a:spcBef>
                <a:spcPct val="0"/>
              </a:spcBef>
              <a:spcAft>
                <a:spcPts val="1200"/>
              </a:spcAft>
              <a:buClrTx/>
              <a:buSzTx/>
              <a:buFontTx/>
              <a:buNone/>
            </a:pPr>
            <a:endParaRPr lang="ru-RU" altLang="ru-RU" sz="1800"/>
          </a:p>
          <a:p>
            <a:pPr eaLnBrk="1" hangingPunct="1">
              <a:spcBef>
                <a:spcPct val="0"/>
              </a:spcBef>
              <a:spcAft>
                <a:spcPts val="1200"/>
              </a:spcAft>
              <a:buClrTx/>
              <a:buSzTx/>
              <a:buFontTx/>
              <a:buNone/>
            </a:pPr>
            <a:r>
              <a:rPr lang="ru-RU" altLang="ru-RU" sz="1800"/>
              <a:t>Оба этих метода являются </a:t>
            </a:r>
            <a:r>
              <a:rPr lang="ru-RU" altLang="ru-RU" sz="1800" i="1"/>
              <a:t>консервативными </a:t>
            </a:r>
            <a:r>
              <a:rPr lang="ru-RU" altLang="ru-RU" sz="1800"/>
              <a:t>(или </a:t>
            </a:r>
            <a:r>
              <a:rPr lang="ru-RU" altLang="ru-RU" sz="1800" i="1"/>
              <a:t>пессимистическими) </a:t>
            </a:r>
            <a:r>
              <a:rPr lang="ru-RU" altLang="ru-RU" sz="1800"/>
              <a:t>подходами, поскольку они откладывают выполнение транзакций, способных в будущем в тот или иной момент времени войти в конфликт с другими транзакциями. </a:t>
            </a:r>
          </a:p>
          <a:p>
            <a:pPr eaLnBrk="1" hangingPunct="1">
              <a:spcBef>
                <a:spcPct val="0"/>
              </a:spcBef>
              <a:spcAft>
                <a:spcPts val="1200"/>
              </a:spcAft>
              <a:buClrTx/>
              <a:buSzTx/>
              <a:buFontTx/>
              <a:buNone/>
            </a:pPr>
            <a:r>
              <a:rPr lang="ru-RU" altLang="ru-RU" sz="1800"/>
              <a:t>Оптимистические методы строятся на предположении, что вероятность конфликта невысока, поэтому они допускают асинхронное выполнение транзакций, а проверка на наличие конфликта откладывается на момент их завершения и фиксации в базе данных.</a:t>
            </a:r>
          </a:p>
        </p:txBody>
      </p:sp>
      <p:sp>
        <p:nvSpPr>
          <p:cNvPr id="23556" name="Номер слайда 1"/>
          <p:cNvSpPr>
            <a:spLocks noGrp="1"/>
          </p:cNvSpPr>
          <p:nvPr>
            <p:ph type="sldNum" sz="quarter" idx="11"/>
          </p:nvPr>
        </p:nvSpPr>
        <p:spPr>
          <a:xfrm>
            <a:off x="690245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91F26C-7F83-4B91-BFFD-A7858CFE0446}" type="slidenum">
              <a:rPr lang="ru-RU" altLang="ru-RU" smtClean="0">
                <a:latin typeface="Arial Black" pitchFamily="34" charset="0"/>
              </a:rPr>
              <a:pPr eaLnBrk="1" hangingPunct="1"/>
              <a:t>19</a:t>
            </a:fld>
            <a:endParaRPr lang="ru-RU" altLang="ru-RU" smtClean="0">
              <a:latin typeface="Arial Black"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341438"/>
            <a:ext cx="29178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9675" y="3500438"/>
            <a:ext cx="224313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8313" y="2492375"/>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i="1"/>
              <a:t>метод блокировки</a:t>
            </a:r>
            <a:endParaRPr lang="ru-RU" altLang="ru-RU"/>
          </a:p>
        </p:txBody>
      </p:sp>
      <p:sp>
        <p:nvSpPr>
          <p:cNvPr id="6" name="TextBox 5"/>
          <p:cNvSpPr txBox="1">
            <a:spLocks noChangeArrowheads="1"/>
          </p:cNvSpPr>
          <p:nvPr/>
        </p:nvSpPr>
        <p:spPr bwMode="auto">
          <a:xfrm>
            <a:off x="468313" y="2852738"/>
            <a:ext cx="352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i="1"/>
              <a:t>метод временных отметок</a:t>
            </a:r>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2779713"/>
            <a:ext cx="4483100" cy="388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Rectangle 2"/>
          <p:cNvSpPr>
            <a:spLocks noGrp="1" noChangeArrowheads="1"/>
          </p:cNvSpPr>
          <p:nvPr>
            <p:ph type="title"/>
          </p:nvPr>
        </p:nvSpPr>
        <p:spPr>
          <a:xfrm>
            <a:off x="457200" y="404813"/>
            <a:ext cx="8229600" cy="720725"/>
          </a:xfrm>
        </p:spPr>
        <p:txBody>
          <a:bodyPr/>
          <a:lstStyle/>
          <a:p>
            <a:pPr algn="ctr" eaLnBrk="1" hangingPunct="1"/>
            <a:r>
              <a:rPr lang="ru-RU" altLang="ru-RU" sz="3200" smtClean="0"/>
              <a:t>Управление параллельным доступом</a:t>
            </a:r>
          </a:p>
        </p:txBody>
      </p:sp>
      <p:sp>
        <p:nvSpPr>
          <p:cNvPr id="2" name="TextBox 1"/>
          <p:cNvSpPr txBox="1"/>
          <p:nvPr/>
        </p:nvSpPr>
        <p:spPr>
          <a:xfrm>
            <a:off x="458788" y="1124744"/>
            <a:ext cx="8208962" cy="1831271"/>
          </a:xfrm>
          <a:prstGeom prst="rect">
            <a:avLst/>
          </a:prstGeom>
          <a:noFill/>
        </p:spPr>
        <p:txBody>
          <a:bodyPr>
            <a:spAutoFit/>
          </a:bodyPr>
          <a:lstStyle/>
          <a:p>
            <a:pPr>
              <a:spcAft>
                <a:spcPts val="600"/>
              </a:spcAft>
              <a:defRPr/>
            </a:pPr>
            <a:r>
              <a:rPr lang="ru-RU" altLang="ru-RU" b="1" dirty="0"/>
              <a:t>Управление параллельным доступом </a:t>
            </a:r>
            <a:r>
              <a:rPr lang="ru-RU" altLang="ru-RU" dirty="0"/>
              <a:t>– это процесс организации одновременного выполнения в</a:t>
            </a:r>
            <a:r>
              <a:rPr lang="ru-RU" altLang="ru-RU" dirty="0" smtClean="0"/>
              <a:t> </a:t>
            </a:r>
            <a:r>
              <a:rPr lang="ru-RU" altLang="ru-RU" dirty="0"/>
              <a:t>базе данных различных операций доступа, гарантирующий предотвращение их влияния друг на друга.</a:t>
            </a:r>
            <a:endParaRPr lang="en-US" altLang="ru-RU" dirty="0"/>
          </a:p>
          <a:p>
            <a:pPr>
              <a:defRPr/>
            </a:pPr>
            <a:r>
              <a:rPr lang="ru-RU" altLang="ru-RU" dirty="0"/>
              <a:t>Операции не мешают друг другу, если они:</a:t>
            </a:r>
          </a:p>
          <a:p>
            <a:pPr marL="285750" indent="-285750">
              <a:buFontTx/>
              <a:buChar char="-"/>
              <a:defRPr/>
            </a:pPr>
            <a:r>
              <a:rPr lang="ru-RU" altLang="ru-RU" dirty="0"/>
              <a:t>только читают данные;</a:t>
            </a:r>
          </a:p>
          <a:p>
            <a:pPr marL="285750" indent="-285750">
              <a:buFontTx/>
              <a:buChar char="-"/>
              <a:defRPr/>
            </a:pPr>
            <a:r>
              <a:rPr lang="ru-RU" altLang="ru-RU" dirty="0"/>
              <a:t>обращаются к разным данным.</a:t>
            </a:r>
            <a:endParaRPr lang="en-US" altLang="ru-RU" dirty="0"/>
          </a:p>
        </p:txBody>
      </p:sp>
      <p:sp>
        <p:nvSpPr>
          <p:cNvPr id="4101" name="Номер слайда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7ECC7B-9659-4D1B-8F1D-7D9835F95B6C}" type="slidenum">
              <a:rPr lang="ru-RU" altLang="ru-RU" smtClean="0">
                <a:latin typeface="Arial Black" pitchFamily="34" charset="0"/>
              </a:rPr>
              <a:pPr eaLnBrk="1" hangingPunct="1"/>
              <a:t>2</a:t>
            </a:fld>
            <a:endParaRPr lang="ru-RU" altLang="ru-RU"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60350"/>
            <a:ext cx="8229600" cy="884238"/>
          </a:xfrm>
        </p:spPr>
        <p:txBody>
          <a:bodyPr/>
          <a:lstStyle/>
          <a:p>
            <a:pPr algn="ctr" eaLnBrk="1" hangingPunct="1"/>
            <a:r>
              <a:rPr lang="ru-RU" altLang="ru-RU" sz="3400" smtClean="0"/>
              <a:t>Блокировки</a:t>
            </a:r>
          </a:p>
        </p:txBody>
      </p:sp>
      <p:sp>
        <p:nvSpPr>
          <p:cNvPr id="24579" name="Text Box 3"/>
          <p:cNvSpPr txBox="1">
            <a:spLocks noChangeArrowheads="1"/>
          </p:cNvSpPr>
          <p:nvPr/>
        </p:nvSpPr>
        <p:spPr bwMode="auto">
          <a:xfrm>
            <a:off x="539750" y="1179513"/>
            <a:ext cx="8135938"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Блокировка </a:t>
            </a:r>
            <a:r>
              <a:rPr lang="ru-RU" altLang="ru-RU" sz="1800"/>
              <a:t>– это временное ограничение доступа к данным, участвующим в транзакции, со стороны других транзакций.</a:t>
            </a:r>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Различают следующие типы блокировок:</a:t>
            </a:r>
          </a:p>
          <a:p>
            <a:pPr eaLnBrk="1" hangingPunct="1">
              <a:spcBef>
                <a:spcPct val="0"/>
              </a:spcBef>
              <a:buClrTx/>
              <a:buSzTx/>
              <a:buFontTx/>
              <a:buChar char="•"/>
            </a:pPr>
            <a:r>
              <a:rPr lang="ru-RU" altLang="ru-RU" sz="1800"/>
              <a:t>по степени доступности данных: разделяемые и исключающие;</a:t>
            </a:r>
          </a:p>
          <a:p>
            <a:pPr eaLnBrk="1" hangingPunct="1">
              <a:spcBef>
                <a:spcPct val="0"/>
              </a:spcBef>
              <a:buClrTx/>
              <a:buSzTx/>
              <a:buFontTx/>
              <a:buChar char="•"/>
            </a:pPr>
            <a:r>
              <a:rPr lang="ru-RU" altLang="ru-RU" sz="1800"/>
              <a:t>по множеству блокируемых данных: блокировка может накладываться на всю базу данных, на файл, на таблицу, на страницу (блок) памяти, на запись таблицы, на отдельное поле записи;</a:t>
            </a:r>
          </a:p>
          <a:p>
            <a:pPr eaLnBrk="1" hangingPunct="1">
              <a:spcBef>
                <a:spcPct val="0"/>
              </a:spcBef>
              <a:buClrTx/>
              <a:buSzTx/>
              <a:buFontTx/>
              <a:buChar char="•"/>
            </a:pPr>
            <a:r>
              <a:rPr lang="ru-RU" altLang="ru-RU" sz="1800"/>
              <a:t>по способу установки: автоматические и явные.</a:t>
            </a:r>
          </a:p>
          <a:p>
            <a:pPr eaLnBrk="1" hangingPunct="1">
              <a:spcBef>
                <a:spcPct val="0"/>
              </a:spcBef>
              <a:buClrTx/>
              <a:buSzTx/>
              <a:buFontTx/>
              <a:buChar char="•"/>
            </a:pPr>
            <a:endParaRPr lang="ru-RU" altLang="ru-RU" sz="1800"/>
          </a:p>
          <a:p>
            <a:pPr eaLnBrk="1" hangingPunct="1">
              <a:spcBef>
                <a:spcPct val="0"/>
              </a:spcBef>
              <a:buClrTx/>
              <a:buSzTx/>
              <a:buFontTx/>
              <a:buNone/>
            </a:pPr>
            <a:r>
              <a:rPr lang="ru-RU" altLang="ru-RU" sz="1800"/>
              <a:t>Явная блокировка, накладываемая командой </a:t>
            </a:r>
            <a:r>
              <a:rPr lang="en-US" altLang="ru-RU" sz="1800"/>
              <a:t>LOCK</a:t>
            </a:r>
            <a:r>
              <a:rPr lang="ru-RU" altLang="ru-RU" sz="1800"/>
              <a:t> </a:t>
            </a:r>
            <a:r>
              <a:rPr lang="en-US" altLang="ru-RU" sz="1800"/>
              <a:t>TABLE</a:t>
            </a:r>
            <a:r>
              <a:rPr lang="ru-RU" altLang="ru-RU" sz="1800"/>
              <a:t> языка </a:t>
            </a:r>
            <a:r>
              <a:rPr lang="en-US" altLang="ru-RU" sz="1800"/>
              <a:t>SQL</a:t>
            </a:r>
            <a:r>
              <a:rPr lang="ru-RU" altLang="ru-RU" sz="1800"/>
              <a:t>.</a:t>
            </a:r>
          </a:p>
          <a:p>
            <a:pPr eaLnBrk="1" hangingPunct="1">
              <a:spcBef>
                <a:spcPct val="0"/>
              </a:spcBef>
              <a:buClrTx/>
              <a:buSzTx/>
              <a:buFontTx/>
              <a:buNone/>
            </a:pPr>
            <a:r>
              <a:rPr lang="en-US" altLang="ru-RU" sz="1800"/>
              <a:t>LOCK</a:t>
            </a:r>
            <a:r>
              <a:rPr lang="ru-RU" altLang="ru-RU" sz="1800"/>
              <a:t> </a:t>
            </a:r>
            <a:r>
              <a:rPr lang="en-US" altLang="ru-RU" sz="1800"/>
              <a:t>TABLE</a:t>
            </a:r>
            <a:r>
              <a:rPr lang="ru-RU" altLang="ru-RU" sz="1800"/>
              <a:t> </a:t>
            </a:r>
            <a:r>
              <a:rPr lang="en-US" altLang="ru-RU" sz="1800"/>
              <a:t>&lt;</a:t>
            </a:r>
            <a:r>
              <a:rPr lang="ru-RU" altLang="ru-RU" sz="1800"/>
              <a:t>имя таблицы</a:t>
            </a:r>
            <a:r>
              <a:rPr lang="en-US" altLang="ru-RU" sz="1800"/>
              <a:t>&gt; IN &lt;</a:t>
            </a:r>
            <a:r>
              <a:rPr lang="ru-RU" altLang="ru-RU" sz="1800"/>
              <a:t>тип блокировки</a:t>
            </a:r>
            <a:r>
              <a:rPr lang="en-US" altLang="ru-RU" sz="1800"/>
              <a:t>&gt;</a:t>
            </a:r>
            <a:r>
              <a:rPr lang="ru-RU" altLang="ru-RU" sz="1800"/>
              <a:t> </a:t>
            </a:r>
            <a:r>
              <a:rPr lang="en-US" altLang="ru-RU" sz="1800"/>
              <a:t>[NOWAIT</a:t>
            </a:r>
            <a:r>
              <a:rPr lang="ru-RU" altLang="ru-RU" sz="1800"/>
              <a:t> </a:t>
            </a:r>
            <a:r>
              <a:rPr lang="en-US" altLang="ru-RU" sz="1800"/>
              <a:t>| WAIT];</a:t>
            </a:r>
            <a:endParaRPr lang="ru-RU" altLang="ru-RU" sz="1800"/>
          </a:p>
          <a:p>
            <a:pPr eaLnBrk="1" hangingPunct="1">
              <a:spcBef>
                <a:spcPct val="0"/>
              </a:spcBef>
              <a:buClrTx/>
              <a:buSzTx/>
              <a:buFontTx/>
              <a:buNone/>
            </a:pPr>
            <a:endParaRPr lang="ru-RU" altLang="ru-RU" sz="1800"/>
          </a:p>
          <a:p>
            <a:pPr eaLnBrk="1" hangingPunct="1">
              <a:spcBef>
                <a:spcPct val="0"/>
              </a:spcBef>
              <a:buClrTx/>
              <a:buSzTx/>
              <a:buFontTx/>
              <a:buNone/>
            </a:pPr>
            <a:r>
              <a:rPr lang="ru-RU" altLang="ru-RU" sz="1800"/>
              <a:t>Явную блокировку также можно наложить с помощью ключевых слов </a:t>
            </a:r>
            <a:r>
              <a:rPr lang="en-US" altLang="ru-RU" sz="1800"/>
              <a:t>for update</a:t>
            </a:r>
            <a:r>
              <a:rPr lang="ru-RU" altLang="ru-RU" sz="1800"/>
              <a:t>, например:</a:t>
            </a:r>
            <a:endParaRPr lang="en-US" altLang="ru-RU" sz="1800"/>
          </a:p>
          <a:p>
            <a:pPr eaLnBrk="1" hangingPunct="1">
              <a:spcBef>
                <a:spcPct val="0"/>
              </a:spcBef>
              <a:buClrTx/>
              <a:buSzTx/>
              <a:buFontTx/>
              <a:buNone/>
            </a:pPr>
            <a:r>
              <a:rPr lang="en-US" altLang="ru-RU" sz="1800"/>
              <a:t>SELECT *</a:t>
            </a:r>
          </a:p>
          <a:p>
            <a:pPr eaLnBrk="1" hangingPunct="1">
              <a:spcBef>
                <a:spcPct val="0"/>
              </a:spcBef>
              <a:buClrTx/>
              <a:buSzTx/>
              <a:buFontTx/>
              <a:buNone/>
            </a:pPr>
            <a:r>
              <a:rPr lang="ru-RU" altLang="ru-RU" sz="1800"/>
              <a:t>	</a:t>
            </a:r>
            <a:r>
              <a:rPr lang="en-US" altLang="ru-RU" sz="1800"/>
              <a:t>FROM &lt;</a:t>
            </a:r>
            <a:r>
              <a:rPr lang="ru-RU" altLang="ru-RU" sz="1800"/>
              <a:t>имя</a:t>
            </a:r>
            <a:r>
              <a:rPr lang="en-US" altLang="ru-RU" sz="1800"/>
              <a:t>_</a:t>
            </a:r>
            <a:r>
              <a:rPr lang="ru-RU" altLang="ru-RU" sz="1800"/>
              <a:t>таблицы</a:t>
            </a:r>
            <a:r>
              <a:rPr lang="en-US" altLang="ru-RU" sz="1800"/>
              <a:t>&gt;</a:t>
            </a:r>
          </a:p>
          <a:p>
            <a:pPr eaLnBrk="1" hangingPunct="1">
              <a:spcBef>
                <a:spcPct val="0"/>
              </a:spcBef>
              <a:buClrTx/>
              <a:buSzTx/>
              <a:buFontTx/>
              <a:buNone/>
            </a:pPr>
            <a:r>
              <a:rPr lang="ru-RU" altLang="ru-RU" sz="1800"/>
              <a:t>	</a:t>
            </a:r>
            <a:r>
              <a:rPr lang="en-US" altLang="ru-RU" sz="1800"/>
              <a:t>WHERE &lt;</a:t>
            </a:r>
            <a:r>
              <a:rPr lang="ru-RU" altLang="ru-RU" sz="1800"/>
              <a:t>условие</a:t>
            </a:r>
            <a:r>
              <a:rPr lang="en-US" altLang="ru-RU" sz="1800"/>
              <a:t>&gt;</a:t>
            </a:r>
            <a:endParaRPr lang="ru-RU" altLang="ru-RU" sz="1800"/>
          </a:p>
          <a:p>
            <a:pPr eaLnBrk="1" hangingPunct="1">
              <a:spcBef>
                <a:spcPct val="0"/>
              </a:spcBef>
              <a:buClrTx/>
              <a:buSzTx/>
              <a:buFontTx/>
              <a:buNone/>
            </a:pPr>
            <a:r>
              <a:rPr lang="ru-RU" altLang="ru-RU" sz="1800" b="1"/>
              <a:t>	</a:t>
            </a:r>
            <a:r>
              <a:rPr lang="en-US" altLang="ru-RU" sz="1800" b="1"/>
              <a:t>for update</a:t>
            </a:r>
            <a:r>
              <a:rPr lang="ru-RU" altLang="ru-RU" sz="1800" b="1"/>
              <a:t>;</a:t>
            </a:r>
          </a:p>
        </p:txBody>
      </p:sp>
      <p:sp>
        <p:nvSpPr>
          <p:cNvPr id="24580" name="Rectangle 5"/>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24581"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17BD8A-E217-4635-811B-D89DCE80B102}" type="slidenum">
              <a:rPr lang="ru-RU" altLang="ru-RU" smtClean="0">
                <a:latin typeface="Arial Black" pitchFamily="34" charset="0"/>
              </a:rPr>
              <a:pPr eaLnBrk="1" hangingPunct="1"/>
              <a:t>20</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60350"/>
            <a:ext cx="8435975" cy="884238"/>
          </a:xfrm>
        </p:spPr>
        <p:txBody>
          <a:bodyPr/>
          <a:lstStyle/>
          <a:p>
            <a:pPr algn="ctr" eaLnBrk="1" hangingPunct="1"/>
            <a:r>
              <a:rPr lang="ru-RU" altLang="ru-RU" sz="3200" smtClean="0"/>
              <a:t>Тупиковые ситуации (</a:t>
            </a:r>
            <a:r>
              <a:rPr lang="en-US" altLang="ru-RU" sz="3200" smtClean="0"/>
              <a:t>deadlocks)</a:t>
            </a:r>
            <a:endParaRPr lang="ru-RU" altLang="ru-RU" sz="3200" smtClean="0"/>
          </a:p>
        </p:txBody>
      </p:sp>
      <p:sp>
        <p:nvSpPr>
          <p:cNvPr id="26627" name="Text Box 3"/>
          <p:cNvSpPr txBox="1">
            <a:spLocks noChangeArrowheads="1"/>
          </p:cNvSpPr>
          <p:nvPr/>
        </p:nvSpPr>
        <p:spPr bwMode="auto">
          <a:xfrm>
            <a:off x="611188" y="3702050"/>
            <a:ext cx="8135937"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Стратегии разрешения проблемы взаимной блокировки:</a:t>
            </a:r>
          </a:p>
          <a:p>
            <a:pPr eaLnBrk="1" hangingPunct="1">
              <a:spcBef>
                <a:spcPts val="600"/>
              </a:spcBef>
              <a:buClrTx/>
              <a:buSzTx/>
              <a:buFont typeface="Arial" charset="0"/>
              <a:buAutoNum type="arabicPeriod"/>
            </a:pPr>
            <a:r>
              <a:rPr lang="ru-RU" altLang="ru-RU" sz="1800"/>
              <a:t>Вводится </a:t>
            </a:r>
            <a:r>
              <a:rPr lang="ru-RU" altLang="ru-RU" sz="1800" b="1"/>
              <a:t>таймаут</a:t>
            </a:r>
            <a:r>
              <a:rPr lang="ru-RU" altLang="ru-RU" sz="1800"/>
              <a:t> </a:t>
            </a:r>
            <a:r>
              <a:rPr lang="ru-RU" altLang="ru-RU" sz="1800" b="1"/>
              <a:t>(</a:t>
            </a:r>
            <a:r>
              <a:rPr lang="ru-RU" altLang="ru-RU" sz="1800"/>
              <a:t>time-out) – максимальное время, в течение которого транзакция может находиться в состоянии ожидания. Если транзакция находится в состоянии ожидания дольше таймаута, считается, что она находится в состоянии тупика, и СУБД инициирует её откат с последующим рестартом через случайный промежуток времени.</a:t>
            </a:r>
          </a:p>
        </p:txBody>
      </p:sp>
      <p:sp>
        <p:nvSpPr>
          <p:cNvPr id="26628" name="Rectangle 4"/>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26629" name="Object 6"/>
          <p:cNvGraphicFramePr>
            <a:graphicFrameLocks noChangeAspect="1"/>
          </p:cNvGraphicFramePr>
          <p:nvPr/>
        </p:nvGraphicFramePr>
        <p:xfrm>
          <a:off x="1331913" y="981075"/>
          <a:ext cx="6624637" cy="2295525"/>
        </p:xfrm>
        <a:graphic>
          <a:graphicData uri="http://schemas.openxmlformats.org/presentationml/2006/ole">
            <mc:AlternateContent xmlns:mc="http://schemas.openxmlformats.org/markup-compatibility/2006">
              <mc:Choice xmlns:v="urn:schemas-microsoft-com:vml" Requires="v">
                <p:oleObj spid="_x0000_s26650" name="Рисунок" r:id="rId4" imgW="5053584" imgH="1752600" progId="Word.Picture.8">
                  <p:embed/>
                </p:oleObj>
              </mc:Choice>
              <mc:Fallback>
                <p:oleObj name="Рисунок" r:id="rId4" imgW="5053584" imgH="175260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981075"/>
                        <a:ext cx="662463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B2FA31-FBCC-4017-84AE-E8BF299B59CE}" type="slidenum">
              <a:rPr lang="ru-RU" altLang="ru-RU" smtClean="0">
                <a:latin typeface="Arial Black" pitchFamily="34" charset="0"/>
              </a:rPr>
              <a:pPr eaLnBrk="1" hangingPunct="1"/>
              <a:t>21</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60350"/>
            <a:ext cx="8435975" cy="884238"/>
          </a:xfrm>
        </p:spPr>
        <p:txBody>
          <a:bodyPr/>
          <a:lstStyle/>
          <a:p>
            <a:pPr algn="ctr" eaLnBrk="1" hangingPunct="1"/>
            <a:r>
              <a:rPr lang="ru-RU" altLang="ru-RU" sz="3200" smtClean="0"/>
              <a:t>Тупиковые ситуации (</a:t>
            </a:r>
            <a:r>
              <a:rPr lang="en-US" altLang="ru-RU" sz="3200" smtClean="0"/>
              <a:t>deadlocks)</a:t>
            </a:r>
            <a:endParaRPr lang="ru-RU" altLang="ru-RU" sz="3200" smtClean="0"/>
          </a:p>
        </p:txBody>
      </p:sp>
      <p:sp>
        <p:nvSpPr>
          <p:cNvPr id="27651" name="Text Box 3"/>
          <p:cNvSpPr txBox="1">
            <a:spLocks noChangeArrowheads="1"/>
          </p:cNvSpPr>
          <p:nvPr/>
        </p:nvSpPr>
        <p:spPr bwMode="auto">
          <a:xfrm>
            <a:off x="611188" y="1196975"/>
            <a:ext cx="8135937"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Стратегии разрешения проблемы взаимной блокировки:</a:t>
            </a:r>
          </a:p>
          <a:p>
            <a:pPr eaLnBrk="1" hangingPunct="1">
              <a:spcBef>
                <a:spcPts val="600"/>
              </a:spcBef>
              <a:buClrTx/>
              <a:buSzTx/>
              <a:buFont typeface="Arial" charset="0"/>
              <a:buAutoNum type="arabicPeriod" startAt="2"/>
            </a:pPr>
            <a:r>
              <a:rPr lang="ru-RU" altLang="ru-RU" sz="1800"/>
              <a:t>Предотвращение взаимных блокировок. Достигается применением одного из двух алгоритмов:</a:t>
            </a:r>
            <a:br>
              <a:rPr lang="ru-RU" altLang="ru-RU" sz="1800"/>
            </a:br>
            <a:r>
              <a:rPr lang="ru-RU" altLang="ru-RU" sz="1800"/>
              <a:t>— ожидание отмены. Предполагается, что старые транзакции отменяются в пользу новых и перезапускаются с новой временной отметкой.</a:t>
            </a:r>
            <a:br>
              <a:rPr lang="ru-RU" altLang="ru-RU" sz="1800"/>
            </a:br>
            <a:r>
              <a:rPr lang="ru-RU" altLang="ru-RU" sz="1800"/>
              <a:t>— отмена ожидания. Предполагает, что следует завершить старые транзакции, перезапустив новые с прежней временной отметкой.</a:t>
            </a:r>
          </a:p>
          <a:p>
            <a:pPr eaLnBrk="1" hangingPunct="1">
              <a:spcBef>
                <a:spcPts val="600"/>
              </a:spcBef>
              <a:buClrTx/>
              <a:buSzTx/>
              <a:buFont typeface="Arial" charset="0"/>
              <a:buAutoNum type="arabicPeriod" startAt="2"/>
            </a:pPr>
            <a:r>
              <a:rPr lang="ru-RU" altLang="ru-RU" sz="1800"/>
              <a:t>Выявление возникающих тупиков и отмена одной из транзакций с её последующим рестартом через случайный промежуток времени. Этот метод требует дополнительных накладных расходов. СУБД обычно строит граф ожидания транзакций, и наличие цикла в графе говорит о взаимной блокировке. Запуск этого алгоритма происходит периодически, причем период увеличивается в случае отсутствия выявленных тупиков и уменьшается при их обнаружении.</a:t>
            </a:r>
          </a:p>
        </p:txBody>
      </p:sp>
      <p:sp>
        <p:nvSpPr>
          <p:cNvPr id="27652" name="Rectangle 4"/>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27653"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2DF3DC-04CD-48A8-8206-58EF6FF362D4}" type="slidenum">
              <a:rPr lang="ru-RU" altLang="ru-RU" smtClean="0">
                <a:latin typeface="Arial Black" pitchFamily="34" charset="0"/>
              </a:rPr>
              <a:pPr eaLnBrk="1" hangingPunct="1"/>
              <a:t>22</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60350"/>
            <a:ext cx="8435975" cy="884238"/>
          </a:xfrm>
        </p:spPr>
        <p:txBody>
          <a:bodyPr/>
          <a:lstStyle/>
          <a:p>
            <a:pPr algn="ctr" eaLnBrk="1" hangingPunct="1"/>
            <a:r>
              <a:rPr lang="ru-RU" altLang="ru-RU" sz="3200" smtClean="0"/>
              <a:t>Тупиковые ситуации (</a:t>
            </a:r>
            <a:r>
              <a:rPr lang="en-US" altLang="ru-RU" sz="3200" smtClean="0"/>
              <a:t>deadlocks)</a:t>
            </a:r>
            <a:endParaRPr lang="ru-RU" altLang="ru-RU" sz="3200" smtClean="0"/>
          </a:p>
        </p:txBody>
      </p:sp>
      <p:sp>
        <p:nvSpPr>
          <p:cNvPr id="28675" name="Text Box 3"/>
          <p:cNvSpPr txBox="1">
            <a:spLocks noChangeArrowheads="1"/>
          </p:cNvSpPr>
          <p:nvPr/>
        </p:nvSpPr>
        <p:spPr bwMode="auto">
          <a:xfrm>
            <a:off x="611188" y="1196975"/>
            <a:ext cx="8135937"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0" indent="0" eaLnBrk="1" hangingPunct="1">
              <a:spcBef>
                <a:spcPct val="0"/>
              </a:spcBef>
              <a:buClrTx/>
              <a:buSzTx/>
              <a:buFontTx/>
              <a:buNone/>
            </a:pPr>
            <a:r>
              <a:rPr lang="ru-RU" altLang="ru-RU" sz="1800" dirty="0"/>
              <a:t>При выявлении тупиков необходимо выбрать, какую транзакцию стоит отменить и перезапустить. Критериями выбора могут быть:</a:t>
            </a:r>
          </a:p>
          <a:p>
            <a:pPr eaLnBrk="1" hangingPunct="1">
              <a:spcBef>
                <a:spcPct val="0"/>
              </a:spcBef>
              <a:buClrTx/>
              <a:buSzTx/>
              <a:buFont typeface="Arial" charset="0"/>
              <a:buAutoNum type="arabicPeriod"/>
            </a:pPr>
            <a:r>
              <a:rPr lang="ru-RU" altLang="ru-RU" sz="1800" dirty="0"/>
              <a:t>Минимальная продолжительность выполнения транзакции.</a:t>
            </a:r>
          </a:p>
          <a:p>
            <a:pPr eaLnBrk="1" hangingPunct="1">
              <a:spcBef>
                <a:spcPct val="0"/>
              </a:spcBef>
              <a:buClrTx/>
              <a:buSzTx/>
              <a:buFont typeface="Arial" charset="0"/>
              <a:buAutoNum type="arabicPeriod"/>
            </a:pPr>
            <a:r>
              <a:rPr lang="ru-RU" altLang="ru-RU" sz="1800" dirty="0"/>
              <a:t>Минимальное количество элементов данных, обновленных в транзакции (откат будет занимать мало времени).</a:t>
            </a:r>
          </a:p>
          <a:p>
            <a:pPr eaLnBrk="1" hangingPunct="1">
              <a:spcBef>
                <a:spcPct val="0"/>
              </a:spcBef>
              <a:buClrTx/>
              <a:buSzTx/>
              <a:buFont typeface="Arial" charset="0"/>
              <a:buAutoNum type="arabicPeriod"/>
            </a:pPr>
            <a:r>
              <a:rPr lang="ru-RU" altLang="ru-RU" sz="1800" dirty="0"/>
              <a:t>Минимальное количество элементов данных, которые все еще подлежат обновлению в транзакции (уже почти все сделано).</a:t>
            </a:r>
          </a:p>
          <a:p>
            <a:pPr eaLnBrk="1" hangingPunct="1">
              <a:spcBef>
                <a:spcPct val="0"/>
              </a:spcBef>
              <a:buClrTx/>
              <a:buSzTx/>
              <a:buFont typeface="Arial" charset="0"/>
              <a:buAutoNum type="arabicPeriod"/>
            </a:pPr>
            <a:r>
              <a:rPr lang="ru-RU" altLang="ru-RU" sz="1800" dirty="0"/>
              <a:t>Максимальное количество транзакций, ожидающих завершения данной транзакции (отменив эту транзакцию, можно разорвать сразу несколько циклов, например, транзакцию 4 на рисунке снизу).</a:t>
            </a:r>
          </a:p>
        </p:txBody>
      </p:sp>
      <p:sp>
        <p:nvSpPr>
          <p:cNvPr id="28676" name="Rectangle 4"/>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303713"/>
            <a:ext cx="4319588"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TextBox 1"/>
          <p:cNvSpPr txBox="1">
            <a:spLocks noChangeArrowheads="1"/>
          </p:cNvSpPr>
          <p:nvPr/>
        </p:nvSpPr>
        <p:spPr bwMode="auto">
          <a:xfrm>
            <a:off x="611188" y="4005263"/>
            <a:ext cx="36004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Во избежание постоянной отмены одной и той же транзакции система периодически меняет критерии, учитывая предельно допустимое количество перезапусков транзакции.</a:t>
            </a:r>
          </a:p>
        </p:txBody>
      </p:sp>
      <p:sp>
        <p:nvSpPr>
          <p:cNvPr id="28679"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87EDF4-8108-4CB6-8408-6610B80E8B97}" type="slidenum">
              <a:rPr lang="ru-RU" altLang="ru-RU" smtClean="0">
                <a:latin typeface="Arial Black" pitchFamily="34" charset="0"/>
              </a:rPr>
              <a:pPr eaLnBrk="1" hangingPunct="1"/>
              <a:t>23</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60350"/>
            <a:ext cx="8229600" cy="884238"/>
          </a:xfrm>
        </p:spPr>
        <p:txBody>
          <a:bodyPr/>
          <a:lstStyle/>
          <a:p>
            <a:pPr algn="ctr" eaLnBrk="1" hangingPunct="1"/>
            <a:r>
              <a:rPr lang="ru-RU" altLang="ru-RU" sz="3400" smtClean="0"/>
              <a:t>Использование блокировок</a:t>
            </a:r>
          </a:p>
        </p:txBody>
      </p:sp>
      <p:sp>
        <p:nvSpPr>
          <p:cNvPr id="25603" name="Rectangle 5"/>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25604"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D784F2-D914-415E-B119-347A987057D6}" type="slidenum">
              <a:rPr lang="ru-RU" altLang="ru-RU" smtClean="0">
                <a:latin typeface="Arial Black" pitchFamily="34" charset="0"/>
              </a:rPr>
              <a:pPr eaLnBrk="1" hangingPunct="1"/>
              <a:t>24</a:t>
            </a:fld>
            <a:endParaRPr lang="ru-RU" altLang="ru-RU" smtClean="0">
              <a:latin typeface="Arial Black" pitchFamily="34" charset="0"/>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4086225"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1184275"/>
            <a:ext cx="365125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1000"/>
                                        <p:tgtEl>
                                          <p:spTgt spid="61444"/>
                                        </p:tgtEl>
                                      </p:cBhvr>
                                    </p:animEffect>
                                    <p:anim calcmode="lin" valueType="num">
                                      <p:cBhvr>
                                        <p:cTn id="8" dur="1000" fill="hold"/>
                                        <p:tgtEl>
                                          <p:spTgt spid="61444"/>
                                        </p:tgtEl>
                                        <p:attrNameLst>
                                          <p:attrName>ppt_x</p:attrName>
                                        </p:attrNameLst>
                                      </p:cBhvr>
                                      <p:tavLst>
                                        <p:tav tm="0">
                                          <p:val>
                                            <p:strVal val="#ppt_x"/>
                                          </p:val>
                                        </p:tav>
                                        <p:tav tm="100000">
                                          <p:val>
                                            <p:strVal val="#ppt_x"/>
                                          </p:val>
                                        </p:tav>
                                      </p:tavLst>
                                    </p:anim>
                                    <p:anim calcmode="lin" valueType="num">
                                      <p:cBhvr>
                                        <p:cTn id="9" dur="1000" fill="hold"/>
                                        <p:tgtEl>
                                          <p:spTgt spid="61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Варианты проблем</a:t>
            </a:r>
          </a:p>
        </p:txBody>
      </p:sp>
      <p:sp>
        <p:nvSpPr>
          <p:cNvPr id="18435"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6" name="Rectangle 5"/>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7" name="Rectangle 8"/>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8" name="Rectangle 10"/>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39" name="Rectangle 12"/>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40" name="Rectangle 14"/>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8441"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FF7E09-1979-4E9E-9D16-0671E495ACC4}" type="slidenum">
              <a:rPr lang="ru-RU" altLang="ru-RU" smtClean="0">
                <a:latin typeface="Arial Black" pitchFamily="34" charset="0"/>
              </a:rPr>
              <a:pPr eaLnBrk="1" hangingPunct="1"/>
              <a:t>25</a:t>
            </a:fld>
            <a:endParaRPr lang="ru-RU" altLang="ru-RU" smtClean="0">
              <a:latin typeface="Arial Black" pitchFamily="34" charset="0"/>
            </a:endParaRPr>
          </a:p>
        </p:txBody>
      </p:sp>
      <p:pic>
        <p:nvPicPr>
          <p:cNvPr id="18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0" y="1701701"/>
            <a:ext cx="4227513"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763" y="2016125"/>
            <a:ext cx="4332287"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51720" y="1412776"/>
            <a:ext cx="6480720" cy="369332"/>
          </a:xfrm>
          <a:prstGeom prst="rect">
            <a:avLst/>
          </a:prstGeom>
          <a:noFill/>
        </p:spPr>
        <p:txBody>
          <a:bodyPr wrap="square" rtlCol="0">
            <a:spAutoFit/>
          </a:bodyPr>
          <a:lstStyle/>
          <a:p>
            <a:r>
              <a:rPr lang="ru-RU" dirty="0" smtClean="0"/>
              <a:t>а)					б)</a:t>
            </a:r>
            <a:endParaRPr lang="ru-RU" dirty="0"/>
          </a:p>
        </p:txBody>
      </p:sp>
    </p:spTree>
    <p:extLst>
      <p:ext uri="{BB962C8B-B14F-4D97-AF65-F5344CB8AC3E}">
        <p14:creationId xmlns:p14="http://schemas.microsoft.com/office/powerpoint/2010/main" val="3486959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Варианты проблем</a:t>
            </a:r>
          </a:p>
        </p:txBody>
      </p:sp>
      <p:sp>
        <p:nvSpPr>
          <p:cNvPr id="19459" name="Rectangle 4"/>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0" name="Rectangle 5"/>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1" name="Rectangle 8"/>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2" name="Rectangle 10"/>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3" name="Rectangle 12"/>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4" name="Rectangle 14"/>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9465"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057F5A-AB1C-46FE-8106-4F9B8BFAD41B}" type="slidenum">
              <a:rPr lang="ru-RU" altLang="ru-RU" smtClean="0">
                <a:latin typeface="Arial Black" pitchFamily="34" charset="0"/>
              </a:rPr>
              <a:pPr eaLnBrk="1" hangingPunct="1"/>
              <a:t>26</a:t>
            </a:fld>
            <a:endParaRPr lang="ru-RU" altLang="ru-RU" smtClean="0">
              <a:latin typeface="Arial Black" pitchFamily="34" charset="0"/>
            </a:endParaRPr>
          </a:p>
        </p:txBody>
      </p:sp>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5765"/>
            <a:ext cx="4524375"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44824"/>
            <a:ext cx="4248150" cy="359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51720" y="1412776"/>
            <a:ext cx="6480720" cy="369332"/>
          </a:xfrm>
          <a:prstGeom prst="rect">
            <a:avLst/>
          </a:prstGeom>
          <a:noFill/>
        </p:spPr>
        <p:txBody>
          <a:bodyPr wrap="square" rtlCol="0">
            <a:spAutoFit/>
          </a:bodyPr>
          <a:lstStyle/>
          <a:p>
            <a:r>
              <a:rPr lang="ru-RU" dirty="0" smtClean="0"/>
              <a:t>в)					г)</a:t>
            </a:r>
            <a:endParaRPr lang="ru-RU" dirty="0"/>
          </a:p>
        </p:txBody>
      </p:sp>
    </p:spTree>
    <p:extLst>
      <p:ext uri="{BB962C8B-B14F-4D97-AF65-F5344CB8AC3E}">
        <p14:creationId xmlns:p14="http://schemas.microsoft.com/office/powerpoint/2010/main" val="2117604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435975" cy="884238"/>
          </a:xfrm>
        </p:spPr>
        <p:txBody>
          <a:bodyPr/>
          <a:lstStyle/>
          <a:p>
            <a:pPr algn="ctr" eaLnBrk="1" hangingPunct="1"/>
            <a:r>
              <a:rPr lang="ru-RU" altLang="ru-RU" sz="3000" smtClean="0"/>
              <a:t>Временн</a:t>
            </a:r>
            <a:r>
              <a:rPr lang="ru-RU" altLang="ru-RU" sz="3000" b="1" i="1" smtClean="0"/>
              <a:t>ы</a:t>
            </a:r>
            <a:r>
              <a:rPr lang="ru-RU" altLang="ru-RU" sz="3000" smtClean="0"/>
              <a:t>е отметки</a:t>
            </a:r>
          </a:p>
        </p:txBody>
      </p:sp>
      <p:sp>
        <p:nvSpPr>
          <p:cNvPr id="29699" name="Text Box 3"/>
          <p:cNvSpPr txBox="1">
            <a:spLocks noChangeArrowheads="1"/>
          </p:cNvSpPr>
          <p:nvPr/>
        </p:nvSpPr>
        <p:spPr bwMode="auto">
          <a:xfrm>
            <a:off x="539750" y="1341438"/>
            <a:ext cx="8135938"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dirty="0"/>
              <a:t>Временн</a:t>
            </a:r>
            <a:r>
              <a:rPr lang="ru-RU" altLang="ru-RU" sz="1800" b="1" i="1" dirty="0"/>
              <a:t>а</a:t>
            </a:r>
            <a:r>
              <a:rPr lang="ru-RU" altLang="ru-RU" sz="1800" dirty="0"/>
              <a:t>я отметка – это уникальный идентификатор, который СУБД создаёт для обозначения относительного момента запуска транзакции. Каждая транзакция </a:t>
            </a:r>
            <a:r>
              <a:rPr lang="ru-RU" altLang="ru-RU" sz="1800" b="1" i="1" dirty="0"/>
              <a:t>Т</a:t>
            </a:r>
            <a:r>
              <a:rPr lang="en-US" altLang="ru-RU" sz="1800" b="1" i="1" dirty="0" err="1"/>
              <a:t>i</a:t>
            </a:r>
            <a:r>
              <a:rPr lang="ru-RU" altLang="ru-RU" sz="1800" dirty="0"/>
              <a:t> имеет временн</a:t>
            </a:r>
            <a:r>
              <a:rPr lang="ru-RU" altLang="ru-RU" sz="1800" b="1" i="1" dirty="0"/>
              <a:t>у</a:t>
            </a:r>
            <a:r>
              <a:rPr lang="ru-RU" altLang="ru-RU" sz="1800" dirty="0"/>
              <a:t>ю отметку </a:t>
            </a:r>
            <a:r>
              <a:rPr lang="en-US" altLang="ru-RU" sz="1800" b="1" i="1" dirty="0" err="1"/>
              <a:t>ti</a:t>
            </a:r>
            <a:r>
              <a:rPr lang="ru-RU" altLang="ru-RU" sz="1800" dirty="0"/>
              <a:t>, и каждый элемент данных в БД (запись или блок) имеет две отметки:</a:t>
            </a:r>
          </a:p>
          <a:p>
            <a:pPr eaLnBrk="1" hangingPunct="1">
              <a:spcBef>
                <a:spcPct val="0"/>
              </a:spcBef>
              <a:buClrTx/>
              <a:buSzTx/>
              <a:buFontTx/>
              <a:buNone/>
            </a:pPr>
            <a:r>
              <a:rPr lang="ru-RU" altLang="ru-RU" sz="1800" dirty="0"/>
              <a:t> </a:t>
            </a:r>
            <a:r>
              <a:rPr lang="en-US" altLang="ru-RU" sz="1800" b="1" i="1" dirty="0"/>
              <a:t>tread</a:t>
            </a:r>
            <a:r>
              <a:rPr lang="ru-RU" altLang="ru-RU" sz="1800" b="1" i="1" dirty="0"/>
              <a:t>(</a:t>
            </a:r>
            <a:r>
              <a:rPr lang="en-US" altLang="ru-RU" sz="1800" b="1" i="1" dirty="0"/>
              <a:t>x</a:t>
            </a:r>
            <a:r>
              <a:rPr lang="ru-RU" altLang="ru-RU" sz="1800" b="1" i="1" dirty="0"/>
              <a:t>)</a:t>
            </a:r>
            <a:r>
              <a:rPr lang="ru-RU" altLang="ru-RU" sz="1800" dirty="0"/>
              <a:t> – временн</a:t>
            </a:r>
            <a:r>
              <a:rPr lang="ru-RU" altLang="ru-RU" sz="1800" b="1" i="1" dirty="0"/>
              <a:t>а</a:t>
            </a:r>
            <a:r>
              <a:rPr lang="ru-RU" altLang="ru-RU" sz="1800" dirty="0"/>
              <a:t>я отметка транзакции, которая последней считала элемент </a:t>
            </a:r>
            <a:r>
              <a:rPr lang="en-US" altLang="ru-RU" sz="1800" b="1" i="1" dirty="0"/>
              <a:t>x</a:t>
            </a:r>
            <a:r>
              <a:rPr lang="ru-RU" altLang="ru-RU" sz="1800" dirty="0"/>
              <a:t>,</a:t>
            </a:r>
          </a:p>
          <a:p>
            <a:pPr eaLnBrk="1" hangingPunct="1">
              <a:spcBef>
                <a:spcPct val="0"/>
              </a:spcBef>
              <a:buClrTx/>
              <a:buSzTx/>
              <a:buFontTx/>
              <a:buNone/>
            </a:pPr>
            <a:r>
              <a:rPr lang="ru-RU" altLang="ru-RU" sz="1800" dirty="0"/>
              <a:t> </a:t>
            </a:r>
            <a:r>
              <a:rPr lang="en-US" altLang="ru-RU" sz="1800" b="1" i="1" dirty="0" err="1"/>
              <a:t>twrite</a:t>
            </a:r>
            <a:r>
              <a:rPr lang="ru-RU" altLang="ru-RU" sz="1800" b="1" i="1" dirty="0"/>
              <a:t>(</a:t>
            </a:r>
            <a:r>
              <a:rPr lang="en-US" altLang="ru-RU" sz="1800" b="1" i="1" dirty="0"/>
              <a:t>x</a:t>
            </a:r>
            <a:r>
              <a:rPr lang="ru-RU" altLang="ru-RU" sz="1800" b="1" i="1" dirty="0"/>
              <a:t>)</a:t>
            </a:r>
            <a:r>
              <a:rPr lang="ru-RU" altLang="ru-RU" sz="1800" dirty="0"/>
              <a:t> – временн</a:t>
            </a:r>
            <a:r>
              <a:rPr lang="ru-RU" altLang="ru-RU" sz="1800" b="1" i="1" dirty="0"/>
              <a:t>а</a:t>
            </a:r>
            <a:r>
              <a:rPr lang="ru-RU" altLang="ru-RU" sz="1800" dirty="0"/>
              <a:t>я отметка транзакции, которая последней записала элемент </a:t>
            </a:r>
            <a:r>
              <a:rPr lang="en-US" altLang="ru-RU" sz="1800" b="1" i="1" dirty="0"/>
              <a:t>x</a:t>
            </a:r>
            <a:r>
              <a:rPr lang="ru-RU" altLang="ru-RU" sz="1800" dirty="0"/>
              <a:t>.</a:t>
            </a:r>
          </a:p>
          <a:p>
            <a:pPr eaLnBrk="1" hangingPunct="1">
              <a:spcBef>
                <a:spcPct val="0"/>
              </a:spcBef>
              <a:buClrTx/>
              <a:buSzTx/>
              <a:buFontTx/>
              <a:buNone/>
            </a:pPr>
            <a:r>
              <a:rPr lang="ru-RU" altLang="ru-RU" sz="1800" dirty="0"/>
              <a:t>При выполнении транзакции </a:t>
            </a:r>
            <a:r>
              <a:rPr lang="ru-RU" altLang="ru-RU" sz="1800" b="1" i="1" dirty="0"/>
              <a:t>Т</a:t>
            </a:r>
            <a:r>
              <a:rPr lang="en-US" altLang="ru-RU" sz="1800" b="1" i="1" dirty="0" err="1"/>
              <a:t>i</a:t>
            </a:r>
            <a:r>
              <a:rPr lang="ru-RU" altLang="ru-RU" sz="1800" dirty="0"/>
              <a:t> система сравнивает отметку </a:t>
            </a:r>
            <a:r>
              <a:rPr lang="en-US" altLang="ru-RU" sz="1800" b="1" i="1" dirty="0" err="1"/>
              <a:t>ti</a:t>
            </a:r>
            <a:r>
              <a:rPr lang="ru-RU" altLang="ru-RU" sz="1800" dirty="0"/>
              <a:t> и отметки </a:t>
            </a:r>
            <a:r>
              <a:rPr lang="en-US" altLang="ru-RU" sz="1800" b="1" i="1" dirty="0"/>
              <a:t>tread</a:t>
            </a:r>
            <a:r>
              <a:rPr lang="ru-RU" altLang="ru-RU" sz="1800" b="1" i="1" dirty="0"/>
              <a:t>(</a:t>
            </a:r>
            <a:r>
              <a:rPr lang="en-US" altLang="ru-RU" sz="1800" b="1" i="1" dirty="0"/>
              <a:t>x</a:t>
            </a:r>
            <a:r>
              <a:rPr lang="ru-RU" altLang="ru-RU" sz="1800" b="1" i="1" dirty="0"/>
              <a:t>)</a:t>
            </a:r>
            <a:r>
              <a:rPr lang="ru-RU" altLang="ru-RU" sz="1800" dirty="0"/>
              <a:t> и </a:t>
            </a:r>
            <a:r>
              <a:rPr lang="en-US" altLang="ru-RU" sz="1800" b="1" i="1" dirty="0" err="1"/>
              <a:t>twrite</a:t>
            </a:r>
            <a:r>
              <a:rPr lang="ru-RU" altLang="ru-RU" sz="1800" b="1" i="1" dirty="0"/>
              <a:t>(</a:t>
            </a:r>
            <a:r>
              <a:rPr lang="en-US" altLang="ru-RU" sz="1800" b="1" i="1" dirty="0"/>
              <a:t>x</a:t>
            </a:r>
            <a:r>
              <a:rPr lang="ru-RU" altLang="ru-RU" sz="1800" b="1" i="1" dirty="0"/>
              <a:t>)</a:t>
            </a:r>
            <a:r>
              <a:rPr lang="ru-RU" altLang="ru-RU" sz="1800" dirty="0"/>
              <a:t> элемента </a:t>
            </a:r>
            <a:r>
              <a:rPr lang="en-US" altLang="ru-RU" sz="1800" b="1" i="1" dirty="0"/>
              <a:t>x</a:t>
            </a:r>
            <a:r>
              <a:rPr lang="ru-RU" altLang="ru-RU" sz="1800" dirty="0"/>
              <a:t> для обнаружения конфликтов:</a:t>
            </a:r>
          </a:p>
          <a:p>
            <a:pPr eaLnBrk="1" hangingPunct="1">
              <a:spcBef>
                <a:spcPct val="0"/>
              </a:spcBef>
              <a:buClrTx/>
              <a:buSzTx/>
              <a:buFontTx/>
              <a:buNone/>
            </a:pPr>
            <a:r>
              <a:rPr lang="ru-RU" altLang="ru-RU" sz="1800" dirty="0"/>
              <a:t>для читающей транзакции </a:t>
            </a:r>
            <a:r>
              <a:rPr lang="ru-RU" altLang="ru-RU" sz="1800" b="1" i="1" dirty="0"/>
              <a:t>Т</a:t>
            </a:r>
            <a:r>
              <a:rPr lang="en-US" altLang="ru-RU" sz="1800" b="1" i="1" dirty="0" err="1"/>
              <a:t>i</a:t>
            </a:r>
            <a:r>
              <a:rPr lang="ru-RU" altLang="ru-RU" sz="1800" dirty="0"/>
              <a:t>: </a:t>
            </a:r>
          </a:p>
          <a:p>
            <a:pPr eaLnBrk="1" hangingPunct="1">
              <a:spcBef>
                <a:spcPct val="0"/>
              </a:spcBef>
              <a:buClrTx/>
              <a:buSzTx/>
              <a:buFontTx/>
              <a:buNone/>
            </a:pPr>
            <a:r>
              <a:rPr lang="ru-RU" altLang="ru-RU" sz="1800" dirty="0"/>
              <a:t>	</a:t>
            </a:r>
            <a:r>
              <a:rPr lang="en-US" altLang="ru-RU" sz="1800" b="1" i="1" dirty="0" err="1"/>
              <a:t>ti</a:t>
            </a:r>
            <a:r>
              <a:rPr lang="ru-RU" altLang="ru-RU" sz="1800" b="1" i="1" dirty="0"/>
              <a:t> &lt; </a:t>
            </a:r>
            <a:r>
              <a:rPr lang="en-US" altLang="ru-RU" sz="1800" b="1" i="1" dirty="0" err="1"/>
              <a:t>twrite</a:t>
            </a:r>
            <a:r>
              <a:rPr lang="ru-RU" altLang="ru-RU" sz="1800" b="1" i="1" dirty="0"/>
              <a:t>(</a:t>
            </a:r>
            <a:r>
              <a:rPr lang="en-US" altLang="ru-RU" sz="1800" b="1" i="1" dirty="0"/>
              <a:t>x</a:t>
            </a:r>
            <a:r>
              <a:rPr lang="ru-RU" altLang="ru-RU" sz="1800" b="1" i="1" dirty="0"/>
              <a:t>).</a:t>
            </a:r>
            <a:endParaRPr lang="ru-RU" altLang="ru-RU" sz="1800" dirty="0"/>
          </a:p>
          <a:p>
            <a:pPr eaLnBrk="1" hangingPunct="1">
              <a:spcBef>
                <a:spcPct val="0"/>
              </a:spcBef>
              <a:buClrTx/>
              <a:buSzTx/>
              <a:buFontTx/>
              <a:buNone/>
            </a:pPr>
            <a:r>
              <a:rPr lang="ru-RU" altLang="ru-RU" sz="1800" dirty="0"/>
              <a:t>для пишущей транзакции:</a:t>
            </a:r>
          </a:p>
          <a:p>
            <a:pPr eaLnBrk="1" hangingPunct="1">
              <a:spcBef>
                <a:spcPct val="0"/>
              </a:spcBef>
              <a:buClrTx/>
              <a:buSzTx/>
              <a:buFontTx/>
              <a:buNone/>
            </a:pPr>
            <a:r>
              <a:rPr lang="ru-RU" altLang="ru-RU" sz="1800" dirty="0"/>
              <a:t>	</a:t>
            </a:r>
            <a:r>
              <a:rPr lang="en-US" altLang="ru-RU" sz="1800" b="1" i="1" dirty="0" err="1"/>
              <a:t>ti</a:t>
            </a:r>
            <a:r>
              <a:rPr lang="ru-RU" altLang="ru-RU" sz="1800" b="1" i="1" dirty="0"/>
              <a:t> &lt; </a:t>
            </a:r>
            <a:r>
              <a:rPr lang="en-US" altLang="ru-RU" sz="1800" b="1" i="1" dirty="0"/>
              <a:t>tread</a:t>
            </a:r>
            <a:r>
              <a:rPr lang="ru-RU" altLang="ru-RU" sz="1800" b="1" i="1" dirty="0"/>
              <a:t>(</a:t>
            </a:r>
            <a:r>
              <a:rPr lang="en-US" altLang="ru-RU" sz="1800" b="1" i="1" dirty="0"/>
              <a:t>x</a:t>
            </a:r>
            <a:r>
              <a:rPr lang="ru-RU" altLang="ru-RU" sz="1800" b="1" i="1" dirty="0"/>
              <a:t>)</a:t>
            </a:r>
            <a:r>
              <a:rPr lang="ru-RU" altLang="ru-RU" sz="1800" dirty="0"/>
              <a:t>,</a:t>
            </a:r>
          </a:p>
          <a:p>
            <a:pPr eaLnBrk="1" hangingPunct="1">
              <a:spcBef>
                <a:spcPct val="0"/>
              </a:spcBef>
              <a:buClrTx/>
              <a:buSzTx/>
              <a:buFontTx/>
              <a:buNone/>
            </a:pPr>
            <a:r>
              <a:rPr lang="ru-RU" altLang="ru-RU" sz="1800" dirty="0"/>
              <a:t>	</a:t>
            </a:r>
            <a:r>
              <a:rPr lang="en-US" altLang="ru-RU" sz="1800" b="1" i="1" dirty="0" err="1"/>
              <a:t>ti</a:t>
            </a:r>
            <a:r>
              <a:rPr lang="ru-RU" altLang="ru-RU" sz="1800" b="1" i="1" dirty="0"/>
              <a:t> &lt; </a:t>
            </a:r>
            <a:r>
              <a:rPr lang="en-US" altLang="ru-RU" sz="1800" b="1" i="1" dirty="0" err="1"/>
              <a:t>twrite</a:t>
            </a:r>
            <a:r>
              <a:rPr lang="ru-RU" altLang="ru-RU" sz="1800" b="1" i="1" dirty="0"/>
              <a:t>(</a:t>
            </a:r>
            <a:r>
              <a:rPr lang="en-US" altLang="ru-RU" sz="1800" b="1" i="1" dirty="0"/>
              <a:t>x</a:t>
            </a:r>
            <a:r>
              <a:rPr lang="ru-RU" altLang="ru-RU" sz="1800" b="1" i="1" dirty="0"/>
              <a:t>)</a:t>
            </a:r>
            <a:r>
              <a:rPr lang="ru-RU" altLang="ru-RU" sz="1800" dirty="0"/>
              <a:t>.</a:t>
            </a:r>
          </a:p>
          <a:p>
            <a:pPr marL="0" indent="0" eaLnBrk="1" hangingPunct="1">
              <a:spcBef>
                <a:spcPct val="0"/>
              </a:spcBef>
              <a:buClrTx/>
              <a:buSzTx/>
              <a:buFontTx/>
              <a:buNone/>
            </a:pPr>
            <a:r>
              <a:rPr lang="ru-RU" altLang="ru-RU" sz="1800" dirty="0"/>
              <a:t>Во всех случаях обнаружения конфликта система перезапускает текущую транзакцию </a:t>
            </a:r>
            <a:r>
              <a:rPr lang="ru-RU" altLang="ru-RU" sz="1800" b="1" i="1" dirty="0"/>
              <a:t>Т</a:t>
            </a:r>
            <a:r>
              <a:rPr lang="en-US" altLang="ru-RU" sz="1800" b="1" i="1" dirty="0" err="1"/>
              <a:t>i</a:t>
            </a:r>
            <a:r>
              <a:rPr lang="ru-RU" altLang="ru-RU" sz="1800" dirty="0"/>
              <a:t>  с более поздней временн</a:t>
            </a:r>
            <a:r>
              <a:rPr lang="ru-RU" altLang="ru-RU" sz="1800" b="1" i="1" dirty="0"/>
              <a:t>о</a:t>
            </a:r>
            <a:r>
              <a:rPr lang="ru-RU" altLang="ru-RU" sz="1800" dirty="0"/>
              <a:t>й отметкой. </a:t>
            </a:r>
          </a:p>
        </p:txBody>
      </p:sp>
      <p:sp>
        <p:nvSpPr>
          <p:cNvPr id="29700" name="Rectangle 4"/>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29701"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72F0B6-EB61-4C1D-A126-C51553212428}" type="slidenum">
              <a:rPr lang="ru-RU" altLang="ru-RU" smtClean="0">
                <a:latin typeface="Arial Black" pitchFamily="34" charset="0"/>
              </a:rPr>
              <a:pPr eaLnBrk="1" hangingPunct="1"/>
              <a:t>27</a:t>
            </a:fld>
            <a:endParaRPr lang="ru-RU" altLang="ru-RU"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 calcmode="lin" valueType="num">
                                      <p:cBhvr additive="base">
                                        <p:cTn id="12"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fade">
                                      <p:cBhvr>
                                        <p:cTn id="18" dur="1000"/>
                                        <p:tgtEl>
                                          <p:spTgt spid="29699">
                                            <p:txEl>
                                              <p:pRg st="3" end="3"/>
                                            </p:txEl>
                                          </p:spTgt>
                                        </p:tgtEl>
                                      </p:cBhvr>
                                    </p:animEffect>
                                    <p:anim calcmode="lin" valueType="num">
                                      <p:cBhvr>
                                        <p:cTn id="1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wheel(1)">
                                      <p:cBhvr>
                                        <p:cTn id="25" dur="2000"/>
                                        <p:tgtEl>
                                          <p:spTgt spid="29699">
                                            <p:txEl>
                                              <p:pRg st="4" end="4"/>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9699">
                                            <p:txEl>
                                              <p:pRg st="5" end="5"/>
                                            </p:txEl>
                                          </p:spTgt>
                                        </p:tgtEl>
                                        <p:attrNameLst>
                                          <p:attrName>style.visibility</p:attrName>
                                        </p:attrNameLst>
                                      </p:cBhvr>
                                      <p:to>
                                        <p:strVal val="visible"/>
                                      </p:to>
                                    </p:set>
                                    <p:animEffect transition="in" filter="wheel(1)">
                                      <p:cBhvr>
                                        <p:cTn id="28" dur="2000"/>
                                        <p:tgtEl>
                                          <p:spTgt spid="296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animEffect transition="in" filter="barn(inVertical)">
                                      <p:cBhvr>
                                        <p:cTn id="33" dur="500"/>
                                        <p:tgtEl>
                                          <p:spTgt spid="29699">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9699">
                                            <p:txEl>
                                              <p:pRg st="7" end="7"/>
                                            </p:txEl>
                                          </p:spTgt>
                                        </p:tgtEl>
                                        <p:attrNameLst>
                                          <p:attrName>style.visibility</p:attrName>
                                        </p:attrNameLst>
                                      </p:cBhvr>
                                      <p:to>
                                        <p:strVal val="visible"/>
                                      </p:to>
                                    </p:set>
                                    <p:animEffect transition="in" filter="barn(inVertical)">
                                      <p:cBhvr>
                                        <p:cTn id="36" dur="500"/>
                                        <p:tgtEl>
                                          <p:spTgt spid="29699">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animEffect transition="in" filter="barn(inVertical)">
                                      <p:cBhvr>
                                        <p:cTn id="39" dur="500"/>
                                        <p:tgtEl>
                                          <p:spTgt spid="29699">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699">
                                            <p:txEl>
                                              <p:pRg st="9" end="9"/>
                                            </p:txEl>
                                          </p:spTgt>
                                        </p:tgtEl>
                                        <p:attrNameLst>
                                          <p:attrName>style.visibility</p:attrName>
                                        </p:attrNameLst>
                                      </p:cBhvr>
                                      <p:to>
                                        <p:strVal val="visible"/>
                                      </p:to>
                                    </p:set>
                                    <p:animEffect transition="in" filter="fade">
                                      <p:cBhvr>
                                        <p:cTn id="44"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435975" cy="884238"/>
          </a:xfrm>
        </p:spPr>
        <p:txBody>
          <a:bodyPr/>
          <a:lstStyle/>
          <a:p>
            <a:pPr algn="ctr" eaLnBrk="1" hangingPunct="1"/>
            <a:r>
              <a:rPr lang="ru-RU" altLang="ru-RU" sz="3000" smtClean="0"/>
              <a:t>Оптимистический протокол управления параллельностью</a:t>
            </a:r>
          </a:p>
        </p:txBody>
      </p:sp>
      <p:sp>
        <p:nvSpPr>
          <p:cNvPr id="30723" name="Rectangle 4"/>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30724" name="TextBox 1"/>
          <p:cNvSpPr txBox="1">
            <a:spLocks noChangeArrowheads="1"/>
          </p:cNvSpPr>
          <p:nvPr/>
        </p:nvSpPr>
        <p:spPr bwMode="auto">
          <a:xfrm>
            <a:off x="468313" y="1412875"/>
            <a:ext cx="84248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Включает две или три стадии в зависимости от типа транзакции:</a:t>
            </a:r>
          </a:p>
          <a:p>
            <a:pPr eaLnBrk="1" hangingPunct="1">
              <a:spcBef>
                <a:spcPct val="0"/>
              </a:spcBef>
              <a:buClrTx/>
              <a:buSzTx/>
              <a:buFontTx/>
              <a:buNone/>
            </a:pPr>
            <a:r>
              <a:rPr lang="ru-RU" altLang="ru-RU" sz="1800"/>
              <a:t>• </a:t>
            </a:r>
            <a:r>
              <a:rPr lang="ru-RU" altLang="ru-RU" sz="1800" b="1"/>
              <a:t>Стадия чтения</a:t>
            </a:r>
            <a:r>
              <a:rPr lang="ru-RU" altLang="ru-RU" sz="1800"/>
              <a:t>: от начала транзакции и до момента, предшествующего фиксации результатов. Транзакция считывает из базы данных значения всех необходимых ей элементов данных и помещает их в ОП. Любые обновления применяются только к локальной копии данных в ОП.</a:t>
            </a:r>
          </a:p>
          <a:p>
            <a:pPr eaLnBrk="1" hangingPunct="1">
              <a:spcBef>
                <a:spcPct val="0"/>
              </a:spcBef>
              <a:buClrTx/>
              <a:buSzTx/>
              <a:buFontTx/>
              <a:buNone/>
            </a:pPr>
            <a:r>
              <a:rPr lang="ru-RU" altLang="ru-RU" sz="1800"/>
              <a:t>• </a:t>
            </a:r>
            <a:r>
              <a:rPr lang="ru-RU" altLang="ru-RU" sz="1800" b="1"/>
              <a:t>Стадия проверки</a:t>
            </a:r>
            <a:r>
              <a:rPr lang="ru-RU" altLang="ru-RU" sz="1800"/>
              <a:t>. Для читающих транзакций проверка состоит в подтверждении того, что использованные транзакцией значения по-прежнему остаются текущими значениями соответствующих элементов данных. Если нарушений нет, транзакция завершает свое выполнение путем фиксации. Если найдены измененные значения, транзакция отменяется и перезапускается. Если в транзакции выполнялось обновление данных, то проверка включает выполнение контроля, сохранится ли база данных в согласованном состоянии после внесения в нее результатов данной транзакции, а также не будут ли нарушены условия упорядочиваемости. В случае обнаружения ошибки транзакция отменяется и перезапускается. </a:t>
            </a:r>
          </a:p>
          <a:p>
            <a:pPr eaLnBrk="1" hangingPunct="1">
              <a:spcBef>
                <a:spcPct val="0"/>
              </a:spcBef>
              <a:buClrTx/>
              <a:buSzTx/>
              <a:buFontTx/>
              <a:buNone/>
            </a:pPr>
            <a:r>
              <a:rPr lang="ru-RU" altLang="ru-RU" sz="1800"/>
              <a:t>• </a:t>
            </a:r>
            <a:r>
              <a:rPr lang="ru-RU" altLang="ru-RU" sz="1800" b="1"/>
              <a:t>Стадия записи </a:t>
            </a:r>
            <a:r>
              <a:rPr lang="ru-RU" altLang="ru-RU" sz="1800"/>
              <a:t>выполняется после успешного завершения стадии проверки, но только в отношении пишущих транзакций. Все изменения, внесенные в локальные копии данных, переносятся собственно в БД.</a:t>
            </a:r>
          </a:p>
        </p:txBody>
      </p:sp>
      <p:sp>
        <p:nvSpPr>
          <p:cNvPr id="30725"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3FCA5B-BB28-4BCB-A94C-1C119F6DEDCF}" type="slidenum">
              <a:rPr lang="ru-RU" altLang="ru-RU" smtClean="0">
                <a:latin typeface="Arial Black" pitchFamily="34" charset="0"/>
              </a:rPr>
              <a:pPr eaLnBrk="1" hangingPunct="1"/>
              <a:t>28</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435975" cy="884238"/>
          </a:xfrm>
        </p:spPr>
        <p:txBody>
          <a:bodyPr/>
          <a:lstStyle/>
          <a:p>
            <a:pPr algn="ctr" eaLnBrk="1" hangingPunct="1"/>
            <a:r>
              <a:rPr lang="ru-RU" altLang="ru-RU" sz="3000" smtClean="0"/>
              <a:t>Оптимистический протокол управления параллельностью</a:t>
            </a:r>
          </a:p>
        </p:txBody>
      </p:sp>
      <p:sp>
        <p:nvSpPr>
          <p:cNvPr id="31747" name="Rectangle 4"/>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2" name="TextBox 1"/>
          <p:cNvSpPr txBox="1"/>
          <p:nvPr/>
        </p:nvSpPr>
        <p:spPr>
          <a:xfrm>
            <a:off x="468313" y="1412875"/>
            <a:ext cx="8424862" cy="5354638"/>
          </a:xfrm>
          <a:prstGeom prst="rect">
            <a:avLst/>
          </a:prstGeom>
          <a:noFill/>
        </p:spPr>
        <p:txBody>
          <a:bodyPr>
            <a:spAutoFit/>
          </a:bodyPr>
          <a:lstStyle/>
          <a:p>
            <a:pPr>
              <a:defRPr/>
            </a:pPr>
            <a:r>
              <a:rPr lang="ru-RU" dirty="0"/>
              <a:t>Каждой транзакции в начале ее выполнения присваивается некоторая временная отметка, </a:t>
            </a:r>
            <a:r>
              <a:rPr lang="en-US" i="1" dirty="0"/>
              <a:t>start</a:t>
            </a:r>
            <a:r>
              <a:rPr lang="ru-RU" i="1" dirty="0"/>
              <a:t> (Т)</a:t>
            </a:r>
            <a:r>
              <a:rPr lang="ru-RU" dirty="0"/>
              <a:t>. Дополнительные временные отметки присваиваются транзакции в начале стадии проверки (</a:t>
            </a:r>
            <a:r>
              <a:rPr lang="en-US" i="1" dirty="0"/>
              <a:t>validation</a:t>
            </a:r>
            <a:r>
              <a:rPr lang="ru-RU" i="1" dirty="0"/>
              <a:t> (Т)</a:t>
            </a:r>
            <a:r>
              <a:rPr lang="ru-RU" dirty="0"/>
              <a:t>) и в момент завершения ее выполнения (</a:t>
            </a:r>
            <a:r>
              <a:rPr lang="en-US" i="1" dirty="0"/>
              <a:t>finish</a:t>
            </a:r>
            <a:r>
              <a:rPr lang="ru-RU" i="1" dirty="0"/>
              <a:t>(</a:t>
            </a:r>
            <a:r>
              <a:rPr lang="en-US" i="1" dirty="0"/>
              <a:t>T</a:t>
            </a:r>
            <a:r>
              <a:rPr lang="ru-RU" i="1" dirty="0"/>
              <a:t>)</a:t>
            </a:r>
            <a:r>
              <a:rPr lang="ru-RU" dirty="0"/>
              <a:t> – включая и стадию записи). Для успешности проверки должно соблюдаться одно из следующих условий. </a:t>
            </a:r>
          </a:p>
          <a:p>
            <a:pPr marL="342900" indent="-342900">
              <a:buFontTx/>
              <a:buAutoNum type="arabicPeriod"/>
              <a:defRPr/>
            </a:pPr>
            <a:r>
              <a:rPr lang="ru-RU" dirty="0"/>
              <a:t>Все транзакции </a:t>
            </a:r>
            <a:r>
              <a:rPr lang="en-US" dirty="0"/>
              <a:t>S</a:t>
            </a:r>
            <a:r>
              <a:rPr lang="ru-RU" dirty="0"/>
              <a:t> с более старыми временными отметками должны быть уже завершены до начала выполнения транзакции Т</a:t>
            </a:r>
            <a:r>
              <a:rPr lang="ru-RU" i="1" dirty="0"/>
              <a:t>: </a:t>
            </a:r>
            <a:r>
              <a:rPr lang="en-US" i="1" dirty="0"/>
              <a:t>finish</a:t>
            </a:r>
            <a:r>
              <a:rPr lang="ru-RU" i="1" dirty="0"/>
              <a:t> (</a:t>
            </a:r>
            <a:r>
              <a:rPr lang="en-US" i="1" dirty="0"/>
              <a:t>S</a:t>
            </a:r>
            <a:r>
              <a:rPr lang="ru-RU" i="1" dirty="0"/>
              <a:t>) &lt; </a:t>
            </a:r>
            <a:r>
              <a:rPr lang="en-US" i="1" dirty="0"/>
              <a:t>start</a:t>
            </a:r>
            <a:r>
              <a:rPr lang="ru-RU" i="1" dirty="0"/>
              <a:t> (</a:t>
            </a:r>
            <a:r>
              <a:rPr lang="en-US" i="1" dirty="0"/>
              <a:t>T</a:t>
            </a:r>
            <a:r>
              <a:rPr lang="ru-RU" i="1" dirty="0"/>
              <a:t>). </a:t>
            </a:r>
          </a:p>
          <a:p>
            <a:pPr marL="342900" indent="-342900">
              <a:buFontTx/>
              <a:buAutoNum type="arabicPeriod"/>
              <a:defRPr/>
            </a:pPr>
            <a:r>
              <a:rPr lang="ru-RU" dirty="0"/>
              <a:t>Если транзакция Т начала выполняться до завершения какой-либо из транзакций </a:t>
            </a:r>
            <a:r>
              <a:rPr lang="en-US" dirty="0"/>
              <a:t>S</a:t>
            </a:r>
            <a:r>
              <a:rPr lang="ru-RU" dirty="0"/>
              <a:t>, то должны соблюдаться требования: </a:t>
            </a:r>
          </a:p>
          <a:p>
            <a:pPr lvl="1">
              <a:defRPr/>
            </a:pPr>
            <a:r>
              <a:rPr lang="ru-RU" dirty="0"/>
              <a:t>а) множество элементов данных, записанных начавшейся ранее транзакцией, не должно совпадать ни с одним из элементов данных, прочитанных указанной транзакцией; </a:t>
            </a:r>
          </a:p>
          <a:p>
            <a:pPr lvl="1">
              <a:defRPr/>
            </a:pPr>
            <a:r>
              <a:rPr lang="ru-RU" dirty="0"/>
              <a:t>б) стадия записи начавшейся ранее транзакции должна быть завершена до перехода текущей транзакции на стадию проверки: </a:t>
            </a:r>
            <a:endParaRPr lang="en-US" dirty="0" smtClean="0"/>
          </a:p>
          <a:p>
            <a:pPr lvl="1" algn="ctr">
              <a:defRPr/>
            </a:pPr>
            <a:r>
              <a:rPr lang="en-US" dirty="0" smtClean="0"/>
              <a:t>start</a:t>
            </a:r>
            <a:r>
              <a:rPr lang="ru-RU" dirty="0" smtClean="0"/>
              <a:t> </a:t>
            </a:r>
            <a:r>
              <a:rPr lang="ru-RU" dirty="0"/>
              <a:t>(Т) &lt; </a:t>
            </a:r>
            <a:r>
              <a:rPr lang="en-US" dirty="0"/>
              <a:t>finish</a:t>
            </a:r>
            <a:r>
              <a:rPr lang="ru-RU" dirty="0"/>
              <a:t>(</a:t>
            </a:r>
            <a:r>
              <a:rPr lang="en-US" dirty="0"/>
              <a:t>S</a:t>
            </a:r>
            <a:r>
              <a:rPr lang="ru-RU" dirty="0"/>
              <a:t>) &lt; </a:t>
            </a:r>
            <a:r>
              <a:rPr lang="en-US" dirty="0"/>
              <a:t>validation</a:t>
            </a:r>
            <a:r>
              <a:rPr lang="ru-RU" dirty="0"/>
              <a:t>(Т). </a:t>
            </a:r>
          </a:p>
          <a:p>
            <a:pPr>
              <a:defRPr/>
            </a:pPr>
            <a:r>
              <a:rPr lang="ru-RU" dirty="0"/>
              <a:t>Правило 2,а гарантирует, что данные, записанные начавшейся ранее транзакцией, не считывались текущей транзакцией. Правило 2,б гарантирует, что операции записи выполняются последовательно, а это гарантирует отсутствие конфликтов. </a:t>
            </a:r>
          </a:p>
        </p:txBody>
      </p:sp>
      <p:sp>
        <p:nvSpPr>
          <p:cNvPr id="31749" name="Номер слайда 2"/>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DAEE6F-1795-4988-9CA9-1632F2D9A07D}" type="slidenum">
              <a:rPr lang="ru-RU" altLang="ru-RU" smtClean="0">
                <a:latin typeface="Arial Black" pitchFamily="34" charset="0"/>
              </a:rPr>
              <a:pPr eaLnBrk="1" hangingPunct="1"/>
              <a:t>29</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260350"/>
            <a:ext cx="2087563"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2"/>
          <p:cNvSpPr>
            <a:spLocks noGrp="1" noChangeArrowheads="1"/>
          </p:cNvSpPr>
          <p:nvPr>
            <p:ph type="title"/>
          </p:nvPr>
        </p:nvSpPr>
        <p:spPr>
          <a:xfrm>
            <a:off x="457200" y="404813"/>
            <a:ext cx="8229600" cy="720725"/>
          </a:xfrm>
        </p:spPr>
        <p:txBody>
          <a:bodyPr/>
          <a:lstStyle/>
          <a:p>
            <a:pPr eaLnBrk="1" hangingPunct="1"/>
            <a:r>
              <a:rPr lang="ru-RU" altLang="ru-RU" sz="3200" smtClean="0"/>
              <a:t>        Механизм транзакций</a:t>
            </a:r>
          </a:p>
        </p:txBody>
      </p:sp>
      <p:sp>
        <p:nvSpPr>
          <p:cNvPr id="3" name="Rectangle 3"/>
          <p:cNvSpPr>
            <a:spLocks noGrp="1" noChangeArrowheads="1"/>
          </p:cNvSpPr>
          <p:nvPr>
            <p:ph type="body" idx="1"/>
          </p:nvPr>
        </p:nvSpPr>
        <p:spPr>
          <a:xfrm>
            <a:off x="179388" y="1125538"/>
            <a:ext cx="6624637" cy="5399087"/>
          </a:xfrm>
        </p:spPr>
        <p:txBody>
          <a:bodyPr/>
          <a:lstStyle/>
          <a:p>
            <a:pPr marL="0" indent="0" eaLnBrk="1" hangingPunct="1">
              <a:lnSpc>
                <a:spcPct val="114000"/>
              </a:lnSpc>
              <a:buFont typeface="Wingdings" pitchFamily="2" charset="2"/>
              <a:buNone/>
              <a:defRPr/>
            </a:pPr>
            <a:r>
              <a:rPr lang="ru-RU" altLang="ru-RU" sz="1800" b="1" dirty="0" smtClean="0"/>
              <a:t>Транзакция</a:t>
            </a:r>
            <a:r>
              <a:rPr lang="ru-RU" altLang="ru-RU" sz="1800" dirty="0" smtClean="0"/>
              <a:t> – это упорядоченная последовательность операторов обработки данных, которая переводит базу данных из одного согласованного состояния в другое. </a:t>
            </a:r>
            <a:endParaRPr lang="en-US" altLang="ru-RU" sz="1800" dirty="0" smtClean="0"/>
          </a:p>
          <a:p>
            <a:pPr marL="609600" indent="-609600" eaLnBrk="1" hangingPunct="1">
              <a:lnSpc>
                <a:spcPct val="80000"/>
              </a:lnSpc>
              <a:spcBef>
                <a:spcPts val="1200"/>
              </a:spcBef>
              <a:buFont typeface="Wingdings" pitchFamily="2" charset="2"/>
              <a:buNone/>
              <a:defRPr/>
            </a:pPr>
            <a:r>
              <a:rPr lang="ru-RU" altLang="ru-RU" sz="1800" dirty="0" smtClean="0"/>
              <a:t>Транзакция обладает следующими свойствами:</a:t>
            </a:r>
          </a:p>
          <a:p>
            <a:pPr eaLnBrk="1" hangingPunct="1">
              <a:lnSpc>
                <a:spcPct val="80000"/>
              </a:lnSpc>
              <a:spcBef>
                <a:spcPts val="600"/>
              </a:spcBef>
              <a:buFont typeface="+mj-lt"/>
              <a:buAutoNum type="arabicPeriod"/>
              <a:defRPr/>
            </a:pPr>
            <a:r>
              <a:rPr lang="ru-RU" altLang="ru-RU" sz="1800" b="1" dirty="0" smtClean="0"/>
              <a:t>Логическая неделимость </a:t>
            </a:r>
            <a:r>
              <a:rPr lang="ru-RU" altLang="ru-RU" sz="1800" dirty="0" smtClean="0"/>
              <a:t>(атомарность, </a:t>
            </a:r>
            <a:r>
              <a:rPr lang="ru-RU" altLang="ru-RU" sz="1800" dirty="0" err="1" smtClean="0"/>
              <a:t>Atomicity</a:t>
            </a:r>
            <a:r>
              <a:rPr lang="ru-RU" altLang="ru-RU" sz="1800" dirty="0" smtClean="0"/>
              <a:t>) означает, что выполняются либо все операции (команды), входящие в транзакцию, либо ни одной.</a:t>
            </a:r>
          </a:p>
          <a:p>
            <a:pPr eaLnBrk="1" hangingPunct="1">
              <a:lnSpc>
                <a:spcPct val="80000"/>
              </a:lnSpc>
              <a:spcBef>
                <a:spcPts val="600"/>
              </a:spcBef>
              <a:buFont typeface="+mj-lt"/>
              <a:buAutoNum type="arabicPeriod"/>
              <a:defRPr/>
            </a:pPr>
            <a:r>
              <a:rPr lang="ru-RU" altLang="ru-RU" sz="1800" b="1" dirty="0" smtClean="0"/>
              <a:t>Согласованность</a:t>
            </a:r>
            <a:r>
              <a:rPr lang="ru-RU" altLang="ru-RU" sz="1800" dirty="0" smtClean="0"/>
              <a:t> (</a:t>
            </a:r>
            <a:r>
              <a:rPr lang="ru-RU" altLang="ru-RU" sz="1800" dirty="0" err="1" smtClean="0"/>
              <a:t>Consistency</a:t>
            </a:r>
            <a:r>
              <a:rPr lang="ru-RU" altLang="ru-RU" sz="1800" dirty="0" smtClean="0"/>
              <a:t>): транзакция начинается на согласованном множестве данных и после её завершения множество данных согласовано.</a:t>
            </a:r>
          </a:p>
          <a:p>
            <a:pPr eaLnBrk="1" hangingPunct="1">
              <a:lnSpc>
                <a:spcPct val="80000"/>
              </a:lnSpc>
              <a:spcBef>
                <a:spcPts val="600"/>
              </a:spcBef>
              <a:buFont typeface="+mj-lt"/>
              <a:buAutoNum type="arabicPeriod"/>
              <a:defRPr/>
            </a:pPr>
            <a:r>
              <a:rPr lang="ru-RU" altLang="ru-RU" sz="1800" b="1" dirty="0" smtClean="0"/>
              <a:t>Изолированность</a:t>
            </a:r>
            <a:r>
              <a:rPr lang="ru-RU" altLang="ru-RU" sz="1800" dirty="0" smtClean="0"/>
              <a:t> (</a:t>
            </a:r>
            <a:r>
              <a:rPr lang="ru-RU" altLang="ru-RU" sz="1800" dirty="0" err="1" smtClean="0"/>
              <a:t>Isolation</a:t>
            </a:r>
            <a:r>
              <a:rPr lang="ru-RU" altLang="ru-RU" sz="1800" dirty="0" smtClean="0"/>
              <a:t>), т.е. отсутствие влияния транзакций друг на друга.</a:t>
            </a:r>
          </a:p>
          <a:p>
            <a:pPr eaLnBrk="1" hangingPunct="1">
              <a:lnSpc>
                <a:spcPct val="80000"/>
              </a:lnSpc>
              <a:spcBef>
                <a:spcPts val="600"/>
              </a:spcBef>
              <a:buFont typeface="+mj-lt"/>
              <a:buAutoNum type="arabicPeriod"/>
              <a:defRPr/>
            </a:pPr>
            <a:r>
              <a:rPr lang="ru-RU" altLang="ru-RU" sz="1800" b="1" dirty="0" smtClean="0"/>
              <a:t>Устойчивость</a:t>
            </a:r>
            <a:r>
              <a:rPr lang="ru-RU" altLang="ru-RU" sz="1800" dirty="0" smtClean="0"/>
              <a:t> (</a:t>
            </a:r>
            <a:r>
              <a:rPr lang="ru-RU" altLang="ru-RU" sz="1800" dirty="0" err="1" smtClean="0"/>
              <a:t>Durability</a:t>
            </a:r>
            <a:r>
              <a:rPr lang="ru-RU" altLang="ru-RU" sz="1800" dirty="0" smtClean="0"/>
              <a:t>): результаты завершённой транзакции не могут быть потеряны. Возврат БД в предыдущее состояние может быть достигнут только  путём запуска компенсирующей транзакции.</a:t>
            </a:r>
          </a:p>
          <a:p>
            <a:pPr marL="609600" indent="-609600" eaLnBrk="1" hangingPunct="1">
              <a:lnSpc>
                <a:spcPct val="80000"/>
              </a:lnSpc>
              <a:buFont typeface="Wingdings" pitchFamily="2" charset="2"/>
              <a:buNone/>
              <a:defRPr/>
            </a:pPr>
            <a:endParaRPr lang="ru-RU" altLang="ru-RU" sz="1800" dirty="0" smtClean="0"/>
          </a:p>
          <a:p>
            <a:pPr marL="609600" indent="-609600" eaLnBrk="1" hangingPunct="1">
              <a:lnSpc>
                <a:spcPct val="80000"/>
              </a:lnSpc>
              <a:buFont typeface="Wingdings" pitchFamily="2" charset="2"/>
              <a:buNone/>
              <a:defRPr/>
            </a:pPr>
            <a:r>
              <a:rPr lang="ru-RU" altLang="ru-RU" sz="1800" dirty="0" smtClean="0"/>
              <a:t>Транзакции, удовлетворяющие этим свойствам, называют </a:t>
            </a:r>
          </a:p>
          <a:p>
            <a:pPr marL="609600" indent="-609600" eaLnBrk="1" hangingPunct="1">
              <a:lnSpc>
                <a:spcPct val="80000"/>
              </a:lnSpc>
              <a:buFont typeface="Wingdings" pitchFamily="2" charset="2"/>
              <a:buNone/>
              <a:defRPr/>
            </a:pPr>
            <a:r>
              <a:rPr lang="en-US" altLang="ru-RU" sz="1800" dirty="0" smtClean="0"/>
              <a:t>ACID</a:t>
            </a:r>
            <a:r>
              <a:rPr lang="ru-RU" altLang="ru-RU" sz="1800" dirty="0" smtClean="0"/>
              <a:t>-транзакциями (по первым буквам названий свойств).</a:t>
            </a:r>
            <a:endParaRPr lang="en-US" altLang="ru-RU" sz="1800" dirty="0" smtClean="0"/>
          </a:p>
          <a:p>
            <a:pPr marL="609600" indent="-609600" eaLnBrk="1" hangingPunct="1">
              <a:lnSpc>
                <a:spcPct val="80000"/>
              </a:lnSpc>
              <a:buFont typeface="Wingdings" pitchFamily="2" charset="2"/>
              <a:buNone/>
              <a:defRPr/>
            </a:pPr>
            <a:endParaRPr lang="ru-RU" altLang="ru-RU" sz="1800" dirty="0" smtClean="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220913"/>
            <a:ext cx="1920875" cy="12795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3429000"/>
            <a:ext cx="2741613"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203825"/>
            <a:ext cx="21605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57200"/>
            <a:ext cx="8229600" cy="595313"/>
          </a:xfrm>
        </p:spPr>
        <p:txBody>
          <a:bodyPr/>
          <a:lstStyle/>
          <a:p>
            <a:pPr algn="ctr" eaLnBrk="1" hangingPunct="1"/>
            <a:r>
              <a:rPr lang="ru-RU" altLang="ru-RU" sz="3200" smtClean="0"/>
              <a:t>Степень детализации данных</a:t>
            </a:r>
          </a:p>
        </p:txBody>
      </p:sp>
      <p:sp>
        <p:nvSpPr>
          <p:cNvPr id="19459" name="Text Box 4"/>
          <p:cNvSpPr txBox="1">
            <a:spLocks noChangeArrowheads="1"/>
          </p:cNvSpPr>
          <p:nvPr/>
        </p:nvSpPr>
        <p:spPr bwMode="auto">
          <a:xfrm>
            <a:off x="395288" y="1052513"/>
            <a:ext cx="8353425"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altLang="ru-RU" dirty="0" smtClean="0"/>
              <a:t>В свете управление параллельностью доступа к данным под элементом данных может пониматься:</a:t>
            </a:r>
          </a:p>
          <a:p>
            <a:pPr marL="285750" indent="-285750" eaLnBrk="1" hangingPunct="1">
              <a:buFontTx/>
              <a:buChar char="-"/>
              <a:defRPr/>
            </a:pPr>
            <a:r>
              <a:rPr lang="ru-RU" altLang="ru-RU" dirty="0" smtClean="0"/>
              <a:t>Вся база данных.</a:t>
            </a:r>
          </a:p>
          <a:p>
            <a:pPr marL="285750" indent="-285750" eaLnBrk="1" hangingPunct="1">
              <a:buFontTx/>
              <a:buChar char="-"/>
              <a:defRPr/>
            </a:pPr>
            <a:r>
              <a:rPr lang="ru-RU" altLang="ru-RU" dirty="0" smtClean="0"/>
              <a:t>Отдельный файл.</a:t>
            </a:r>
          </a:p>
          <a:p>
            <a:pPr marL="285750" indent="-285750" eaLnBrk="1" hangingPunct="1">
              <a:buFontTx/>
              <a:buChar char="-"/>
              <a:defRPr/>
            </a:pPr>
            <a:r>
              <a:rPr lang="ru-RU" altLang="ru-RU" dirty="0" smtClean="0"/>
              <a:t>Отдельная таблица БД.</a:t>
            </a:r>
          </a:p>
          <a:p>
            <a:pPr marL="285750" indent="-285750" eaLnBrk="1" hangingPunct="1">
              <a:buFontTx/>
              <a:buChar char="-"/>
              <a:defRPr/>
            </a:pPr>
            <a:r>
              <a:rPr lang="ru-RU" altLang="ru-RU" dirty="0" smtClean="0"/>
              <a:t>Отдельная страница (блок) памяти.</a:t>
            </a:r>
          </a:p>
          <a:p>
            <a:pPr marL="285750" indent="-285750" eaLnBrk="1" hangingPunct="1">
              <a:buFontTx/>
              <a:buChar char="-"/>
              <a:defRPr/>
            </a:pPr>
            <a:r>
              <a:rPr lang="ru-RU" altLang="ru-RU" dirty="0" smtClean="0"/>
              <a:t>Отдельная запись таблицы.</a:t>
            </a:r>
          </a:p>
          <a:p>
            <a:pPr marL="285750" indent="-285750" eaLnBrk="1" hangingPunct="1">
              <a:buFontTx/>
              <a:buChar char="-"/>
              <a:defRPr/>
            </a:pPr>
            <a:r>
              <a:rPr lang="ru-RU" altLang="ru-RU" dirty="0" smtClean="0"/>
              <a:t>Отдельное поле записи таблицы.</a:t>
            </a:r>
          </a:p>
          <a:p>
            <a:pPr>
              <a:defRPr/>
            </a:pPr>
            <a:r>
              <a:rPr lang="ru-RU" altLang="ru-RU" dirty="0" smtClean="0"/>
              <a:t>Чем больший объем элемента данных, тем ниже степень параллельности, и наоборот. Но при маленьком объеме элемента увеличиваются издержки на поддержание блокировок (или проверок при временных отметках). Большинство СУБД динамически изменяют размер элемента. В частности, н</a:t>
            </a:r>
            <a:r>
              <a:rPr lang="ru-RU" dirty="0" smtClean="0"/>
              <a:t>екоторые системы автоматически повышают степень детализации блокировок от уровня отдельной записи до уровня страницы или файла, если определенная транзакция блокирует больше установленного процента записей или страниц некоторого файла. Существующие степени детализации блокируемых элементов можно представить в виде иерархической структуры, и блокировка элемента верхнего уровня означает автоматическую блокировку входящих в него элементов.</a:t>
            </a:r>
            <a:endParaRPr lang="ru-RU" altLang="ru-RU" dirty="0" smtClean="0"/>
          </a:p>
        </p:txBody>
      </p:sp>
      <p:sp>
        <p:nvSpPr>
          <p:cNvPr id="32772" name="Номер слайда 1"/>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80DDCB-1A59-4B0F-ACDB-5D58E49BBE24}" type="slidenum">
              <a:rPr lang="ru-RU" altLang="ru-RU" smtClean="0">
                <a:latin typeface="Arial Black" pitchFamily="34" charset="0"/>
              </a:rPr>
              <a:pPr eaLnBrk="1" hangingPunct="1"/>
              <a:t>30</a:t>
            </a:fld>
            <a:endParaRPr lang="ru-RU" altLang="ru-RU" smtClean="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Команды управления транзакциями</a:t>
            </a:r>
          </a:p>
        </p:txBody>
      </p:sp>
      <p:sp>
        <p:nvSpPr>
          <p:cNvPr id="6147" name="Text Box 5"/>
          <p:cNvSpPr txBox="1">
            <a:spLocks noChangeArrowheads="1"/>
          </p:cNvSpPr>
          <p:nvPr/>
        </p:nvSpPr>
        <p:spPr bwMode="auto">
          <a:xfrm>
            <a:off x="539750" y="1125538"/>
            <a:ext cx="842486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Для управления транзакциями в системах, поддерживающих механизм транзакций и язык </a:t>
            </a:r>
            <a:r>
              <a:rPr lang="en-US" altLang="ru-RU" sz="1800"/>
              <a:t>SQL</a:t>
            </a:r>
            <a:r>
              <a:rPr lang="ru-RU" altLang="ru-RU" sz="1800"/>
              <a:t>, используются следующие операторы:</a:t>
            </a:r>
          </a:p>
          <a:p>
            <a:pPr eaLnBrk="1" hangingPunct="1">
              <a:spcBef>
                <a:spcPct val="30000"/>
              </a:spcBef>
              <a:buClrTx/>
              <a:buSzTx/>
              <a:buFontTx/>
              <a:buNone/>
            </a:pPr>
            <a:r>
              <a:rPr lang="ru-RU" altLang="ru-RU" sz="1800"/>
              <a:t>– </a:t>
            </a:r>
            <a:r>
              <a:rPr lang="ru-RU" altLang="ru-RU" sz="1800" b="1"/>
              <a:t>фиксация</a:t>
            </a:r>
            <a:r>
              <a:rPr lang="ru-RU" altLang="ru-RU" sz="1800"/>
              <a:t> транзакции (запоминание изменений):</a:t>
            </a:r>
          </a:p>
          <a:p>
            <a:pPr eaLnBrk="1" hangingPunct="1">
              <a:spcBef>
                <a:spcPct val="30000"/>
              </a:spcBef>
              <a:buClrTx/>
              <a:buSzTx/>
              <a:buFontTx/>
              <a:buNone/>
            </a:pPr>
            <a:r>
              <a:rPr lang="ru-RU" altLang="ru-RU" sz="1800"/>
              <a:t>	</a:t>
            </a:r>
            <a:r>
              <a:rPr lang="en-US" altLang="ru-RU" sz="1800" b="1"/>
              <a:t>COMMIT</a:t>
            </a:r>
            <a:r>
              <a:rPr lang="ru-RU" altLang="ru-RU" sz="1800"/>
              <a:t> [</a:t>
            </a:r>
            <a:r>
              <a:rPr lang="en-US" altLang="ru-RU" sz="1800"/>
              <a:t>WORK</a:t>
            </a:r>
            <a:r>
              <a:rPr lang="ru-RU" altLang="ru-RU" sz="1800"/>
              <a:t>];</a:t>
            </a:r>
          </a:p>
          <a:p>
            <a:pPr eaLnBrk="1" hangingPunct="1">
              <a:spcBef>
                <a:spcPct val="30000"/>
              </a:spcBef>
              <a:buClrTx/>
              <a:buSzTx/>
              <a:buFontTx/>
              <a:buNone/>
            </a:pPr>
            <a:r>
              <a:rPr lang="ru-RU" altLang="ru-RU" sz="1800"/>
              <a:t>– </a:t>
            </a:r>
            <a:r>
              <a:rPr lang="ru-RU" altLang="ru-RU" sz="1800" b="1"/>
              <a:t>откат</a:t>
            </a:r>
            <a:r>
              <a:rPr lang="ru-RU" altLang="ru-RU" sz="1800"/>
              <a:t> транзакции (отмена изменений):</a:t>
            </a:r>
          </a:p>
          <a:p>
            <a:pPr eaLnBrk="1" hangingPunct="1">
              <a:spcBef>
                <a:spcPct val="30000"/>
              </a:spcBef>
              <a:buClrTx/>
              <a:buSzTx/>
              <a:buFontTx/>
              <a:buNone/>
            </a:pPr>
            <a:r>
              <a:rPr lang="ru-RU" altLang="ru-RU" sz="1800"/>
              <a:t>	 </a:t>
            </a:r>
            <a:r>
              <a:rPr lang="en-US" altLang="ru-RU" sz="1800" b="1"/>
              <a:t>ROLLBACK</a:t>
            </a:r>
            <a:r>
              <a:rPr lang="ru-RU" altLang="ru-RU" sz="1800"/>
              <a:t> [</a:t>
            </a:r>
            <a:r>
              <a:rPr lang="en-US" altLang="ru-RU" sz="1800"/>
              <a:t>WORK</a:t>
            </a:r>
            <a:r>
              <a:rPr lang="ru-RU" altLang="ru-RU" sz="1800"/>
              <a:t>];</a:t>
            </a:r>
          </a:p>
          <a:p>
            <a:pPr eaLnBrk="1" hangingPunct="1">
              <a:spcBef>
                <a:spcPct val="30000"/>
              </a:spcBef>
              <a:buClrTx/>
              <a:buSzTx/>
              <a:buFontTx/>
              <a:buNone/>
            </a:pPr>
            <a:r>
              <a:rPr lang="ru-RU" altLang="ru-RU" sz="1800"/>
              <a:t>– создание точки сохранения:	     </a:t>
            </a:r>
            <a:r>
              <a:rPr lang="en-US" altLang="ru-RU" sz="1800" b="1"/>
              <a:t>SAVEPOINT</a:t>
            </a:r>
            <a:r>
              <a:rPr lang="ru-RU" altLang="ru-RU" sz="1800"/>
              <a:t> &lt;имя_точки_сохранения&gt;;</a:t>
            </a:r>
          </a:p>
          <a:p>
            <a:pPr eaLnBrk="1" hangingPunct="1">
              <a:spcBef>
                <a:spcPct val="0"/>
              </a:spcBef>
              <a:buClrTx/>
              <a:buSzTx/>
              <a:buFontTx/>
              <a:buNone/>
            </a:pPr>
            <a:endParaRPr lang="ru-RU" altLang="ru-RU" sz="1800"/>
          </a:p>
        </p:txBody>
      </p:sp>
      <p:sp>
        <p:nvSpPr>
          <p:cNvPr id="6148" name="Rectangle 7"/>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4248150"/>
            <a:ext cx="19145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133850"/>
            <a:ext cx="21240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613150"/>
            <a:ext cx="58864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3679825"/>
            <a:ext cx="57150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3776663"/>
            <a:ext cx="62674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632200"/>
            <a:ext cx="59436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638" y="3670300"/>
            <a:ext cx="58959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884238"/>
          </a:xfrm>
        </p:spPr>
        <p:txBody>
          <a:bodyPr/>
          <a:lstStyle/>
          <a:p>
            <a:pPr algn="ctr" eaLnBrk="1" hangingPunct="1"/>
            <a:r>
              <a:rPr lang="ru-RU" altLang="ru-RU" sz="3200" smtClean="0"/>
              <a:t>Механизмы обеспечения работы транзакций</a:t>
            </a:r>
          </a:p>
        </p:txBody>
      </p:sp>
      <p:sp>
        <p:nvSpPr>
          <p:cNvPr id="7171" name="Text Box 5"/>
          <p:cNvSpPr txBox="1">
            <a:spLocks noChangeArrowheads="1"/>
          </p:cNvSpPr>
          <p:nvPr/>
        </p:nvSpPr>
        <p:spPr bwMode="auto">
          <a:xfrm>
            <a:off x="468313" y="1484313"/>
            <a:ext cx="8280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Журнал транзакций </a:t>
            </a:r>
            <a:r>
              <a:rPr lang="ru-RU" altLang="ru-RU" sz="1800"/>
              <a:t>– это часть БД, в которую поступают данные обо </a:t>
            </a:r>
            <a:r>
              <a:rPr lang="ru-RU" altLang="ru-RU" sz="1800" b="1"/>
              <a:t>всех изменениях всех объектов БД</a:t>
            </a:r>
            <a:r>
              <a:rPr lang="ru-RU" altLang="ru-RU" sz="1800"/>
              <a:t>. Журнал недоступен пользователям СУБД и поддерживается особо тщательно (иногда ведутся две копии журнала, хранимые на разных физических носителях). Форма записи в журнал изменений зависит от СУБД. Но обычно там фиксируется следующее:</a:t>
            </a:r>
          </a:p>
          <a:p>
            <a:pPr lvl="1" eaLnBrk="1" hangingPunct="1">
              <a:spcBef>
                <a:spcPct val="0"/>
              </a:spcBef>
              <a:buClrTx/>
              <a:buSzTx/>
              <a:buFont typeface="Wingdings" pitchFamily="2" charset="2"/>
              <a:buChar char="Ø"/>
            </a:pPr>
            <a:r>
              <a:rPr lang="ru-RU" altLang="ru-RU" sz="1800"/>
              <a:t>  </a:t>
            </a:r>
            <a:r>
              <a:rPr lang="en-US" altLang="ru-RU" sz="1800"/>
              <a:t> </a:t>
            </a:r>
            <a:r>
              <a:rPr lang="ru-RU" altLang="ru-RU" sz="1800"/>
              <a:t>номер транзакции (номера присваиваются автоматически по возрастанию);</a:t>
            </a:r>
          </a:p>
          <a:p>
            <a:pPr lvl="1" eaLnBrk="1" hangingPunct="1">
              <a:spcBef>
                <a:spcPct val="0"/>
              </a:spcBef>
              <a:buClrTx/>
              <a:buSzTx/>
              <a:buFont typeface="Wingdings" pitchFamily="2" charset="2"/>
              <a:buChar char="Ø"/>
            </a:pPr>
            <a:r>
              <a:rPr lang="en-US" altLang="ru-RU" sz="1800"/>
              <a:t> </a:t>
            </a:r>
            <a:r>
              <a:rPr lang="ru-RU" altLang="ru-RU" sz="1800"/>
              <a:t>  состояние транзакции (завершена фиксацией или откатом, не завершена, находится в состоянии ожидания);</a:t>
            </a:r>
          </a:p>
          <a:p>
            <a:pPr lvl="1" eaLnBrk="1" hangingPunct="1">
              <a:spcBef>
                <a:spcPct val="0"/>
              </a:spcBef>
              <a:buClrTx/>
              <a:buSzTx/>
              <a:buFont typeface="Wingdings" pitchFamily="2" charset="2"/>
              <a:buChar char="Ø"/>
            </a:pPr>
            <a:r>
              <a:rPr lang="en-US" altLang="ru-RU" sz="1800"/>
              <a:t> </a:t>
            </a:r>
            <a:r>
              <a:rPr lang="ru-RU" altLang="ru-RU" sz="1800"/>
              <a:t>  точки сохранения (явные и неявные);</a:t>
            </a:r>
          </a:p>
          <a:p>
            <a:pPr lvl="1" eaLnBrk="1" hangingPunct="1">
              <a:spcBef>
                <a:spcPct val="0"/>
              </a:spcBef>
              <a:buClrTx/>
              <a:buSzTx/>
              <a:buFont typeface="Wingdings" pitchFamily="2" charset="2"/>
              <a:buChar char="Ø"/>
            </a:pPr>
            <a:r>
              <a:rPr lang="en-US" altLang="ru-RU" sz="1800"/>
              <a:t> </a:t>
            </a:r>
            <a:r>
              <a:rPr lang="ru-RU" altLang="ru-RU" sz="1800"/>
              <a:t>  команды, составляющие транзакцию, и проч.</a:t>
            </a: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648200"/>
            <a:ext cx="62388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884238"/>
          </a:xfrm>
        </p:spPr>
        <p:txBody>
          <a:bodyPr/>
          <a:lstStyle/>
          <a:p>
            <a:pPr algn="ctr" eaLnBrk="1" hangingPunct="1"/>
            <a:r>
              <a:rPr lang="ru-RU" altLang="ru-RU" sz="3200" smtClean="0"/>
              <a:t>Механизмы обеспечения работы транзакций</a:t>
            </a:r>
          </a:p>
        </p:txBody>
      </p:sp>
      <p:sp>
        <p:nvSpPr>
          <p:cNvPr id="8195" name="Text Box 5"/>
          <p:cNvSpPr txBox="1">
            <a:spLocks noChangeArrowheads="1"/>
          </p:cNvSpPr>
          <p:nvPr/>
        </p:nvSpPr>
        <p:spPr bwMode="auto">
          <a:xfrm>
            <a:off x="468313" y="1484313"/>
            <a:ext cx="82804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b="1"/>
              <a:t>Сегмент отката</a:t>
            </a:r>
            <a:r>
              <a:rPr lang="ru-RU" altLang="ru-RU" sz="1800"/>
              <a:t> (</a:t>
            </a:r>
            <a:r>
              <a:rPr lang="en-US" altLang="ru-RU" sz="1800"/>
              <a:t>rollback segment</a:t>
            </a:r>
            <a:r>
              <a:rPr lang="ru-RU" altLang="ru-RU" sz="1800"/>
              <a:t>, RBS) – это специальная область памяти на диске, в которую записывается информация обо всех текущих (незавершённых) изменениях. Данные в RBS хранятся до тех пор, пока транзакция, изменяющая эти данные, не будет завершена. Потом они могут быть перезаписаны данными более поздних транзакций.</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997200"/>
            <a:ext cx="67151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TextBox 1"/>
          <p:cNvSpPr txBox="1">
            <a:spLocks noChangeArrowheads="1"/>
          </p:cNvSpPr>
          <p:nvPr/>
        </p:nvSpPr>
        <p:spPr bwMode="auto">
          <a:xfrm>
            <a:off x="468313" y="5746750"/>
            <a:ext cx="8064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Свободный блок – неиспользуемый или относящийся к завершенным транзакциям.</a:t>
            </a:r>
          </a:p>
          <a:p>
            <a:pPr eaLnBrk="1" hangingPunct="1">
              <a:spcBef>
                <a:spcPct val="0"/>
              </a:spcBef>
              <a:buClrTx/>
              <a:buSzTx/>
              <a:buFontTx/>
              <a:buNone/>
            </a:pPr>
            <a:r>
              <a:rPr lang="ru-RU" altLang="ru-RU" sz="1800"/>
              <a:t>Занятый блок относится к незавершенным транзакциям.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04813"/>
            <a:ext cx="8229600" cy="739775"/>
          </a:xfrm>
        </p:spPr>
        <p:txBody>
          <a:bodyPr/>
          <a:lstStyle/>
          <a:p>
            <a:pPr algn="ctr" eaLnBrk="1" hangingPunct="1"/>
            <a:r>
              <a:rPr lang="ru-RU" altLang="ru-RU" sz="3200" smtClean="0"/>
              <a:t>Начало и завершение транзакции</a:t>
            </a:r>
          </a:p>
        </p:txBody>
      </p:sp>
      <p:sp>
        <p:nvSpPr>
          <p:cNvPr id="9219" name="Text Box 4"/>
          <p:cNvSpPr txBox="1">
            <a:spLocks noChangeArrowheads="1"/>
          </p:cNvSpPr>
          <p:nvPr/>
        </p:nvSpPr>
        <p:spPr bwMode="auto">
          <a:xfrm>
            <a:off x="250825" y="1052513"/>
            <a:ext cx="85693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dirty="0"/>
              <a:t>По стандарту </a:t>
            </a:r>
            <a:r>
              <a:rPr lang="en-US" altLang="ru-RU" sz="1800" dirty="0"/>
              <a:t>ANSI</a:t>
            </a:r>
            <a:r>
              <a:rPr lang="ru-RU" altLang="ru-RU" sz="1800" dirty="0"/>
              <a:t>/</a:t>
            </a:r>
            <a:r>
              <a:rPr lang="en-US" altLang="ru-RU" sz="1800" dirty="0"/>
              <a:t>ISO</a:t>
            </a:r>
            <a:r>
              <a:rPr lang="ru-RU" altLang="ru-RU" sz="1800" dirty="0"/>
              <a:t> </a:t>
            </a:r>
            <a:r>
              <a:rPr lang="ru-RU" altLang="ru-RU" sz="1800" b="1" dirty="0"/>
              <a:t>начало транзакции </a:t>
            </a:r>
            <a:r>
              <a:rPr lang="ru-RU" altLang="ru-RU" sz="1800" dirty="0"/>
              <a:t>соответствует появлению первого исполняемого </a:t>
            </a:r>
            <a:r>
              <a:rPr lang="en-US" altLang="ru-RU" sz="1800" dirty="0"/>
              <a:t>SQL</a:t>
            </a:r>
            <a:r>
              <a:rPr lang="ru-RU" altLang="ru-RU" sz="1800" dirty="0"/>
              <a:t>-оператора.</a:t>
            </a:r>
          </a:p>
          <a:p>
            <a:pPr eaLnBrk="1" hangingPunct="1">
              <a:spcBef>
                <a:spcPct val="0"/>
              </a:spcBef>
              <a:buClrTx/>
              <a:buSzTx/>
              <a:buFontTx/>
              <a:buNone/>
            </a:pPr>
            <a:r>
              <a:rPr lang="ru-RU" altLang="ru-RU" sz="1800" dirty="0"/>
              <a:t>В некоторых системах </a:t>
            </a:r>
            <a:r>
              <a:rPr lang="en-US" altLang="ru-RU" sz="1800" dirty="0"/>
              <a:t>(MS SQL Server</a:t>
            </a:r>
            <a:r>
              <a:rPr lang="en-US" altLang="ru-RU" sz="1800"/>
              <a:t>, </a:t>
            </a:r>
            <a:r>
              <a:rPr lang="en-US" altLang="ru-RU" sz="1800" smtClean="0"/>
              <a:t>Postgres</a:t>
            </a:r>
            <a:r>
              <a:rPr lang="ru-RU" altLang="ru-RU" sz="1800" dirty="0" smtClean="0"/>
              <a:t> </a:t>
            </a:r>
            <a:r>
              <a:rPr lang="ru-RU" altLang="ru-RU" sz="1800" dirty="0"/>
              <a:t>и др.</a:t>
            </a:r>
            <a:r>
              <a:rPr lang="en-US" altLang="ru-RU" sz="1800" dirty="0"/>
              <a:t>) </a:t>
            </a:r>
            <a:r>
              <a:rPr lang="ru-RU" altLang="ru-RU" sz="1800" dirty="0"/>
              <a:t>начало транзакции - команда </a:t>
            </a:r>
            <a:r>
              <a:rPr lang="en-US" altLang="ru-RU" sz="1800" b="1" i="1" dirty="0"/>
              <a:t>begin transaction</a:t>
            </a:r>
            <a:r>
              <a:rPr lang="ru-RU" altLang="ru-RU" sz="1800" dirty="0"/>
              <a:t>.</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1989138"/>
            <a:ext cx="10477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850" y="2252663"/>
            <a:ext cx="5040313" cy="4554537"/>
          </a:xfrm>
          <a:prstGeom prst="rect">
            <a:avLst/>
          </a:prstGeom>
          <a:noFill/>
        </p:spPr>
        <p:txBody>
          <a:bodyPr>
            <a:spAutoFit/>
          </a:bodyPr>
          <a:lstStyle/>
          <a:p>
            <a:pPr>
              <a:defRPr/>
            </a:pPr>
            <a:r>
              <a:rPr lang="ru-RU" altLang="ru-RU" dirty="0"/>
              <a:t>По стандарту </a:t>
            </a:r>
            <a:r>
              <a:rPr lang="en-US" altLang="ru-RU" dirty="0"/>
              <a:t>ANSI</a:t>
            </a:r>
            <a:r>
              <a:rPr lang="ru-RU" altLang="ru-RU" dirty="0"/>
              <a:t>/</a:t>
            </a:r>
            <a:r>
              <a:rPr lang="en-US" altLang="ru-RU" dirty="0"/>
              <a:t>ISO</a:t>
            </a:r>
            <a:r>
              <a:rPr lang="ru-RU" altLang="ru-RU" dirty="0"/>
              <a:t> </a:t>
            </a:r>
            <a:r>
              <a:rPr lang="ru-RU" altLang="ru-RU" b="1" dirty="0"/>
              <a:t>транзакция завершается </a:t>
            </a:r>
            <a:r>
              <a:rPr lang="ru-RU" altLang="ru-RU" dirty="0"/>
              <a:t>при наступлении одного из следующих событий:</a:t>
            </a:r>
          </a:p>
          <a:p>
            <a:pPr marL="285750" indent="-285750">
              <a:spcBef>
                <a:spcPts val="600"/>
              </a:spcBef>
              <a:buFont typeface="Arial" panose="020B0604020202020204" pitchFamily="34" charset="0"/>
              <a:buChar char="•"/>
              <a:defRPr/>
            </a:pPr>
            <a:r>
              <a:rPr lang="ru-RU" altLang="ru-RU" dirty="0"/>
              <a:t>Поступила команда </a:t>
            </a:r>
            <a:r>
              <a:rPr lang="en-US" altLang="ru-RU" dirty="0"/>
              <a:t>commit</a:t>
            </a:r>
            <a:r>
              <a:rPr lang="ru-RU" altLang="ru-RU" dirty="0"/>
              <a:t> (результаты транзакции фиксируются).</a:t>
            </a:r>
          </a:p>
          <a:p>
            <a:pPr marL="285750" indent="-285750">
              <a:spcBef>
                <a:spcPts val="600"/>
              </a:spcBef>
              <a:buFont typeface="Arial" panose="020B0604020202020204" pitchFamily="34" charset="0"/>
              <a:buChar char="•"/>
              <a:defRPr/>
            </a:pPr>
            <a:r>
              <a:rPr lang="ru-RU" altLang="ru-RU" dirty="0"/>
              <a:t>Поступила команда </a:t>
            </a:r>
            <a:r>
              <a:rPr lang="en-US" altLang="ru-RU" dirty="0"/>
              <a:t>rollback</a:t>
            </a:r>
            <a:r>
              <a:rPr lang="ru-RU" altLang="ru-RU" dirty="0"/>
              <a:t> (результаты транзакции откатываются).</a:t>
            </a:r>
          </a:p>
          <a:p>
            <a:pPr marL="285750" indent="-285750">
              <a:spcBef>
                <a:spcPts val="600"/>
              </a:spcBef>
              <a:buFont typeface="Arial" panose="020B0604020202020204" pitchFamily="34" charset="0"/>
              <a:buChar char="•"/>
              <a:defRPr/>
            </a:pPr>
            <a:r>
              <a:rPr lang="ru-RU" altLang="ru-RU" dirty="0"/>
              <a:t>Успешно завершена программа (</a:t>
            </a:r>
            <a:r>
              <a:rPr lang="en-US" altLang="ru-RU" dirty="0"/>
              <a:t>exit</a:t>
            </a:r>
            <a:r>
              <a:rPr lang="ru-RU" altLang="ru-RU" dirty="0"/>
              <a:t>, </a:t>
            </a:r>
            <a:r>
              <a:rPr lang="en-US" altLang="ru-RU" dirty="0"/>
              <a:t>quit</a:t>
            </a:r>
            <a:r>
              <a:rPr lang="ru-RU" altLang="ru-RU" dirty="0"/>
              <a:t>), в рамках которой выполнялась транзакция. В этом случае транзакция фиксируется автоматически.</a:t>
            </a:r>
          </a:p>
          <a:p>
            <a:pPr marL="285750" indent="-285750">
              <a:spcBef>
                <a:spcPts val="600"/>
              </a:spcBef>
              <a:buFont typeface="Arial" panose="020B0604020202020204" pitchFamily="34" charset="0"/>
              <a:buChar char="•"/>
              <a:defRPr/>
            </a:pPr>
            <a:r>
              <a:rPr lang="ru-RU" altLang="ru-RU" dirty="0"/>
              <a:t>Программа, выполняющая транзакцию, завершена </a:t>
            </a:r>
            <a:r>
              <a:rPr lang="ru-RU" altLang="ru-RU" dirty="0" err="1"/>
              <a:t>аварийно</a:t>
            </a:r>
            <a:r>
              <a:rPr lang="ru-RU" altLang="ru-RU" dirty="0"/>
              <a:t> (</a:t>
            </a:r>
            <a:r>
              <a:rPr lang="en-US" altLang="ru-RU" dirty="0"/>
              <a:t>abort</a:t>
            </a:r>
            <a:r>
              <a:rPr lang="ru-RU" altLang="ru-RU" dirty="0"/>
              <a:t>). При этом транзакция автоматически откатывается.</a:t>
            </a:r>
            <a:endParaRPr lang="en-US" altLang="ru-RU" dirty="0"/>
          </a:p>
          <a:p>
            <a:pPr>
              <a:defRPr/>
            </a:pP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060575"/>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3450" y="3284538"/>
            <a:ext cx="2374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4233863"/>
            <a:ext cx="2208212"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813"/>
            <a:ext cx="8229600" cy="739775"/>
          </a:xfrm>
        </p:spPr>
        <p:txBody>
          <a:bodyPr/>
          <a:lstStyle/>
          <a:p>
            <a:pPr algn="ctr" eaLnBrk="1" hangingPunct="1"/>
            <a:r>
              <a:rPr lang="ru-RU" altLang="ru-RU" sz="3200" smtClean="0"/>
              <a:t>Начало и завершение транзакции</a:t>
            </a:r>
          </a:p>
        </p:txBody>
      </p:sp>
      <p:sp>
        <p:nvSpPr>
          <p:cNvPr id="8195" name="Text Box 4"/>
          <p:cNvSpPr txBox="1">
            <a:spLocks noChangeArrowheads="1"/>
          </p:cNvSpPr>
          <p:nvPr/>
        </p:nvSpPr>
        <p:spPr bwMode="auto">
          <a:xfrm>
            <a:off x="468313" y="1073150"/>
            <a:ext cx="5040312"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altLang="ru-RU" sz="2000" b="1" dirty="0" smtClean="0"/>
              <a:t>Дополнения:</a:t>
            </a:r>
            <a:endParaRPr lang="ru-RU" altLang="ru-RU" sz="2000" dirty="0" smtClean="0"/>
          </a:p>
          <a:p>
            <a:pPr marL="0" indent="0" eaLnBrk="1" hangingPunct="1">
              <a:spcBef>
                <a:spcPts val="600"/>
              </a:spcBef>
              <a:defRPr/>
            </a:pPr>
            <a:r>
              <a:rPr lang="ru-RU" altLang="ru-RU" dirty="0" smtClean="0"/>
              <a:t>Возможна работа в режиме </a:t>
            </a:r>
            <a:r>
              <a:rPr lang="en-US" altLang="ru-RU" dirty="0" smtClean="0"/>
              <a:t>AUTOCOMMIT</a:t>
            </a:r>
            <a:r>
              <a:rPr lang="ru-RU" altLang="ru-RU" dirty="0" smtClean="0"/>
              <a:t>, когда каждая команда воспринимается системой как транзакция. </a:t>
            </a:r>
            <a:endParaRPr lang="en-US" altLang="ru-RU" dirty="0" smtClean="0"/>
          </a:p>
          <a:p>
            <a:pPr marL="0" indent="0" eaLnBrk="1" hangingPunct="1">
              <a:spcBef>
                <a:spcPts val="600"/>
              </a:spcBef>
              <a:defRPr/>
            </a:pPr>
            <a:r>
              <a:rPr lang="en-US" altLang="ru-RU" dirty="0" smtClean="0"/>
              <a:t>SQL&gt; SET  AUTOCOMMIT  ON / OFF</a:t>
            </a:r>
          </a:p>
          <a:p>
            <a:pPr marL="0" indent="0" eaLnBrk="1" hangingPunct="1">
              <a:spcBef>
                <a:spcPts val="600"/>
              </a:spcBef>
              <a:defRPr/>
            </a:pPr>
            <a:r>
              <a:rPr lang="ru-RU" altLang="ru-RU" dirty="0" smtClean="0"/>
              <a:t>В этом режиме пользователи меньше задерживают друг друга, требуется меньше памяти для сегмента отката, зато результаты ошибочно выполненной операции нельзя отменить командой  </a:t>
            </a:r>
            <a:r>
              <a:rPr lang="en-US" altLang="ru-RU" dirty="0" smtClean="0"/>
              <a:t>rollback</a:t>
            </a:r>
            <a:r>
              <a:rPr lang="ru-RU" altLang="ru-RU" dirty="0" smtClean="0"/>
              <a:t>.</a:t>
            </a:r>
          </a:p>
          <a:p>
            <a:pPr marL="0" indent="0" eaLnBrk="1" hangingPunct="1">
              <a:spcBef>
                <a:spcPts val="600"/>
              </a:spcBef>
              <a:defRPr/>
            </a:pPr>
            <a:r>
              <a:rPr lang="ru-RU" altLang="ru-RU" dirty="0" smtClean="0"/>
              <a:t>В некоторых СУБД реализованы расширенные модели транзакций, в которых существуют дополнительные ситуации фиксации транзакций. Например, в СУБД </a:t>
            </a:r>
            <a:r>
              <a:rPr lang="ru-RU" altLang="ru-RU" dirty="0" err="1" smtClean="0"/>
              <a:t>Oracle</a:t>
            </a:r>
            <a:r>
              <a:rPr lang="ru-RU" altLang="ru-RU" dirty="0" smtClean="0"/>
              <a:t>, </a:t>
            </a:r>
            <a:r>
              <a:rPr lang="en-US" altLang="ru-RU" dirty="0" smtClean="0"/>
              <a:t>MS SQL Server, </a:t>
            </a:r>
            <a:r>
              <a:rPr lang="en-US" altLang="ru-RU" dirty="0" smtClean="0"/>
              <a:t>MySQL</a:t>
            </a:r>
            <a:r>
              <a:rPr lang="ru-RU" altLang="ru-RU" dirty="0" smtClean="0"/>
              <a:t> </a:t>
            </a:r>
            <a:r>
              <a:rPr lang="ru-RU" altLang="ru-RU" dirty="0" smtClean="0"/>
              <a:t>и других команды DDL выполняются в режиме </a:t>
            </a:r>
            <a:r>
              <a:rPr lang="en-US" altLang="ru-RU" dirty="0" smtClean="0"/>
              <a:t>AUTOCOMMIT</a:t>
            </a:r>
            <a:r>
              <a:rPr lang="ru-RU" altLang="ru-RU" dirty="0" smtClean="0"/>
              <a:t>, т.е. их нельзя откатить.</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1052513"/>
            <a:ext cx="3624262" cy="36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5651500" y="4724400"/>
            <a:ext cx="33131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ru-RU" altLang="ru-RU" sz="1800"/>
              <a:t>Примерно так выглядит человек, только что удаливший полмиллиона нужных записей без возможности их восстановления.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739775"/>
          </a:xfrm>
        </p:spPr>
        <p:txBody>
          <a:bodyPr/>
          <a:lstStyle/>
          <a:p>
            <a:pPr algn="ctr" eaLnBrk="1" hangingPunct="1"/>
            <a:r>
              <a:rPr lang="ru-RU" altLang="ru-RU" sz="3200" smtClean="0"/>
              <a:t>Запись изменений на диск</a:t>
            </a:r>
          </a:p>
        </p:txBody>
      </p:sp>
      <p:sp>
        <p:nvSpPr>
          <p:cNvPr id="11267" name="Text Box 4"/>
          <p:cNvSpPr txBox="1">
            <a:spLocks noChangeArrowheads="1"/>
          </p:cNvSpPr>
          <p:nvPr/>
        </p:nvSpPr>
        <p:spPr bwMode="auto">
          <a:xfrm>
            <a:off x="323850" y="1052513"/>
            <a:ext cx="85693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lang="ru-RU" altLang="ru-RU" sz="1800"/>
              <a:t>Все изменения данных выполняются в оперативной памяти в буфере данных, затем фиксируются в журнале транзакций и в сегменте отката и периодически (при выполнении контрольной точки) переписываются на диск. </a:t>
            </a:r>
          </a:p>
          <a:p>
            <a:pPr eaLnBrk="1" hangingPunct="1">
              <a:spcBef>
                <a:spcPct val="0"/>
              </a:spcBef>
              <a:buClrTx/>
              <a:buSzTx/>
              <a:buFontTx/>
              <a:buNone/>
            </a:pPr>
            <a:r>
              <a:rPr lang="ru-RU" altLang="ru-RU" sz="1800"/>
              <a:t>Процесс формирования </a:t>
            </a:r>
            <a:r>
              <a:rPr lang="ru-RU" altLang="ru-RU" sz="1800" b="1"/>
              <a:t>контрольной точки</a:t>
            </a:r>
            <a:r>
              <a:rPr lang="ru-RU" altLang="ru-RU" sz="1800"/>
              <a:t> (КТ) заключается в синхронизации данных, находящихся на диске (т.е. во вторичной памяти) с теми данными, которые находятся в ОП: все модифицированные данные из ОП переписываются во вторичную память. В разных системах процесс формирования контрольной точки запускается по-разному. </a:t>
            </a:r>
          </a:p>
          <a:p>
            <a:pPr eaLnBrk="1" hangingPunct="1">
              <a:spcBef>
                <a:spcPct val="0"/>
              </a:spcBef>
              <a:buClrTx/>
              <a:buSzTx/>
              <a:buFontTx/>
              <a:buNone/>
            </a:pPr>
            <a:r>
              <a:rPr lang="ru-RU" altLang="ru-RU" sz="1800"/>
              <a:t>Например, в СУБД </a:t>
            </a:r>
            <a:r>
              <a:rPr lang="en-US" altLang="ru-RU" sz="1800"/>
              <a:t>Oracle</a:t>
            </a:r>
            <a:r>
              <a:rPr lang="ru-RU" altLang="ru-RU" sz="1800"/>
              <a:t> КТ формируется:</a:t>
            </a:r>
          </a:p>
          <a:p>
            <a:pPr eaLnBrk="1" hangingPunct="1">
              <a:spcBef>
                <a:spcPct val="0"/>
              </a:spcBef>
              <a:buClrTx/>
              <a:buSzTx/>
              <a:buFontTx/>
              <a:buChar char="•"/>
            </a:pPr>
            <a:r>
              <a:rPr lang="ru-RU" altLang="ru-RU" sz="1800"/>
              <a:t>при поступлении команды </a:t>
            </a:r>
            <a:r>
              <a:rPr lang="en-US" altLang="ru-RU" sz="1800"/>
              <a:t>commit</a:t>
            </a:r>
            <a:r>
              <a:rPr lang="ru-RU" altLang="ru-RU" sz="1800"/>
              <a:t>,</a:t>
            </a:r>
          </a:p>
          <a:p>
            <a:pPr eaLnBrk="1" hangingPunct="1">
              <a:spcBef>
                <a:spcPct val="0"/>
              </a:spcBef>
              <a:buClrTx/>
              <a:buSzTx/>
              <a:buFontTx/>
              <a:buChar char="•"/>
            </a:pPr>
            <a:r>
              <a:rPr lang="ru-RU" altLang="ru-RU" sz="1800"/>
              <a:t>при переполнении буфера данных,</a:t>
            </a:r>
          </a:p>
          <a:p>
            <a:pPr eaLnBrk="1" hangingPunct="1">
              <a:spcBef>
                <a:spcPct val="0"/>
              </a:spcBef>
              <a:buClrTx/>
              <a:buSzTx/>
              <a:buFontTx/>
              <a:buChar char="•"/>
            </a:pPr>
            <a:r>
              <a:rPr lang="ru-RU" altLang="ru-RU" sz="1800"/>
              <a:t>в момент заполнения очередного файла журнала транзакций,</a:t>
            </a:r>
          </a:p>
          <a:p>
            <a:pPr eaLnBrk="1" hangingPunct="1">
              <a:spcBef>
                <a:spcPct val="0"/>
              </a:spcBef>
              <a:buClrTx/>
              <a:buSzTx/>
              <a:buFontTx/>
              <a:buChar char="•"/>
            </a:pPr>
            <a:r>
              <a:rPr lang="ru-RU" altLang="ru-RU" sz="1800"/>
              <a:t>через три секунды со времени последней записи на диск.</a:t>
            </a:r>
          </a:p>
          <a:p>
            <a:pPr eaLnBrk="1" hangingPunct="1">
              <a:spcBef>
                <a:spcPct val="0"/>
              </a:spcBef>
              <a:buClrTx/>
              <a:buSzTx/>
              <a:buFontTx/>
              <a:buNone/>
            </a:pPr>
            <a:r>
              <a:rPr lang="ru-RU" altLang="ru-RU" sz="1800"/>
              <a:t>Внесение изменений в журнал транзакций всегда носит опережающий характер по отношению к записи изменений в основную часть БД (протокол WAL – </a:t>
            </a:r>
            <a:r>
              <a:rPr lang="en-GB" altLang="ru-RU" sz="1800"/>
              <a:t>Write Ahead Log</a:t>
            </a:r>
            <a:r>
              <a:rPr lang="ru-RU" altLang="ru-RU" sz="1800"/>
              <a:t>). Эта стратегия заключается в том, что запись об изменении любого объекта БД должна попасть во внешнюю память журнала транзакций раньше, чем изменённый объект попадёт во внешнюю память основной части БД.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1806</TotalTime>
  <Words>2276</Words>
  <Application>Microsoft Office PowerPoint</Application>
  <PresentationFormat>Экран (4:3)</PresentationFormat>
  <Paragraphs>219</Paragraphs>
  <Slides>30</Slides>
  <Notes>29</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33" baseType="lpstr">
      <vt:lpstr>Пиксел</vt:lpstr>
      <vt:lpstr>Microsoft Word Picture</vt:lpstr>
      <vt:lpstr>Рисунок</vt:lpstr>
      <vt:lpstr>Распределенные базы данных</vt:lpstr>
      <vt:lpstr>Управление параллельным доступом</vt:lpstr>
      <vt:lpstr>        Механизм транзакций</vt:lpstr>
      <vt:lpstr>Команды управления транзакциями</vt:lpstr>
      <vt:lpstr>Механизмы обеспечения работы транзакций</vt:lpstr>
      <vt:lpstr>Механизмы обеспечения работы транзакций</vt:lpstr>
      <vt:lpstr>Начало и завершение транзакции</vt:lpstr>
      <vt:lpstr>Начало и завершение транзакции</vt:lpstr>
      <vt:lpstr>Запись изменений на диск</vt:lpstr>
      <vt:lpstr>Действия при завершении транзакции</vt:lpstr>
      <vt:lpstr>Взаимовлияние транзакций</vt:lpstr>
      <vt:lpstr>Потеря изменений</vt:lpstr>
      <vt:lpstr>Черновое чтение</vt:lpstr>
      <vt:lpstr>Неповторяемое чтение</vt:lpstr>
      <vt:lpstr>Фантомы</vt:lpstr>
      <vt:lpstr>Варианты проблем</vt:lpstr>
      <vt:lpstr>Варианты проблем</vt:lpstr>
      <vt:lpstr>Уровни изоляции транзакций</vt:lpstr>
      <vt:lpstr>Управление параллельным доступом</vt:lpstr>
      <vt:lpstr>Блокировки</vt:lpstr>
      <vt:lpstr>Тупиковые ситуации (deadlocks)</vt:lpstr>
      <vt:lpstr>Тупиковые ситуации (deadlocks)</vt:lpstr>
      <vt:lpstr>Тупиковые ситуации (deadlocks)</vt:lpstr>
      <vt:lpstr>Использование блокировок</vt:lpstr>
      <vt:lpstr>Варианты проблем</vt:lpstr>
      <vt:lpstr>Варианты проблем</vt:lpstr>
      <vt:lpstr>Временные отметки</vt:lpstr>
      <vt:lpstr>Оптимистический протокол управления параллельностью</vt:lpstr>
      <vt:lpstr>Оптимистический протокол управления параллельностью</vt:lpstr>
      <vt:lpstr>Степень детализации данных</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Динамический SQL</dc:title>
  <dc:creator>_</dc:creator>
  <cp:lastModifiedBy>Карпова Ирина Петровна</cp:lastModifiedBy>
  <cp:revision>204</cp:revision>
  <dcterms:created xsi:type="dcterms:W3CDTF">2011-03-06T14:09:24Z</dcterms:created>
  <dcterms:modified xsi:type="dcterms:W3CDTF">2023-08-30T12:07:47Z</dcterms:modified>
</cp:coreProperties>
</file>