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9"/>
  </p:notesMasterIdLst>
  <p:sldIdLst>
    <p:sldId id="256" r:id="rId2"/>
    <p:sldId id="300" r:id="rId3"/>
    <p:sldId id="289" r:id="rId4"/>
    <p:sldId id="297" r:id="rId5"/>
    <p:sldId id="291" r:id="rId6"/>
    <p:sldId id="292" r:id="rId7"/>
    <p:sldId id="301" r:id="rId8"/>
    <p:sldId id="302" r:id="rId9"/>
    <p:sldId id="303" r:id="rId10"/>
    <p:sldId id="315" r:id="rId11"/>
    <p:sldId id="324" r:id="rId12"/>
    <p:sldId id="305" r:id="rId13"/>
    <p:sldId id="306" r:id="rId14"/>
    <p:sldId id="307" r:id="rId15"/>
    <p:sldId id="308" r:id="rId16"/>
    <p:sldId id="322" r:id="rId17"/>
    <p:sldId id="309" r:id="rId18"/>
    <p:sldId id="310" r:id="rId19"/>
    <p:sldId id="317" r:id="rId20"/>
    <p:sldId id="319" r:id="rId21"/>
    <p:sldId id="321" r:id="rId22"/>
    <p:sldId id="311" r:id="rId23"/>
    <p:sldId id="312" r:id="rId24"/>
    <p:sldId id="313" r:id="rId25"/>
    <p:sldId id="314" r:id="rId26"/>
    <p:sldId id="323" r:id="rId27"/>
    <p:sldId id="31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711" autoAdjust="0"/>
  </p:normalViewPr>
  <p:slideViewPr>
    <p:cSldViewPr>
      <p:cViewPr>
        <p:scale>
          <a:sx n="70" d="100"/>
          <a:sy n="70" d="100"/>
        </p:scale>
        <p:origin x="-1084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0.xml"/><Relationship Id="rId1" Type="http://schemas.openxmlformats.org/officeDocument/2006/relationships/slide" Target="slides/slide1.xml"/><Relationship Id="rId4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39D1228-7531-419E-8880-4B5607D31B8A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54BA7D2-2384-4E8F-99CA-FEAAF940F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E749-EC9E-4B04-8DEA-2C3410E12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7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C3E9D-D00A-4B87-BE58-4BDC5A150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9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9D20B-EC95-4DAC-A187-C8CC03F0E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49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D823-B273-4088-97EA-715145E36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2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89757-75C8-419A-A15D-C99F04C6D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6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15E85-5829-4098-9850-FCFBBFDAE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1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9D145-8045-4774-B8F6-4AFF39780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8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AE96-EEFC-42D9-988A-CA16C86B3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4B8D7-4D13-45BA-B6F4-6DEC4D41C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4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A2242-4196-4823-81B7-721D81E88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567A-A33E-4D94-8DD6-ECC5A42B6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7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8015-C713-4B90-82D2-22F3D1725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2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3744F-75AC-4C98-BF04-8367B7C5B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2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787351A-C703-4C52-A6B8-7AC8F592F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itforum.ru/database/osbd/contents.shtml" TargetMode="External"/><Relationship Id="rId7" Type="http://schemas.openxmlformats.org/officeDocument/2006/relationships/hyperlink" Target="http://rema44.ru/resurs/students/karpova/" TargetMode="External"/><Relationship Id="rId2" Type="http://schemas.openxmlformats.org/officeDocument/2006/relationships/hyperlink" Target="https://k0d.cc/storage/books/Databases/&#1055;&#1088;&#1080;&#1085;&#1094;&#1080;&#1087;&#1099;%20&#1086;&#1088;&#1075;&#1072;&#1085;&#1080;&#1079;&#1072;&#1094;&#1080;&#1080;%20&#1088;&#1072;&#1089;&#1087;&#1088;&#1077;&#1076;&#1077;&#1083;&#1077;&#1085;&#1085;&#1099;&#1093;%20&#1073;&#1072;&#1079;%20&#1076;&#1072;&#1085;&#1085;&#1099;&#1093;%20(&#1025;cy%202021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ma44.ru/resurs/study/dblab/lab1_4.pdf" TargetMode="External"/><Relationship Id="rId5" Type="http://schemas.openxmlformats.org/officeDocument/2006/relationships/hyperlink" Target="https://publications.hse.ru/books/79801962" TargetMode="External"/><Relationship Id="rId4" Type="http://schemas.openxmlformats.org/officeDocument/2006/relationships/hyperlink" Target="http://citforum.ru/database/kbd96/45.s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7700" y="2195513"/>
            <a:ext cx="5561013" cy="1449387"/>
          </a:xfrm>
        </p:spPr>
        <p:txBody>
          <a:bodyPr/>
          <a:lstStyle/>
          <a:p>
            <a:pPr eaLnBrk="1" hangingPunct="1"/>
            <a:r>
              <a:rPr lang="ru-RU" altLang="ru-RU" smtClean="0"/>
              <a:t>Распределенные базы данных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267200"/>
            <a:ext cx="7156450" cy="1322388"/>
          </a:xfrm>
        </p:spPr>
        <p:txBody>
          <a:bodyPr/>
          <a:lstStyle/>
          <a:p>
            <a:pPr algn="r" eaLnBrk="1" hangingPunct="1"/>
            <a:r>
              <a:rPr lang="ru-RU" altLang="ru-RU" dirty="0" smtClean="0"/>
              <a:t>Лекция 0.</a:t>
            </a:r>
          </a:p>
          <a:p>
            <a:pPr algn="r" eaLnBrk="1" hangingPunct="1"/>
            <a:r>
              <a:rPr lang="ru-RU" altLang="ru-RU" dirty="0" smtClean="0"/>
              <a:t>Воспоминания о базах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771775" y="115888"/>
            <a:ext cx="60563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600"/>
              <a:t>"Сказали мне, что эта дорога меня приведёт к океану смерти, и я с полпути повернул обратно. С тех пор всё тянутся передо мною кривые глухие окольные тропы…"</a:t>
            </a:r>
          </a:p>
          <a:p>
            <a:pPr algn="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400" i="1"/>
              <a:t>Аркадий и Борис Стругацкие, "За миллиард лет до конца света"</a:t>
            </a:r>
          </a:p>
        </p:txBody>
      </p:sp>
      <p:sp>
        <p:nvSpPr>
          <p:cNvPr id="307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3FFD25-7152-4B14-A5A2-C682FCE9E267}" type="slidenum">
              <a:rPr lang="ru-RU" altLang="ru-RU" smtClean="0">
                <a:latin typeface="Arial Black" pitchFamily="34" charset="0"/>
              </a:rPr>
              <a:pPr eaLnBrk="1" hangingPunct="1"/>
              <a:t>1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94615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Ключи отношения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69325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800" b="1" smtClean="0">
                <a:solidFill>
                  <a:srgbClr val="0D0D11"/>
                </a:solidFill>
              </a:rPr>
              <a:t>Ключ</a:t>
            </a:r>
            <a:r>
              <a:rPr lang="ru-RU" altLang="ru-RU" sz="1800" smtClean="0">
                <a:solidFill>
                  <a:srgbClr val="0D0D11"/>
                </a:solidFill>
              </a:rPr>
              <a:t> – атрибут (группа атрибутов), которые позволяют классифицировать кортеж отношения (запись таблицы).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800" b="1" smtClean="0">
                <a:solidFill>
                  <a:srgbClr val="0D0D11"/>
                </a:solidFill>
              </a:rPr>
              <a:t>Суперключ</a:t>
            </a:r>
            <a:r>
              <a:rPr lang="ru-RU" altLang="ru-RU" sz="1800" smtClean="0">
                <a:solidFill>
                  <a:srgbClr val="0D0D11"/>
                </a:solidFill>
              </a:rPr>
              <a:t> – атрибут или множество атрибутов, которое единственным образом идентифицирует кортеж данного отношения. (Может содержать «лишние» атрибуты).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800" b="1" smtClean="0">
                <a:solidFill>
                  <a:srgbClr val="0D0D11"/>
                </a:solidFill>
              </a:rPr>
              <a:t>Потенциальный ключ </a:t>
            </a:r>
            <a:r>
              <a:rPr lang="ru-RU" altLang="ru-RU" sz="1800" smtClean="0">
                <a:solidFill>
                  <a:srgbClr val="0D0D11"/>
                </a:solidFill>
              </a:rPr>
              <a:t>– суперключ, который не содержит подмножества, также являющегося суперключом данного отношения. Потенциальный ключ </a:t>
            </a:r>
            <a:r>
              <a:rPr lang="ru-RU" altLang="ru-RU" sz="1800" b="1" i="1" smtClean="0">
                <a:solidFill>
                  <a:srgbClr val="0D0D11"/>
                </a:solidFill>
              </a:rPr>
              <a:t>К</a:t>
            </a:r>
            <a:r>
              <a:rPr lang="ru-RU" altLang="ru-RU" sz="1800" smtClean="0">
                <a:solidFill>
                  <a:srgbClr val="0D0D11"/>
                </a:solidFill>
              </a:rPr>
              <a:t> обладает двумя свойствами: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altLang="ru-RU" sz="1800" smtClean="0">
                <a:solidFill>
                  <a:srgbClr val="0D0D11"/>
                </a:solidFill>
              </a:rPr>
              <a:t>Уникальность (в рамках кортежей данного отношения);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altLang="ru-RU" sz="1800" smtClean="0">
                <a:solidFill>
                  <a:srgbClr val="0D0D11"/>
                </a:solidFill>
              </a:rPr>
              <a:t>Неприводимость: никакое допустимое подмножество ключа </a:t>
            </a:r>
            <a:r>
              <a:rPr lang="ru-RU" altLang="ru-RU" sz="1800" b="1" i="1" smtClean="0">
                <a:solidFill>
                  <a:srgbClr val="0D0D11"/>
                </a:solidFill>
              </a:rPr>
              <a:t>К  </a:t>
            </a:r>
            <a:r>
              <a:rPr lang="ru-RU" altLang="ru-RU" sz="1800" smtClean="0">
                <a:solidFill>
                  <a:srgbClr val="0D0D11"/>
                </a:solidFill>
              </a:rPr>
              <a:t>не обладает свойством уникальности.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800" b="1" smtClean="0">
                <a:solidFill>
                  <a:srgbClr val="0D0D11"/>
                </a:solidFill>
              </a:rPr>
              <a:t>Первичный ключ</a:t>
            </a:r>
            <a:r>
              <a:rPr lang="ru-RU" altLang="ru-RU" sz="1800" smtClean="0">
                <a:solidFill>
                  <a:srgbClr val="0D0D11"/>
                </a:solidFill>
              </a:rPr>
              <a:t> (ПК) – потенциальный ключ, выбранный для однозначной идентификации кортежей отношения. Значения всех атрибутов первичного ключа являются обязательными. Для каждого отношения может быть определен только один первичный ключ.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800" b="1" smtClean="0">
                <a:solidFill>
                  <a:srgbClr val="0D0D11"/>
                </a:solidFill>
              </a:rPr>
              <a:t>Вторичный ключ</a:t>
            </a:r>
            <a:r>
              <a:rPr lang="ru-RU" altLang="ru-RU" sz="1800" smtClean="0">
                <a:solidFill>
                  <a:srgbClr val="0D0D11"/>
                </a:solidFill>
              </a:rPr>
              <a:t> – любой другой ключ, кроме первичного. Может быть необязательным.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800" b="1" smtClean="0">
                <a:solidFill>
                  <a:srgbClr val="0D0D11"/>
                </a:solidFill>
              </a:rPr>
              <a:t>Внешний ключ</a:t>
            </a:r>
            <a:r>
              <a:rPr lang="ru-RU" altLang="ru-RU" sz="1800" smtClean="0">
                <a:solidFill>
                  <a:srgbClr val="0D0D11"/>
                </a:solidFill>
              </a:rPr>
              <a:t> – атрибут или множество атрибутов отношения, которое соответствует потенциальному ключу некоторого (возможно, того же самого) отношения. Обычно служит для организации связей между таблицами.</a:t>
            </a:r>
          </a:p>
        </p:txBody>
      </p:sp>
      <p:sp>
        <p:nvSpPr>
          <p:cNvPr id="1229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AD039C-B7D1-4719-BE5C-4F16E24DD976}" type="slidenum">
              <a:rPr lang="ru-RU" altLang="ru-RU" smtClean="0">
                <a:latin typeface="Arial Black" pitchFamily="34" charset="0"/>
              </a:rPr>
              <a:pPr eaLnBrk="1" hangingPunct="1"/>
              <a:t>10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00112" y="971550"/>
            <a:ext cx="763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/>
              <a:t>ER</a:t>
            </a:r>
            <a:r>
              <a:rPr lang="ru-RU" altLang="ru-RU" sz="1800" b="1" dirty="0"/>
              <a:t>-диаграмма</a:t>
            </a:r>
            <a:r>
              <a:rPr lang="en-US" altLang="ru-RU" sz="1800" b="1" dirty="0"/>
              <a:t> </a:t>
            </a:r>
            <a:r>
              <a:rPr lang="ru-RU" altLang="ru-RU" sz="1800" b="1" dirty="0" smtClean="0"/>
              <a:t>предметной области "Проектная организация":</a:t>
            </a:r>
            <a:endParaRPr lang="ru-RU" altLang="ru-RU" sz="1800" dirty="0"/>
          </a:p>
        </p:txBody>
      </p:sp>
      <p:graphicFrame>
        <p:nvGraphicFramePr>
          <p:cNvPr id="1024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598492"/>
              </p:ext>
            </p:extLst>
          </p:nvPr>
        </p:nvGraphicFramePr>
        <p:xfrm>
          <a:off x="899592" y="1341438"/>
          <a:ext cx="7345363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Picture" r:id="rId4" imgW="5323332" imgH="2004060" progId="Word.Picture.8">
                  <p:embed/>
                </p:oleObj>
              </mc:Choice>
              <mc:Fallback>
                <p:oleObj name="Picture" r:id="rId4" imgW="5323332" imgH="20040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341438"/>
                        <a:ext cx="7345363" cy="2795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332656"/>
            <a:ext cx="829151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3000" kern="0" dirty="0" smtClean="0"/>
              <a:t>ER-</a:t>
            </a:r>
            <a:r>
              <a:rPr lang="ru-RU" altLang="ru-RU" sz="3000" kern="0" dirty="0" smtClean="0"/>
              <a:t>диаграмма </a:t>
            </a:r>
            <a:r>
              <a:rPr lang="ru-RU" altLang="ru-RU" sz="3000" kern="0" dirty="0" err="1" smtClean="0"/>
              <a:t>ПрО</a:t>
            </a:r>
            <a:r>
              <a:rPr lang="ru-RU" altLang="ru-RU" sz="3000" kern="0" dirty="0" smtClean="0"/>
              <a:t> и схема БД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07950" y="4738688"/>
            <a:ext cx="16557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Схема реляционной базы </a:t>
            </a:r>
            <a:r>
              <a:rPr lang="ru-RU" altLang="ru-RU" sz="1800" dirty="0" smtClean="0"/>
              <a:t>данных:</a:t>
            </a:r>
            <a:endParaRPr lang="ru-RU" altLang="ru-RU" sz="1800" dirty="0"/>
          </a:p>
        </p:txBody>
      </p:sp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76725"/>
            <a:ext cx="70040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76725"/>
            <a:ext cx="70040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76725"/>
            <a:ext cx="70040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51025"/>
            <a:ext cx="1858776" cy="336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07375" cy="679450"/>
          </a:xfrm>
        </p:spPr>
        <p:txBody>
          <a:bodyPr/>
          <a:lstStyle/>
          <a:p>
            <a:r>
              <a:rPr lang="ru-RU" altLang="ru-RU" sz="3000" smtClean="0"/>
              <a:t>РМД. Организация связей между таблицами</a:t>
            </a: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2987675" y="191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133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323280"/>
              </p:ext>
            </p:extLst>
          </p:nvPr>
        </p:nvGraphicFramePr>
        <p:xfrm>
          <a:off x="613792" y="1773238"/>
          <a:ext cx="388620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Рисунок" r:id="rId4" imgW="3124200" imgH="3060700" progId="Word.Picture.8">
                  <p:embed/>
                </p:oleObj>
              </mc:Choice>
              <mc:Fallback>
                <p:oleObj name="Рисунок" r:id="rId4" imgW="3124200" imgH="306070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92" y="1773238"/>
                        <a:ext cx="3886200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3132138" y="2492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13318" name="Object 9"/>
          <p:cNvGraphicFramePr>
            <a:graphicFrameLocks noChangeAspect="1"/>
          </p:cNvGraphicFramePr>
          <p:nvPr/>
        </p:nvGraphicFramePr>
        <p:xfrm>
          <a:off x="4932363" y="1844675"/>
          <a:ext cx="3657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Рисунок" r:id="rId6" imgW="2882900" imgH="1917700" progId="Word.Picture.8">
                  <p:embed/>
                </p:oleObj>
              </mc:Choice>
              <mc:Fallback>
                <p:oleObj name="Рисунок" r:id="rId6" imgW="2882900" imgH="191770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844675"/>
                        <a:ext cx="36576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11"/>
          <p:cNvSpPr>
            <a:spLocks noChangeShapeType="1"/>
          </p:cNvSpPr>
          <p:nvPr/>
        </p:nvSpPr>
        <p:spPr bwMode="auto">
          <a:xfrm flipV="1">
            <a:off x="4306888" y="2860675"/>
            <a:ext cx="719137" cy="757238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0" name="Line 12"/>
          <p:cNvSpPr>
            <a:spLocks noChangeShapeType="1"/>
          </p:cNvSpPr>
          <p:nvPr/>
        </p:nvSpPr>
        <p:spPr bwMode="auto">
          <a:xfrm flipV="1">
            <a:off x="4337050" y="2581275"/>
            <a:ext cx="690563" cy="1800225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 flipH="1" flipV="1">
            <a:off x="4306888" y="2632075"/>
            <a:ext cx="719137" cy="215900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 flipH="1">
            <a:off x="4303713" y="2500313"/>
            <a:ext cx="747712" cy="647700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3" name="Line 15"/>
          <p:cNvSpPr>
            <a:spLocks noChangeShapeType="1"/>
          </p:cNvSpPr>
          <p:nvPr/>
        </p:nvSpPr>
        <p:spPr bwMode="auto">
          <a:xfrm flipH="1">
            <a:off x="4306888" y="3795713"/>
            <a:ext cx="719137" cy="1295400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4" name="Text Box 17"/>
          <p:cNvSpPr txBox="1">
            <a:spLocks noChangeArrowheads="1"/>
          </p:cNvSpPr>
          <p:nvPr/>
        </p:nvSpPr>
        <p:spPr bwMode="auto">
          <a:xfrm>
            <a:off x="611188" y="5373688"/>
            <a:ext cx="7993062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«Отдел» – внешний ключ в таблице «Сотрудники».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 b="1" dirty="0">
                <a:solidFill>
                  <a:srgbClr val="0D0D11"/>
                </a:solidFill>
                <a:latin typeface="Times New Roman" pitchFamily="18" charset="0"/>
              </a:rPr>
              <a:t>Внешний ключ </a:t>
            </a: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– ограничение целостности, в соответствии с которым множество значений внешнего ключа является подмножеством значений первичного или уникального ключа этой же или другой таблицы.</a:t>
            </a:r>
          </a:p>
        </p:txBody>
      </p:sp>
      <p:sp>
        <p:nvSpPr>
          <p:cNvPr id="13325" name="Text Box 18"/>
          <p:cNvSpPr txBox="1">
            <a:spLocks noChangeArrowheads="1"/>
          </p:cNvSpPr>
          <p:nvPr/>
        </p:nvSpPr>
        <p:spPr bwMode="auto">
          <a:xfrm>
            <a:off x="684213" y="1412776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latin typeface="Times New Roman" pitchFamily="18" charset="0"/>
              </a:rPr>
              <a:t>Таблица «Сотрудники»</a:t>
            </a:r>
          </a:p>
        </p:txBody>
      </p:sp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5003800" y="1484313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Times New Roman" pitchFamily="18" charset="0"/>
              </a:rPr>
              <a:t>Таблица «Отделы»</a:t>
            </a:r>
          </a:p>
        </p:txBody>
      </p:sp>
      <p:sp>
        <p:nvSpPr>
          <p:cNvPr id="13327" name="Text Box 20"/>
          <p:cNvSpPr txBox="1">
            <a:spLocks noChangeArrowheads="1"/>
          </p:cNvSpPr>
          <p:nvPr/>
        </p:nvSpPr>
        <p:spPr bwMode="auto">
          <a:xfrm>
            <a:off x="5076825" y="4084638"/>
            <a:ext cx="3455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«Номер отдела» - первичный ключ в таблице «Отделы»</a:t>
            </a:r>
          </a:p>
        </p:txBody>
      </p:sp>
      <p:sp>
        <p:nvSpPr>
          <p:cNvPr id="13328" name="Text Box 21"/>
          <p:cNvSpPr txBox="1">
            <a:spLocks noChangeArrowheads="1"/>
          </p:cNvSpPr>
          <p:nvPr/>
        </p:nvSpPr>
        <p:spPr bwMode="auto">
          <a:xfrm>
            <a:off x="684213" y="1052513"/>
            <a:ext cx="777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2400">
                <a:solidFill>
                  <a:srgbClr val="0D0D11"/>
                </a:solidFill>
                <a:latin typeface="Times New Roman" pitchFamily="18" charset="0"/>
              </a:rPr>
              <a:t>Связь один-ко-многим: Отделы 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–</a:t>
            </a:r>
            <a:r>
              <a:rPr kumimoji="1" lang="ru-RU" altLang="ru-RU" sz="2400">
                <a:solidFill>
                  <a:srgbClr val="0D0D11"/>
                </a:solidFill>
                <a:latin typeface="Times New Roman" pitchFamily="18" charset="0"/>
              </a:rPr>
              <a:t> Сотрудники</a:t>
            </a:r>
          </a:p>
        </p:txBody>
      </p:sp>
      <p:sp>
        <p:nvSpPr>
          <p:cNvPr id="1332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3CEF63-C530-4AFA-A8C4-640D5822F0FE}" type="slidenum">
              <a:rPr lang="ru-RU" altLang="ru-RU" smtClean="0">
                <a:latin typeface="Arial Black" pitchFamily="34" charset="0"/>
              </a:rPr>
              <a:pPr eaLnBrk="1" hangingPunct="1"/>
              <a:t>12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/>
      <p:bldP spid="13325" grpId="0"/>
      <p:bldP spid="13326" grpId="0"/>
      <p:bldP spid="133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1" name="Object 1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850729"/>
              </p:ext>
            </p:extLst>
          </p:nvPr>
        </p:nvGraphicFramePr>
        <p:xfrm>
          <a:off x="3389313" y="3256235"/>
          <a:ext cx="2478087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Picture" r:id="rId3" imgW="2531880" imgH="1581840" progId="Word.Picture.8">
                  <p:embed/>
                </p:oleObj>
              </mc:Choice>
              <mc:Fallback>
                <p:oleObj name="Picture" r:id="rId3" imgW="2531880" imgH="1581840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3256235"/>
                        <a:ext cx="2478087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73113"/>
          </a:xfrm>
        </p:spPr>
        <p:txBody>
          <a:bodyPr/>
          <a:lstStyle/>
          <a:p>
            <a:r>
              <a:rPr lang="ru-RU" altLang="ru-RU" sz="3000" smtClean="0"/>
              <a:t>РМД. Организация связей между таблицами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87675" y="191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92876"/>
              </p:ext>
            </p:extLst>
          </p:nvPr>
        </p:nvGraphicFramePr>
        <p:xfrm>
          <a:off x="249238" y="2492896"/>
          <a:ext cx="2489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Picture" r:id="rId5" imgW="1819800" imgH="1924200" progId="Word.Picture.8">
                  <p:embed/>
                </p:oleObj>
              </mc:Choice>
              <mc:Fallback>
                <p:oleObj name="Picture" r:id="rId5" imgW="1819800" imgH="19242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2492896"/>
                        <a:ext cx="24892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35630"/>
              </p:ext>
            </p:extLst>
          </p:nvPr>
        </p:nvGraphicFramePr>
        <p:xfrm>
          <a:off x="6323013" y="2429148"/>
          <a:ext cx="2740025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Picture" r:id="rId7" imgW="2056680" imgH="1353960" progId="Word.Picture.8">
                  <p:embed/>
                </p:oleObj>
              </mc:Choice>
              <mc:Fallback>
                <p:oleObj name="Picture" r:id="rId7" imgW="2056680" imgH="135396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2429148"/>
                        <a:ext cx="2740025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Line 7"/>
          <p:cNvSpPr>
            <a:spLocks noChangeShapeType="1"/>
          </p:cNvSpPr>
          <p:nvPr/>
        </p:nvSpPr>
        <p:spPr bwMode="auto">
          <a:xfrm flipH="1" flipV="1">
            <a:off x="2555875" y="4264298"/>
            <a:ext cx="863600" cy="88900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 flipV="1">
            <a:off x="2555875" y="3903935"/>
            <a:ext cx="863600" cy="107950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2555875" y="3580085"/>
            <a:ext cx="863600" cy="647700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2555875" y="3508648"/>
            <a:ext cx="863600" cy="287337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2555875" y="3219723"/>
            <a:ext cx="863600" cy="360362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323528" y="4797152"/>
            <a:ext cx="82089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600" dirty="0">
                <a:solidFill>
                  <a:srgbClr val="0D0D11"/>
                </a:solidFill>
                <a:latin typeface="Times New Roman" pitchFamily="18" charset="0"/>
              </a:rPr>
              <a:t>В таблице «Участие</a:t>
            </a:r>
            <a:r>
              <a:rPr kumimoji="1" lang="ru-RU" altLang="ru-RU" sz="1600" dirty="0" smtClean="0">
                <a:solidFill>
                  <a:srgbClr val="0D0D11"/>
                </a:solidFill>
                <a:latin typeface="Times New Roman" pitchFamily="18" charset="0"/>
              </a:rPr>
              <a:t>»:</a:t>
            </a:r>
            <a:r>
              <a:rPr kumimoji="1" lang="en-US" altLang="ru-RU" sz="1600" dirty="0" smtClean="0">
                <a:solidFill>
                  <a:srgbClr val="0D0D11"/>
                </a:solidFill>
                <a:latin typeface="Times New Roman" pitchFamily="18" charset="0"/>
              </a:rPr>
              <a:t>       	</a:t>
            </a:r>
            <a:r>
              <a:rPr kumimoji="1" lang="ru-RU" altLang="ru-RU" sz="1600" dirty="0" smtClean="0">
                <a:solidFill>
                  <a:srgbClr val="0D0D11"/>
                </a:solidFill>
                <a:latin typeface="Times New Roman" pitchFamily="18" charset="0"/>
              </a:rPr>
              <a:t>«</a:t>
            </a:r>
            <a:r>
              <a:rPr kumimoji="1" lang="ru-RU" altLang="ru-RU" sz="1600" dirty="0">
                <a:solidFill>
                  <a:srgbClr val="0D0D11"/>
                </a:solidFill>
                <a:latin typeface="Times New Roman" pitchFamily="18" charset="0"/>
              </a:rPr>
              <a:t>Участник» – внешний ключ к таблице «Сотрудники»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ru-RU" sz="1600" dirty="0" smtClean="0">
                <a:solidFill>
                  <a:srgbClr val="0D0D11"/>
                </a:solidFill>
                <a:latin typeface="Times New Roman" pitchFamily="18" charset="0"/>
              </a:rPr>
              <a:t>			</a:t>
            </a:r>
            <a:r>
              <a:rPr kumimoji="1" lang="ru-RU" altLang="ru-RU" sz="1600" dirty="0" smtClean="0">
                <a:solidFill>
                  <a:srgbClr val="0D0D11"/>
                </a:solidFill>
                <a:latin typeface="Times New Roman" pitchFamily="18" charset="0"/>
              </a:rPr>
              <a:t>«</a:t>
            </a:r>
            <a:r>
              <a:rPr kumimoji="1" lang="ru-RU" altLang="ru-RU" sz="1600" dirty="0">
                <a:solidFill>
                  <a:srgbClr val="0D0D11"/>
                </a:solidFill>
                <a:latin typeface="Times New Roman" pitchFamily="18" charset="0"/>
              </a:rPr>
              <a:t>Проект» </a:t>
            </a: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–</a:t>
            </a:r>
            <a:r>
              <a:rPr kumimoji="1" lang="ru-RU" altLang="ru-RU" sz="1600" dirty="0">
                <a:solidFill>
                  <a:srgbClr val="0D0D11"/>
                </a:solidFill>
                <a:latin typeface="Times New Roman" pitchFamily="18" charset="0"/>
              </a:rPr>
              <a:t> внешний ключ к таблице «Проекты»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323528" y="2060848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latin typeface="Times New Roman" pitchFamily="18" charset="0"/>
              </a:rPr>
              <a:t>Таблица «Сотрудники»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6372225" y="2060848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Times New Roman" pitchFamily="18" charset="0"/>
              </a:rPr>
              <a:t>Таблица «Проекты»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323529" y="980728"/>
            <a:ext cx="30959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Связь многие-ко-многим: Проекты </a:t>
            </a:r>
            <a:r>
              <a:rPr kumimoji="1" lang="ru-RU" altLang="ru-RU" sz="1600" dirty="0">
                <a:solidFill>
                  <a:srgbClr val="0D0D11"/>
                </a:solidFill>
                <a:latin typeface="Times New Roman" pitchFamily="18" charset="0"/>
              </a:rPr>
              <a:t>–</a:t>
            </a:r>
            <a:r>
              <a:rPr kumimoji="1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Сотрудники</a:t>
            </a:r>
          </a:p>
        </p:txBody>
      </p:sp>
      <p:sp>
        <p:nvSpPr>
          <p:cNvPr id="14352" name="Line 19"/>
          <p:cNvSpPr>
            <a:spLocks noChangeShapeType="1"/>
          </p:cNvSpPr>
          <p:nvPr/>
        </p:nvSpPr>
        <p:spPr bwMode="auto">
          <a:xfrm flipV="1">
            <a:off x="5808663" y="3067323"/>
            <a:ext cx="647700" cy="561975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353" name="Line 20"/>
          <p:cNvSpPr>
            <a:spLocks noChangeShapeType="1"/>
          </p:cNvSpPr>
          <p:nvPr/>
        </p:nvSpPr>
        <p:spPr bwMode="auto">
          <a:xfrm flipV="1">
            <a:off x="5795963" y="3399110"/>
            <a:ext cx="647700" cy="396875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 flipV="1">
            <a:off x="5795963" y="3508648"/>
            <a:ext cx="647700" cy="503237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355" name="Line 22"/>
          <p:cNvSpPr>
            <a:spLocks noChangeShapeType="1"/>
          </p:cNvSpPr>
          <p:nvPr/>
        </p:nvSpPr>
        <p:spPr bwMode="auto">
          <a:xfrm flipV="1">
            <a:off x="5795963" y="3688035"/>
            <a:ext cx="647700" cy="539750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356" name="Line 23"/>
          <p:cNvSpPr>
            <a:spLocks noChangeShapeType="1"/>
          </p:cNvSpPr>
          <p:nvPr/>
        </p:nvSpPr>
        <p:spPr bwMode="auto">
          <a:xfrm flipV="1">
            <a:off x="5795963" y="3114948"/>
            <a:ext cx="647700" cy="1328737"/>
          </a:xfrm>
          <a:prstGeom prst="line">
            <a:avLst/>
          </a:prstGeom>
          <a:noFill/>
          <a:ln w="12700">
            <a:solidFill>
              <a:srgbClr val="0D0D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357" name="Text Box 24"/>
          <p:cNvSpPr txBox="1">
            <a:spLocks noChangeArrowheads="1"/>
          </p:cNvSpPr>
          <p:nvPr/>
        </p:nvSpPr>
        <p:spPr bwMode="auto">
          <a:xfrm>
            <a:off x="3348038" y="2852936"/>
            <a:ext cx="259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latin typeface="Times New Roman" pitchFamily="18" charset="0"/>
              </a:rPr>
              <a:t>Таблица «Участие»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23528" y="5517232"/>
            <a:ext cx="57594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Вопросы: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1) Кто руководит проектом ИПС "Жители"?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2) Сколько сотрудников участвует в проекте АИС "Налог-2"?</a:t>
            </a:r>
          </a:p>
        </p:txBody>
      </p:sp>
      <p:sp>
        <p:nvSpPr>
          <p:cNvPr id="1435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E4C1F7-ED3F-4FFF-96D8-20243A91C0D7}" type="slidenum">
              <a:rPr lang="ru-RU" altLang="ru-RU" smtClean="0">
                <a:latin typeface="Arial Black" pitchFamily="34" charset="0"/>
              </a:rPr>
              <a:pPr eaLnBrk="1" hangingPunct="1"/>
              <a:t>13</a:t>
            </a:fld>
            <a:endParaRPr lang="ru-RU" altLang="ru-RU" smtClean="0">
              <a:latin typeface="Arial Black" pitchFamily="34" charset="0"/>
            </a:endParaRPr>
          </a:p>
        </p:txBody>
      </p:sp>
      <p:pic>
        <p:nvPicPr>
          <p:cNvPr id="14390" name="Picture 5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5510188" cy="70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/>
      <p:bldP spid="14348" grpId="0"/>
      <p:bldP spid="14349" grpId="0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7772400" cy="979487"/>
          </a:xfrm>
        </p:spPr>
        <p:txBody>
          <a:bodyPr/>
          <a:lstStyle/>
          <a:p>
            <a:pPr algn="ctr"/>
            <a:r>
              <a:rPr lang="ru-RU" altLang="ru-RU" sz="3600" b="1" dirty="0" smtClean="0"/>
              <a:t>Роль СУБД в информационной системе, основанной на данных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95288" y="2120900"/>
            <a:ext cx="4543425" cy="376238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</a:rPr>
              <a:t>Прикладное программное обеспечение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33400" y="3124200"/>
            <a:ext cx="4267200" cy="376238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</a:rPr>
              <a:t>Система управления базами данных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1752600" y="3962400"/>
            <a:ext cx="1836738" cy="1066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908175" y="4292600"/>
            <a:ext cx="1481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</a:rPr>
              <a:t>База данных</a:t>
            </a: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2667000" y="2514600"/>
            <a:ext cx="1588" cy="6096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2667000" y="3505200"/>
            <a:ext cx="1588" cy="6096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5435600" y="2133600"/>
            <a:ext cx="3200400" cy="376238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</a:rPr>
              <a:t>ППО, пользователи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486400" y="3136900"/>
            <a:ext cx="3124200" cy="376238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</a:rPr>
              <a:t>Операционная система</a:t>
            </a:r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7008813" y="2527300"/>
            <a:ext cx="1587" cy="6096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7010400" y="3505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5486400" y="4191000"/>
            <a:ext cx="3124200" cy="376238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</a:rPr>
              <a:t>«железо»</a:t>
            </a: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539750" y="5167313"/>
            <a:ext cx="7620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2000">
                <a:solidFill>
                  <a:srgbClr val="0D0D11"/>
                </a:solidFill>
              </a:rPr>
              <a:t> Обеспечение доступа ППО к базе данных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2000">
                <a:solidFill>
                  <a:srgbClr val="0D0D11"/>
                </a:solidFill>
              </a:rPr>
              <a:t> Управление базой данных</a:t>
            </a:r>
          </a:p>
        </p:txBody>
      </p:sp>
      <p:sp>
        <p:nvSpPr>
          <p:cNvPr id="15375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FFC277-00DE-4662-AE57-C05DFD1228EA}" type="slidenum">
              <a:rPr lang="ru-RU" altLang="ru-RU" smtClean="0">
                <a:latin typeface="Arial Black" pitchFamily="34" charset="0"/>
              </a:rPr>
              <a:pPr eaLnBrk="1" hangingPunct="1"/>
              <a:t>14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863600"/>
          </a:xfrm>
        </p:spPr>
        <p:txBody>
          <a:bodyPr/>
          <a:lstStyle/>
          <a:p>
            <a:pPr algn="ctr"/>
            <a:r>
              <a:rPr lang="ru-RU" altLang="ru-RU" sz="3600" b="1" smtClean="0"/>
              <a:t>Классификация СУБД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611188" y="1628775"/>
            <a:ext cx="792162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ru-RU" altLang="ru-RU" sz="2000" dirty="0" smtClean="0">
                <a:solidFill>
                  <a:srgbClr val="0D0D11"/>
                </a:solidFill>
              </a:rPr>
              <a:t>По степени универсальности СУБД делят на два класса: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solidFill>
                  <a:srgbClr val="0D0D11"/>
                </a:solidFill>
              </a:rPr>
              <a:t>СУБД общего назначения (СУБД ОН);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solidFill>
                  <a:srgbClr val="0D0D11"/>
                </a:solidFill>
              </a:rPr>
              <a:t>специализированные СУБД (</a:t>
            </a:r>
            <a:r>
              <a:rPr lang="ru-RU" altLang="ru-RU" sz="2000" dirty="0" err="1" smtClean="0">
                <a:solidFill>
                  <a:srgbClr val="0D0D11"/>
                </a:solidFill>
              </a:rPr>
              <a:t>СпСУБД</a:t>
            </a:r>
            <a:r>
              <a:rPr lang="ru-RU" altLang="ru-RU" sz="2000" dirty="0" smtClean="0">
                <a:solidFill>
                  <a:srgbClr val="0D0D11"/>
                </a:solidFill>
              </a:rPr>
              <a:t>).</a:t>
            </a:r>
          </a:p>
          <a:p>
            <a:pPr algn="just">
              <a:buFontTx/>
              <a:buAutoNum type="arabicPeriod"/>
              <a:defRPr/>
            </a:pPr>
            <a:endParaRPr lang="ru-RU" altLang="ru-RU" sz="2000" dirty="0" smtClean="0">
              <a:solidFill>
                <a:srgbClr val="0D0D11"/>
              </a:solidFill>
            </a:endParaRPr>
          </a:p>
          <a:p>
            <a:pPr>
              <a:defRPr/>
            </a:pPr>
            <a:r>
              <a:rPr lang="ru-RU" altLang="ru-RU" sz="2000" dirty="0" smtClean="0">
                <a:solidFill>
                  <a:srgbClr val="0D0D11"/>
                </a:solidFill>
              </a:rPr>
              <a:t>По модели данных различают 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иерархические</a:t>
            </a:r>
            <a:r>
              <a:rPr lang="ru-RU" altLang="ru-RU" sz="2000" dirty="0" smtClean="0">
                <a:solidFill>
                  <a:srgbClr val="0D0D11"/>
                </a:solidFill>
              </a:rPr>
              <a:t>,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 сетевые</a:t>
            </a:r>
            <a:r>
              <a:rPr lang="ru-RU" altLang="ru-RU" sz="2000" dirty="0" smtClean="0">
                <a:solidFill>
                  <a:srgbClr val="0D0D11"/>
                </a:solidFill>
              </a:rPr>
              <a:t>,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 реляционные</a:t>
            </a:r>
            <a:r>
              <a:rPr lang="ru-RU" altLang="ru-RU" sz="2000" dirty="0" smtClean="0">
                <a:solidFill>
                  <a:srgbClr val="0D0D11"/>
                </a:solidFill>
              </a:rPr>
              <a:t>, 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объектно-реляционные,</a:t>
            </a:r>
            <a:r>
              <a:rPr lang="ru-RU" altLang="ru-RU" sz="2000" dirty="0" smtClean="0">
                <a:solidFill>
                  <a:srgbClr val="0D0D11"/>
                </a:solidFill>
              </a:rPr>
              <a:t> 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объектно-ориентированные</a:t>
            </a:r>
            <a:r>
              <a:rPr lang="ru-RU" altLang="ru-RU" sz="2000" dirty="0" smtClean="0">
                <a:solidFill>
                  <a:srgbClr val="0D0D11"/>
                </a:solidFill>
              </a:rPr>
              <a:t> и т.д. СУБД. Существуют также СУБД, поддерживающие несколько моделей данных (например, </a:t>
            </a:r>
            <a:r>
              <a:rPr lang="en-US" altLang="ru-RU" sz="2000" dirty="0" smtClean="0">
                <a:solidFill>
                  <a:srgbClr val="0D0D11"/>
                </a:solidFill>
              </a:rPr>
              <a:t>PostgreSQL</a:t>
            </a:r>
            <a:r>
              <a:rPr lang="ru-RU" altLang="ru-RU" sz="2000" dirty="0" smtClean="0">
                <a:solidFill>
                  <a:srgbClr val="0D0D11"/>
                </a:solidFill>
              </a:rPr>
              <a:t>).</a:t>
            </a:r>
          </a:p>
          <a:p>
            <a:pPr>
              <a:defRPr/>
            </a:pPr>
            <a:endParaRPr lang="ru-RU" altLang="ru-RU" sz="2000" dirty="0" smtClean="0">
              <a:solidFill>
                <a:srgbClr val="0D0D11"/>
              </a:solidFill>
            </a:endParaRPr>
          </a:p>
          <a:p>
            <a:pPr>
              <a:defRPr/>
            </a:pPr>
            <a:r>
              <a:rPr lang="ru-RU" altLang="ru-RU" sz="2000" dirty="0" smtClean="0">
                <a:solidFill>
                  <a:srgbClr val="0D0D11"/>
                </a:solidFill>
              </a:rPr>
              <a:t>По методам организации хранения и обработки данных СУБД делят на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0D0D11"/>
                </a:solidFill>
              </a:rPr>
              <a:t> Централизованные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0D0D11"/>
                </a:solidFill>
              </a:rPr>
              <a:t> Распределённые</a:t>
            </a:r>
            <a:r>
              <a:rPr lang="ru-RU" altLang="ru-RU" sz="2000" dirty="0" smtClean="0">
                <a:solidFill>
                  <a:srgbClr val="0D0D11"/>
                </a:solidFill>
              </a:rPr>
              <a:t>. </a:t>
            </a:r>
          </a:p>
          <a:p>
            <a:pPr>
              <a:defRPr/>
            </a:pPr>
            <a:endParaRPr lang="ru-RU" altLang="ru-RU" sz="2000" dirty="0" smtClean="0">
              <a:solidFill>
                <a:srgbClr val="0D0D11"/>
              </a:solidFill>
            </a:endParaRPr>
          </a:p>
          <a:p>
            <a:pPr algn="just">
              <a:buFontTx/>
              <a:buAutoNum type="arabicPeriod"/>
              <a:defRPr/>
            </a:pPr>
            <a:endParaRPr lang="ru-RU" altLang="ru-RU" sz="2000" dirty="0" smtClean="0">
              <a:solidFill>
                <a:srgbClr val="0D0D11"/>
              </a:solidFill>
            </a:endParaRPr>
          </a:p>
        </p:txBody>
      </p:sp>
      <p:sp>
        <p:nvSpPr>
          <p:cNvPr id="1638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F17606-3860-4F50-BD0F-5859C0FB3CF1}" type="slidenum">
              <a:rPr lang="ru-RU" altLang="ru-RU" smtClean="0">
                <a:latin typeface="Arial Black" pitchFamily="34" charset="0"/>
              </a:rPr>
              <a:pPr eaLnBrk="1" hangingPunct="1"/>
              <a:t>15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565400"/>
            <a:ext cx="480060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55650"/>
          </a:xfrm>
        </p:spPr>
        <p:txBody>
          <a:bodyPr/>
          <a:lstStyle/>
          <a:p>
            <a:pPr algn="ctr"/>
            <a:r>
              <a:rPr lang="ru-RU" altLang="ru-RU" sz="3200" b="1" smtClean="0"/>
              <a:t>СУБД: основные функции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24862" cy="14398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1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. Поддержка словаря-справочника данных (ССД), доступного конечным пользователям.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В ССД хранятся все сведения о структуре БД, в частности: </a:t>
            </a:r>
          </a:p>
        </p:txBody>
      </p:sp>
      <p:sp>
        <p:nvSpPr>
          <p:cNvPr id="17413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028384" y="6248400"/>
            <a:ext cx="658416" cy="430252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6E561A-BB2D-41B9-9AF7-D695E4B9CD17}" type="slidenum">
              <a:rPr lang="ru-RU" altLang="ru-RU" smtClean="0">
                <a:latin typeface="Arial Black" pitchFamily="34" charset="0"/>
              </a:rPr>
              <a:pPr eaLnBrk="1" hangingPunct="1"/>
              <a:t>16</a:t>
            </a:fld>
            <a:endParaRPr lang="ru-RU" altLang="ru-RU" dirty="0" smtClean="0">
              <a:latin typeface="Arial Black" pitchFamily="34" charset="0"/>
            </a:endParaRP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395288" y="2420888"/>
            <a:ext cx="36718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имена, типы и размеры элементов данных;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имена связей;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накладываемые на данные ограничения целостности;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имена пользователей, которым предоставлено право доступа к данным;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внешняя, концептуальная и внутренняя схемы и отображения между ними;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статистические данные, например частота транзакций и счетчики обращений к объектам базы данных.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408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ССД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Oracle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55650"/>
          </a:xfrm>
        </p:spPr>
        <p:txBody>
          <a:bodyPr/>
          <a:lstStyle/>
          <a:p>
            <a:pPr algn="ctr"/>
            <a:r>
              <a:rPr lang="ru-RU" altLang="ru-RU" sz="3200" b="1" smtClean="0"/>
              <a:t>СУБД: основные функции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24862" cy="511177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ru-RU" sz="2400" dirty="0">
                <a:solidFill>
                  <a:srgbClr val="0D0D11"/>
                </a:solidFill>
                <a:latin typeface="Times New Roman" pitchFamily="18" charset="0"/>
              </a:rPr>
              <a:t>2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. Хранение, извлечение и обновление данных.</a:t>
            </a:r>
          </a:p>
          <a:p>
            <a:pPr marL="0" indent="0">
              <a:buNone/>
            </a:pP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create table </a:t>
            </a:r>
            <a:r>
              <a:rPr lang="en-US" altLang="ru-RU" sz="1800" dirty="0" err="1" smtClean="0">
                <a:solidFill>
                  <a:srgbClr val="0D0D11"/>
                </a:solidFill>
                <a:latin typeface="Times New Roman" pitchFamily="18" charset="0"/>
              </a:rPr>
              <a:t>spr_doc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(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id number(3) primary key,</a:t>
            </a:r>
          </a:p>
          <a:p>
            <a:pPr marL="0" indent="0"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name varchar(100) not null);</a:t>
            </a:r>
          </a:p>
          <a:p>
            <a:pPr marL="0" indent="0">
              <a:buNone/>
            </a:pP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insert into </a:t>
            </a:r>
            <a:r>
              <a:rPr lang="en-US" altLang="ru-RU" sz="1800" dirty="0" err="1" smtClean="0">
                <a:solidFill>
                  <a:srgbClr val="0D0D11"/>
                </a:solidFill>
                <a:latin typeface="Times New Roman" pitchFamily="18" charset="0"/>
              </a:rPr>
              <a:t>spr_doc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values(21, '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ПАСПОРТ ГРАЖДАНИНА РФ');</a:t>
            </a:r>
          </a:p>
          <a:p>
            <a:pPr marL="0" indent="0">
              <a:buNone/>
            </a:pP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insert into </a:t>
            </a:r>
            <a:r>
              <a:rPr lang="en-US" altLang="ru-RU" sz="1800" dirty="0" err="1" smtClean="0">
                <a:solidFill>
                  <a:srgbClr val="0D0D11"/>
                </a:solidFill>
                <a:latin typeface="Times New Roman" pitchFamily="18" charset="0"/>
              </a:rPr>
              <a:t>spr_doc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values(22, '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ЗАГРАНПАСПОРТ ГРАЖДАНИНА РФ'); …</a:t>
            </a:r>
          </a:p>
          <a:p>
            <a:pPr marL="0" indent="0">
              <a:buNone/>
            </a:pPr>
            <a:endParaRPr lang="ru-RU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select * from </a:t>
            </a:r>
            <a:r>
              <a:rPr lang="en-US" altLang="ru-RU" sz="1800" dirty="0" err="1" smtClean="0">
                <a:solidFill>
                  <a:srgbClr val="0D0D11"/>
                </a:solidFill>
                <a:latin typeface="Times New Roman" pitchFamily="18" charset="0"/>
              </a:rPr>
              <a:t>spr_doc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en-US" altLang="ru-RU" sz="1800" dirty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Декларативный язык запросов. </a:t>
            </a:r>
            <a:endParaRPr lang="en-US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select * </a:t>
            </a:r>
          </a:p>
          <a:p>
            <a:pPr marL="0" indent="0">
              <a:buNone/>
            </a:pP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	from 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rgbClr val="0D0D11"/>
                </a:solidFill>
                <a:latin typeface="Times New Roman" pitchFamily="18" charset="0"/>
              </a:rPr>
              <a:t>emp</a:t>
            </a:r>
            <a:endParaRPr lang="en-US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	where 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depart = 3  and  </a:t>
            </a:r>
          </a:p>
          <a:p>
            <a:pPr marL="0" indent="0">
              <a:buNone/>
            </a:pPr>
            <a:r>
              <a:rPr lang="en-US" altLang="ru-RU" sz="1800" dirty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post  like '%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инженер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%';</a:t>
            </a:r>
            <a:endParaRPr lang="ru-RU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Оптимизация запросов. </a:t>
            </a:r>
          </a:p>
          <a:p>
            <a:pPr marL="0" indent="0"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Индексы и другие методы доступа к данным.</a:t>
            </a:r>
          </a:p>
        </p:txBody>
      </p:sp>
      <p:sp>
        <p:nvSpPr>
          <p:cNvPr id="174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6E561A-BB2D-41B9-9AF7-D695E4B9CD17}" type="slidenum">
              <a:rPr lang="ru-RU" altLang="ru-RU" smtClean="0">
                <a:latin typeface="Arial Black" pitchFamily="34" charset="0"/>
              </a:rPr>
              <a:pPr eaLnBrk="1" hangingPunct="1"/>
              <a:t>17</a:t>
            </a:fld>
            <a:endParaRPr lang="ru-RU" altLang="ru-RU" smtClean="0">
              <a:latin typeface="Arial Black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854946" cy="30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7772400" cy="644525"/>
          </a:xfrm>
        </p:spPr>
        <p:txBody>
          <a:bodyPr/>
          <a:lstStyle/>
          <a:p>
            <a:pPr algn="ctr"/>
            <a:r>
              <a:rPr lang="ru-RU" altLang="ru-RU" sz="3200" b="1" smtClean="0"/>
              <a:t>СУБД. Состав и функции</a:t>
            </a:r>
            <a:endParaRPr lang="ru-RU" altLang="ru-RU" sz="3200" b="1" smtClean="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6765925" cy="46085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3. Поддержка транзакций.</a:t>
            </a:r>
            <a:endParaRPr lang="en-US" altLang="ru-RU" sz="2800" dirty="0" smtClean="0">
              <a:solidFill>
                <a:srgbClr val="0D0D1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-транзакции: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неделимость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(атомарность,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Atomicity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Согласованность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Consistency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Изолированность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Isolation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SQL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входят следующие команды: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начало транзакции: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 TRANSACTION</a:t>
            </a: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транзакции (запоминание изменений):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откат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транзакции (отмена изменений):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ROLLBACK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точки сохранения:	     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SAVEPOINT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имя_точки_сохранения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6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600" dirty="0" smtClean="0">
              <a:solidFill>
                <a:srgbClr val="0D0D1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476250"/>
            <a:ext cx="16938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147888"/>
            <a:ext cx="1558925" cy="103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222408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013325"/>
            <a:ext cx="1752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C7B770-C12E-4958-9477-17EB82FC551F}" type="slidenum">
              <a:rPr lang="ru-RU" altLang="ru-RU" smtClean="0">
                <a:latin typeface="Arial Black" pitchFamily="34" charset="0"/>
              </a:rPr>
              <a:pPr eaLnBrk="1" hangingPunct="1"/>
              <a:t>18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836613"/>
            <a:ext cx="330517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644525"/>
          </a:xfrm>
        </p:spPr>
        <p:txBody>
          <a:bodyPr/>
          <a:lstStyle/>
          <a:p>
            <a:pPr algn="ctr"/>
            <a:r>
              <a:rPr lang="ru-RU" altLang="ru-RU" sz="3200" b="1" smtClean="0"/>
              <a:t>СУБД. Состав и функции</a:t>
            </a:r>
            <a:endParaRPr lang="ru-RU" altLang="ru-RU" sz="3200" b="1" smtClean="0">
              <a:latin typeface="Times New Roman" pitchFamily="18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5111799" cy="273551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0D0D11"/>
                </a:solidFill>
                <a:latin typeface="Times New Roman" pitchFamily="18" charset="0"/>
              </a:rPr>
              <a:t>4. Служба управления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0D0D11"/>
                </a:solidFill>
                <a:latin typeface="Times New Roman" pitchFamily="18" charset="0"/>
              </a:rPr>
              <a:t>параллельной работой.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Данные как разделяемый ресурс.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Параллельное выполнение запросов.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Квантование времени.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Разграничение одновременного доступа к одним и тем же данным.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19461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BAE926-2857-4FE3-B735-C4DC557AB61B}" type="slidenum">
              <a:rPr lang="ru-RU" altLang="ru-RU" smtClean="0">
                <a:latin typeface="Arial Black" pitchFamily="34" charset="0"/>
              </a:rPr>
              <a:pPr eaLnBrk="1" hangingPunct="1"/>
              <a:t>19</a:t>
            </a:fld>
            <a:endParaRPr lang="ru-RU" altLang="ru-RU" smtClean="0">
              <a:latin typeface="Arial Black" pitchFamily="34" charset="0"/>
            </a:endParaRPr>
          </a:p>
        </p:txBody>
      </p:sp>
      <p:pic>
        <p:nvPicPr>
          <p:cNvPr id="19463" name="Picture 7" descr="https://images.wallpaperscraft.ru/image/pazly_golovolomka_chast_forma_106469_5184x3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67" y="4797152"/>
            <a:ext cx="2243217" cy="168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86104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0D0D11"/>
                </a:solidFill>
                <a:latin typeface="Times New Roman" pitchFamily="18" charset="0"/>
              </a:rPr>
              <a:t>5. Службы восстановления.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Восстановление данных как внутренняя функция СУБД.</a:t>
            </a:r>
            <a:endParaRPr lang="ru-RU" altLang="ru-RU" sz="2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Типичная СУБД должна предоставлять следующие функции восстановления: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• механизм резервного копирования;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• средства ведения журнала транзакций;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• функция создания контрольных точек;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• диспетчер восстановления. </a:t>
            </a:r>
            <a:endParaRPr lang="ru-RU" altLang="ru-RU" sz="1800" dirty="0" smtClean="0">
              <a:solidFill>
                <a:srgbClr val="0D0D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04664"/>
            <a:ext cx="8229600" cy="382687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/>
              <a:t>Список литературы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720"/>
            <a:ext cx="8497887" cy="583264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None/>
              <a:defRPr/>
            </a:pPr>
            <a:r>
              <a:rPr lang="ru-RU" altLang="ru-RU" sz="1400" b="1" dirty="0" smtClean="0">
                <a:solidFill>
                  <a:srgbClr val="0D0D11"/>
                </a:solidFill>
              </a:rPr>
              <a:t>Основная </a:t>
            </a:r>
            <a:r>
              <a:rPr lang="ru-RU" altLang="ru-RU" sz="1400" b="1" dirty="0" smtClean="0">
                <a:solidFill>
                  <a:srgbClr val="0D0D11"/>
                </a:solidFill>
              </a:rPr>
              <a:t>литература: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ru-RU" sz="1600" dirty="0" err="1"/>
              <a:t>Коннолли</a:t>
            </a:r>
            <a:r>
              <a:rPr lang="ru-RU" sz="1600" dirty="0"/>
              <a:t> Т., </a:t>
            </a:r>
            <a:r>
              <a:rPr lang="ru-RU" sz="1600" dirty="0" err="1"/>
              <a:t>Бегг</a:t>
            </a:r>
            <a:r>
              <a:rPr lang="ru-RU" sz="1600" dirty="0"/>
              <a:t> К. Базы данных: проектирование, реализация, сопровождение. Теория и практика. – 3-е изд.: Пер. с англ.: Уч. пос. – М.: Изд. дом "Вильямс", 2017. – 1439 с.</a:t>
            </a:r>
            <a:endParaRPr lang="ru-RU" altLang="ru-RU" sz="1600" dirty="0">
              <a:solidFill>
                <a:srgbClr val="0D0D11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Tx/>
              <a:buChar char="-"/>
              <a:defRPr/>
            </a:pPr>
            <a:r>
              <a:rPr lang="ru-RU" sz="1200" dirty="0"/>
              <a:t>глава 22. Концепции и разработка распределённых СУБД 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Tx/>
              <a:buChar char="-"/>
              <a:defRPr/>
            </a:pPr>
            <a:r>
              <a:rPr lang="ru-RU" sz="1200" dirty="0"/>
              <a:t>глава 23. Распределённые СУБД: дополнительные концепции.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Tx/>
              <a:buChar char="-"/>
              <a:defRPr/>
            </a:pPr>
            <a:r>
              <a:rPr lang="ru-RU" sz="1200" dirty="0"/>
              <a:t>глава 19."Управление транзакциями".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Tx/>
              <a:buChar char="-"/>
              <a:defRPr/>
            </a:pPr>
            <a:r>
              <a:rPr lang="ru-RU" sz="1200" dirty="0"/>
              <a:t>глава 20. "Обработка запросов", приложение В.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ru-RU" altLang="ru-RU" sz="1400" dirty="0" err="1" smtClean="0">
                <a:solidFill>
                  <a:srgbClr val="0D0D11"/>
                </a:solidFill>
              </a:rPr>
              <a:t>Ёcy</a:t>
            </a:r>
            <a:r>
              <a:rPr lang="ru-RU" altLang="ru-RU" sz="1400" dirty="0" smtClean="0">
                <a:solidFill>
                  <a:srgbClr val="0D0D11"/>
                </a:solidFill>
              </a:rPr>
              <a:t> </a:t>
            </a:r>
            <a:r>
              <a:rPr lang="ru-RU" altLang="ru-RU" sz="1400" dirty="0">
                <a:solidFill>
                  <a:srgbClr val="0D0D11"/>
                </a:solidFill>
              </a:rPr>
              <a:t>М.Т., </a:t>
            </a:r>
            <a:r>
              <a:rPr lang="ru-RU" altLang="ru-RU" sz="1400" dirty="0" err="1">
                <a:solidFill>
                  <a:srgbClr val="0D0D11"/>
                </a:solidFill>
              </a:rPr>
              <a:t>Вальдуриес</a:t>
            </a:r>
            <a:r>
              <a:rPr lang="ru-RU" altLang="ru-RU" sz="1400" dirty="0">
                <a:solidFill>
                  <a:srgbClr val="0D0D11"/>
                </a:solidFill>
              </a:rPr>
              <a:t> П. Принципы организации распределенных баз данных.  / пер. с  англ. А.А. </a:t>
            </a:r>
            <a:r>
              <a:rPr lang="ru-RU" altLang="ru-RU" sz="1400" dirty="0" err="1">
                <a:solidFill>
                  <a:srgbClr val="0D0D11"/>
                </a:solidFill>
              </a:rPr>
              <a:t>Слинкина</a:t>
            </a:r>
            <a:r>
              <a:rPr lang="ru-RU" altLang="ru-RU" sz="1400" dirty="0">
                <a:solidFill>
                  <a:srgbClr val="0D0D11"/>
                </a:solidFill>
              </a:rPr>
              <a:t>. – М.: ДМК Пресс, 2021. – 672 с. </a:t>
            </a:r>
            <a:r>
              <a:rPr lang="en-GB" sz="1400" dirty="0"/>
              <a:t>ISBN 978-5-97060-391-8 </a:t>
            </a:r>
            <a:r>
              <a:rPr lang="en-GB" sz="1400" dirty="0" smtClean="0">
                <a:hlinkClick r:id="rId2"/>
              </a:rPr>
              <a:t>https</a:t>
            </a:r>
            <a:r>
              <a:rPr lang="en-GB" sz="1400" dirty="0">
                <a:hlinkClick r:id="rId2"/>
              </a:rPr>
              <a:t>://k0d.cc/storage/books/Databases/</a:t>
            </a:r>
            <a:r>
              <a:rPr lang="ru-RU" sz="1400" dirty="0">
                <a:hlinkClick r:id="rId2"/>
              </a:rPr>
              <a:t>Принципы%20организации%20распределенных%20баз%20данных%20(Ё</a:t>
            </a:r>
            <a:r>
              <a:rPr lang="en-GB" sz="1400" dirty="0">
                <a:hlinkClick r:id="rId2"/>
              </a:rPr>
              <a:t>cy%202021).</a:t>
            </a:r>
            <a:r>
              <a:rPr lang="en-GB" sz="1400" dirty="0" smtClean="0">
                <a:hlinkClick r:id="rId2"/>
              </a:rPr>
              <a:t>pdf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en-US" sz="1400" dirty="0" smtClean="0"/>
              <a:t>M</a:t>
            </a:r>
            <a:r>
              <a:rPr lang="en-US" sz="1400" dirty="0"/>
              <a:t>. Tamer </a:t>
            </a:r>
            <a:r>
              <a:rPr lang="en-US" sz="1400" dirty="0" err="1"/>
              <a:t>Özsu</a:t>
            </a:r>
            <a:r>
              <a:rPr lang="en-US" sz="1400" dirty="0"/>
              <a:t>, Patrick </a:t>
            </a:r>
            <a:r>
              <a:rPr lang="en-US" sz="1400" dirty="0" err="1"/>
              <a:t>Valduriez</a:t>
            </a:r>
            <a:r>
              <a:rPr lang="en-US" sz="1400" dirty="0"/>
              <a:t>. Principles of Distributed Database Systems, Fourth Edition. Springer, 2020. ISBN 978-3-030-26252-5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ru-RU" altLang="ru-RU" sz="1400" dirty="0" smtClean="0">
                <a:solidFill>
                  <a:srgbClr val="0D0D11"/>
                </a:solidFill>
              </a:rPr>
              <a:t>Кузнецов </a:t>
            </a:r>
            <a:r>
              <a:rPr lang="ru-RU" altLang="ru-RU" sz="1400" dirty="0" smtClean="0">
                <a:solidFill>
                  <a:srgbClr val="0D0D11"/>
                </a:solidFill>
              </a:rPr>
              <a:t>С.Д. Основы современных баз данных. – Учебник для вузов. (глава 8) </a:t>
            </a:r>
            <a:r>
              <a:rPr lang="ru-RU" altLang="ru-RU" sz="1400" dirty="0" smtClean="0">
                <a:solidFill>
                  <a:srgbClr val="0D0D11"/>
                </a:solidFill>
                <a:hlinkClick r:id="rId3"/>
              </a:rPr>
              <a:t>–</a:t>
            </a:r>
            <a:r>
              <a:rPr lang="ru-RU" altLang="ru-RU" sz="1400" dirty="0" smtClean="0">
                <a:solidFill>
                  <a:srgbClr val="0D0D11"/>
                </a:solidFill>
              </a:rPr>
              <a:t> </a:t>
            </a:r>
            <a:r>
              <a:rPr lang="en-US" altLang="ru-RU" sz="1400" dirty="0" smtClean="0">
                <a:solidFill>
                  <a:srgbClr val="0D0D11"/>
                </a:solidFill>
                <a:hlinkClick r:id="rId3"/>
              </a:rPr>
              <a:t>http://citforum.ru/database/osbd/contents.shtml</a:t>
            </a:r>
            <a:endParaRPr lang="ru-RU" altLang="ru-RU" sz="1400" dirty="0" smtClean="0">
              <a:solidFill>
                <a:srgbClr val="0D0D11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ru-RU" altLang="ru-RU" sz="1400" dirty="0" smtClean="0">
                <a:solidFill>
                  <a:srgbClr val="0D0D11"/>
                </a:solidFill>
              </a:rPr>
              <a:t>Глеб </a:t>
            </a:r>
            <a:r>
              <a:rPr lang="ru-RU" altLang="ru-RU" sz="1400" dirty="0" err="1" smtClean="0">
                <a:solidFill>
                  <a:srgbClr val="0D0D11"/>
                </a:solidFill>
              </a:rPr>
              <a:t>Ладыженский</a:t>
            </a:r>
            <a:r>
              <a:rPr lang="ru-RU" altLang="ru-RU" sz="1400" dirty="0" smtClean="0">
                <a:solidFill>
                  <a:srgbClr val="0D0D11"/>
                </a:solidFill>
              </a:rPr>
              <a:t>. Распределенные информационные системы и базы данных. </a:t>
            </a:r>
            <a:r>
              <a:rPr lang="ru-RU" altLang="ru-RU" sz="1400" dirty="0" smtClean="0">
                <a:solidFill>
                  <a:srgbClr val="0D0D11"/>
                </a:solidFill>
                <a:hlinkClick r:id="rId4"/>
              </a:rPr>
              <a:t>–</a:t>
            </a:r>
            <a:r>
              <a:rPr lang="ru-RU" altLang="ru-RU" sz="1400" dirty="0" smtClean="0">
                <a:solidFill>
                  <a:srgbClr val="0D0D11"/>
                </a:solidFill>
              </a:rPr>
              <a:t> </a:t>
            </a:r>
            <a:r>
              <a:rPr lang="ru-RU" altLang="ru-RU" sz="1400" dirty="0" smtClean="0">
                <a:solidFill>
                  <a:srgbClr val="0D0D11"/>
                </a:solidFill>
                <a:hlinkClick r:id="rId4"/>
              </a:rPr>
              <a:t>http://citforum.ru/database/kbd96/45.shtml</a:t>
            </a:r>
            <a:r>
              <a:rPr lang="ru-RU" altLang="ru-RU" sz="1400" dirty="0" smtClean="0">
                <a:solidFill>
                  <a:srgbClr val="0D0D1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r>
              <a:rPr lang="ru-RU" altLang="ru-RU" sz="1400" b="1" dirty="0" smtClean="0">
                <a:solidFill>
                  <a:srgbClr val="0D0D11"/>
                </a:solidFill>
              </a:rPr>
              <a:t>Дополнительные </a:t>
            </a:r>
            <a:r>
              <a:rPr lang="ru-RU" altLang="ru-RU" sz="1400" b="1" dirty="0" smtClean="0">
                <a:solidFill>
                  <a:srgbClr val="0D0D11"/>
                </a:solidFill>
              </a:rPr>
              <a:t>материалы и материалы для повторения: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ru-RU" sz="1400" dirty="0"/>
              <a:t>Карпова И.П. Базы </a:t>
            </a:r>
            <a:r>
              <a:rPr lang="ru-RU" sz="1400" dirty="0" smtClean="0"/>
              <a:t>данных. </a:t>
            </a:r>
            <a:r>
              <a:rPr lang="ru-RU" sz="1400" dirty="0"/>
              <a:t>Курс лекций и материалы для практических занятий. – Учебное пособие. – Издательство "Питер", 2013. – 240 с</a:t>
            </a:r>
            <a:r>
              <a:rPr lang="ru-RU" sz="1400" dirty="0" smtClean="0"/>
              <a:t>. </a:t>
            </a:r>
            <a:r>
              <a:rPr lang="en-US" sz="1400" dirty="0">
                <a:hlinkClick r:id="rId5"/>
              </a:rPr>
              <a:t>https://publications.hse.ru/books/79801962</a:t>
            </a:r>
            <a:endParaRPr lang="ru-RU" sz="1400" dirty="0"/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ru-RU" sz="1400" dirty="0" err="1"/>
              <a:t>Грабер</a:t>
            </a:r>
            <a:r>
              <a:rPr lang="ru-RU" sz="1400" dirty="0"/>
              <a:t> М. Введение в SQL. – М.: Лори, 2008. – 378 с</a:t>
            </a:r>
            <a:r>
              <a:rPr lang="ru-RU" altLang="ru-RU" sz="1400" dirty="0" smtClean="0">
                <a:solidFill>
                  <a:srgbClr val="0D0D1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ru-RU" altLang="ru-RU" sz="1400" dirty="0" smtClean="0">
                <a:solidFill>
                  <a:srgbClr val="0D0D11"/>
                </a:solidFill>
              </a:rPr>
              <a:t>Изучение основ языка SQL: Метод. указания к лабораторным работам 1-4 по курсу "Базы данных" / </a:t>
            </a:r>
            <a:r>
              <a:rPr lang="ru-RU" sz="1400" dirty="0"/>
              <a:t>Московский институт электроники и математики НИУ ВШЭ; Сост.: И.П. Карпова, А.С. </a:t>
            </a:r>
            <a:r>
              <a:rPr lang="ru-RU" sz="1400" dirty="0" err="1"/>
              <a:t>Вендин</a:t>
            </a:r>
            <a:r>
              <a:rPr lang="ru-RU" sz="1400" dirty="0"/>
              <a:t>. – М., 2020. – 34 с. 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://rema44.ru/resurs/study/dblab/lab1_4.pdf</a:t>
            </a:r>
            <a:endParaRPr lang="ru-RU" altLang="ru-RU" sz="1400" dirty="0" smtClean="0">
              <a:solidFill>
                <a:srgbClr val="0D0D1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r>
              <a:rPr lang="ru-RU" altLang="ru-RU" sz="1400" b="1" dirty="0" smtClean="0">
                <a:solidFill>
                  <a:srgbClr val="0D0D11"/>
                </a:solidFill>
              </a:rPr>
              <a:t>Интернет-источники</a:t>
            </a:r>
            <a:r>
              <a:rPr lang="ru-RU" altLang="ru-RU" sz="1400" b="1" dirty="0" smtClean="0">
                <a:solidFill>
                  <a:srgbClr val="0D0D11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en-US" altLang="ru-RU" sz="1400" dirty="0" smtClean="0">
                <a:solidFill>
                  <a:srgbClr val="0D0D11"/>
                </a:solidFill>
              </a:rPr>
              <a:t>citforum.ru/database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en-US" altLang="ru-RU" sz="1400" dirty="0" smtClean="0">
                <a:solidFill>
                  <a:srgbClr val="0D0D11"/>
                </a:solidFill>
              </a:rPr>
              <a:t>rema44.ru -&gt; </a:t>
            </a:r>
            <a:r>
              <a:rPr lang="ru-RU" altLang="ru-RU" sz="1400" dirty="0" smtClean="0">
                <a:solidFill>
                  <a:srgbClr val="0D0D11"/>
                </a:solidFill>
              </a:rPr>
              <a:t>Студентам -</a:t>
            </a:r>
            <a:r>
              <a:rPr lang="en-US" altLang="ru-RU" sz="1400" dirty="0" smtClean="0">
                <a:solidFill>
                  <a:srgbClr val="0D0D11"/>
                </a:solidFill>
              </a:rPr>
              <a:t>&gt;</a:t>
            </a:r>
            <a:r>
              <a:rPr lang="ru-RU" altLang="ru-RU" sz="1400" dirty="0" smtClean="0">
                <a:solidFill>
                  <a:srgbClr val="0D0D11"/>
                </a:solidFill>
              </a:rPr>
              <a:t> Карпова И.П. - </a:t>
            </a:r>
            <a:r>
              <a:rPr lang="en-US" altLang="ru-RU" sz="1400" dirty="0" smtClean="0">
                <a:solidFill>
                  <a:srgbClr val="0D0D11"/>
                </a:solidFill>
                <a:hlinkClick r:id="rId7"/>
              </a:rPr>
              <a:t>http://rema44.ru/resurs/students/karpova/</a:t>
            </a:r>
            <a:endParaRPr lang="ru-RU" altLang="ru-RU" sz="1400" dirty="0" smtClean="0">
              <a:solidFill>
                <a:srgbClr val="0D0D11"/>
              </a:solidFill>
            </a:endParaRP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None/>
              <a:defRPr/>
            </a:pPr>
            <a:endParaRPr lang="ru-RU" altLang="ru-RU" sz="1400" dirty="0" smtClean="0">
              <a:solidFill>
                <a:srgbClr val="0D0D11"/>
              </a:solidFill>
            </a:endParaRPr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293ADD-4127-4A27-A3BE-242A771C58DA}" type="slidenum">
              <a:rPr lang="ru-RU" altLang="ru-RU" smtClean="0">
                <a:latin typeface="Arial Black" pitchFamily="34" charset="0"/>
              </a:rPr>
              <a:pPr eaLnBrk="1" hangingPunct="1"/>
              <a:t>2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644525"/>
          </a:xfrm>
        </p:spPr>
        <p:txBody>
          <a:bodyPr/>
          <a:lstStyle/>
          <a:p>
            <a:pPr algn="ctr"/>
            <a:r>
              <a:rPr lang="ru-RU" altLang="ru-RU" sz="3200" b="1" smtClean="0"/>
              <a:t>СУБД. Состав и функции</a:t>
            </a:r>
            <a:endParaRPr lang="ru-RU" altLang="ru-RU" sz="3200" b="1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975"/>
            <a:ext cx="6362700" cy="216001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0D0D11"/>
                </a:solidFill>
                <a:latin typeface="Times New Roman" pitchFamily="18" charset="0"/>
              </a:rPr>
              <a:t>6. Службы контроля доступа к данным.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Пользователь как владелец данных и как субъект доступа к данным.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Права доступа (привилегии).</a:t>
            </a:r>
            <a:endParaRPr lang="ru-RU" altLang="ru-RU" sz="1800" dirty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Проверка прав доступа.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800" dirty="0" smtClean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2048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27A4DD-E000-4D01-B3FB-F6CCEED3C254}" type="slidenum">
              <a:rPr lang="ru-RU" altLang="ru-RU" smtClean="0">
                <a:latin typeface="Arial Black" pitchFamily="34" charset="0"/>
              </a:rPr>
              <a:pPr eaLnBrk="1" hangingPunct="1"/>
              <a:t>20</a:t>
            </a:fld>
            <a:endParaRPr lang="ru-RU" altLang="ru-RU" smtClean="0">
              <a:latin typeface="Arial Black" pitchFamily="34" charset="0"/>
            </a:endParaRPr>
          </a:p>
        </p:txBody>
      </p:sp>
      <p:pic>
        <p:nvPicPr>
          <p:cNvPr id="2048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124967"/>
            <a:ext cx="19161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3694867" cy="27711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48472" y="3898210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0D0D11"/>
                </a:solidFill>
                <a:latin typeface="Times New Roman" pitchFamily="18" charset="0"/>
              </a:rPr>
              <a:t>7. Службы поддержки целостности данных.</a:t>
            </a:r>
          </a:p>
          <a:p>
            <a:pPr marL="0" indent="0"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Транзакции как механизм обеспечения целостности данных.</a:t>
            </a:r>
          </a:p>
          <a:p>
            <a:pPr marL="0" indent="0"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Ограничения целостности.</a:t>
            </a:r>
            <a:endParaRPr lang="ru-RU" altLang="ru-RU" sz="2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Триггеры: поддержка сложных ограничений целостности.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7772400" cy="644525"/>
          </a:xfrm>
        </p:spPr>
        <p:txBody>
          <a:bodyPr/>
          <a:lstStyle/>
          <a:p>
            <a:pPr algn="ctr"/>
            <a:r>
              <a:rPr lang="ru-RU" altLang="ru-RU" sz="3200" b="1" smtClean="0"/>
              <a:t>СУБД. Состав и функции</a:t>
            </a:r>
            <a:endParaRPr lang="ru-RU" altLang="ru-RU" sz="3200" b="1" smtClean="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5"/>
            <a:ext cx="7772400" cy="244827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0D0D11"/>
                </a:solidFill>
                <a:latin typeface="Times New Roman" pitchFamily="18" charset="0"/>
              </a:rPr>
              <a:t>8. Службы поддержки независимости от данных.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Роль словаря-справочника данных.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Представления.</a:t>
            </a:r>
          </a:p>
          <a:p>
            <a:pPr marL="0" indent="0">
              <a:buNone/>
            </a:pP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select * </a:t>
            </a:r>
          </a:p>
          <a:p>
            <a:pPr marL="0" indent="0">
              <a:buNone/>
            </a:pP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	from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staff </a:t>
            </a:r>
          </a:p>
          <a:p>
            <a:pPr marL="0" indent="0">
              <a:buNone/>
            </a:pP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	where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depart = 3  and  post  like '%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инженер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%';</a:t>
            </a: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sz="2800" dirty="0" smtClean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2150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C7A452-DD9E-4077-B482-E6D52EE0021E}" type="slidenum">
              <a:rPr lang="ru-RU" altLang="ru-RU" smtClean="0">
                <a:latin typeface="Arial Black" pitchFamily="34" charset="0"/>
              </a:rPr>
              <a:pPr eaLnBrk="1" hangingPunct="1"/>
              <a:t>21</a:t>
            </a:fld>
            <a:endParaRPr lang="ru-RU" altLang="ru-RU" smtClean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2520787" cy="25207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523636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0D0D11"/>
                </a:solidFill>
                <a:latin typeface="Times New Roman" pitchFamily="18" charset="0"/>
              </a:rPr>
              <a:t>9. Вспомогательные службы: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утилиты администрирования БД;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инструменты разработки ПО для БД;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экспорт-импорт данных;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7772400" cy="573087"/>
          </a:xfrm>
        </p:spPr>
        <p:txBody>
          <a:bodyPr/>
          <a:lstStyle/>
          <a:p>
            <a:pPr algn="ctr"/>
            <a:r>
              <a:rPr lang="ru-RU" altLang="ru-RU" sz="3200" b="1" smtClean="0"/>
              <a:t>Основные объекты базы данных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6624637" cy="237616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База данных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(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DATABASE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) – объект, который находится на самом верхнем уровне физической организации базы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данных. База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данных может быть создана автоматически при инсталляции СУБД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или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вручную с помощью команды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CREATE DATABASE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</a:t>
            </a:r>
            <a:endParaRPr lang="ru-RU" altLang="ru-RU" sz="2000" b="1" dirty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Пользователь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USER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 – объект, обладающий возможностью создавать и использовать другие объекты БД, а также запрашивать выполнение функций сервера.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1196752"/>
            <a:ext cx="1895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08920"/>
            <a:ext cx="1673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8500"/>
            <a:ext cx="186213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BCB82E-1177-4C9B-8A6C-37A2F00C24F2}" type="slidenum">
              <a:rPr lang="ru-RU" altLang="ru-RU" smtClean="0">
                <a:latin typeface="Arial Black" pitchFamily="34" charset="0"/>
              </a:rPr>
              <a:pPr eaLnBrk="1" hangingPunct="1"/>
              <a:t>22</a:t>
            </a:fld>
            <a:endParaRPr lang="ru-RU" altLang="ru-RU" smtClean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717032"/>
            <a:ext cx="6480720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К числу таких функций 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относятся: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организация </a:t>
            </a: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сессии, изменение состояния 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сервера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и </a:t>
            </a: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базы данных, создание других объектов БД, </a:t>
            </a:r>
            <a:endParaRPr lang="ru-RU" altLang="ru-RU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запросы </a:t>
            </a: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на выполнение операторов </a:t>
            </a:r>
            <a:r>
              <a:rPr lang="en-US" altLang="ru-RU" dirty="0">
                <a:solidFill>
                  <a:srgbClr val="0D0D11"/>
                </a:solidFill>
                <a:latin typeface="Times New Roman" pitchFamily="18" charset="0"/>
              </a:rPr>
              <a:t>SQL</a:t>
            </a: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 и проч. </a:t>
            </a:r>
            <a:endParaRPr lang="ru-RU" altLang="ru-RU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dirty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В </a:t>
            </a: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некоторых СУБД (</a:t>
            </a:r>
            <a:r>
              <a:rPr lang="en-US" altLang="ru-RU" dirty="0">
                <a:solidFill>
                  <a:srgbClr val="0D0D11"/>
                </a:solidFill>
                <a:latin typeface="Times New Roman" pitchFamily="18" charset="0"/>
              </a:rPr>
              <a:t>Oracle</a:t>
            </a: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, ЛИНТЕР) имя пользователя совпадает с именем схемы. Создается командой </a:t>
            </a:r>
            <a:r>
              <a:rPr lang="en-US" altLang="ru-RU" dirty="0">
                <a:solidFill>
                  <a:srgbClr val="0D0D11"/>
                </a:solidFill>
                <a:latin typeface="Times New Roman" pitchFamily="18" charset="0"/>
              </a:rPr>
              <a:t>CREATE USER</a:t>
            </a: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. Каждый объект БД принадлежит тому пользователю, который его создал, и находится в его схеме. Полное имя объекта БД (кроме базы данных и пользователей) состоит из имени схемы, в которой он создан, и собственно имени объекта, например:</a:t>
            </a:r>
            <a:endParaRPr lang="en-US" altLang="ru-RU" dirty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			</a:t>
            </a:r>
            <a:r>
              <a:rPr lang="en-US" altLang="ru-RU" sz="2000" dirty="0" err="1">
                <a:solidFill>
                  <a:srgbClr val="0D0D11"/>
                </a:solidFill>
                <a:latin typeface="Times New Roman" pitchFamily="18" charset="0"/>
              </a:rPr>
              <a:t>scott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en-US" altLang="ru-RU" sz="2000" dirty="0" err="1">
                <a:solidFill>
                  <a:srgbClr val="0D0D11"/>
                </a:solidFill>
                <a:latin typeface="Times New Roman" pitchFamily="18" charset="0"/>
              </a:rPr>
              <a:t>emp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51847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Таблица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(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TABLE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) является базовой структурой реляционной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модели: вся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информация в базе данных хранится в таблицах. Таблицы состоят из множества поименованных столбцов или атрибутов. Множество значений столбца определено с помощью ограничений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целостности (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множества допустимых значений). Таблица может быть пустой или состоять из одной или более строк значений атрибутов.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Создается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командой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CREATE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TABLE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: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  create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table children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(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parent  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numeric(6) not null references staff,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name 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varchar(30) not null,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birth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date not null,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sex   char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check(sex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in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('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ж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', '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м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')));</a:t>
            </a: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Представление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VIEW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 – это поименованная, динамически поддерживаемая сервером выборка данных из одной или нескольких таблиц. Данные в представлении не хранятся: сервер формирует представление каждый раз при обращении к нему. Создается командой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CREATE VIEW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   create view child as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	select c.*, s.name </a:t>
            </a:r>
            <a:r>
              <a:rPr lang="en-US" altLang="ru-RU" sz="2000" dirty="0" err="1" smtClean="0">
                <a:solidFill>
                  <a:srgbClr val="0D0D11"/>
                </a:solidFill>
                <a:latin typeface="Times New Roman" pitchFamily="18" charset="0"/>
              </a:rPr>
              <a:t>sname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from children c, staff 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	where </a:t>
            </a:r>
            <a:r>
              <a:rPr lang="en-US" altLang="ru-RU" sz="2000" dirty="0" err="1" smtClean="0">
                <a:solidFill>
                  <a:srgbClr val="0D0D11"/>
                </a:solidFill>
                <a:latin typeface="Times New Roman" pitchFamily="18" charset="0"/>
              </a:rPr>
              <a:t>c.parent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= s.id;</a:t>
            </a: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2000" b="1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pPr algn="ctr"/>
            <a:r>
              <a:rPr lang="ru-RU" altLang="ru-RU" sz="3200" b="1" smtClean="0"/>
              <a:t>Основные объекты базы данных </a:t>
            </a:r>
            <a:endParaRPr lang="ru-RU" altLang="ru-RU" sz="3200" smtClean="0"/>
          </a:p>
        </p:txBody>
      </p:sp>
      <p:sp>
        <p:nvSpPr>
          <p:cNvPr id="23556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C7A71D-7D58-481D-8877-AD97C7854949}" type="slidenum">
              <a:rPr lang="ru-RU" altLang="ru-RU" smtClean="0">
                <a:latin typeface="Arial Black" pitchFamily="34" charset="0"/>
              </a:rPr>
              <a:pPr eaLnBrk="1" hangingPunct="1"/>
              <a:t>23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424862" cy="165653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Индекс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INDEX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) – это объект базы данных, создаваемый для повышения производительности выборки данных. Индекс создается для столбца (столбцов) таблицы и обеспечивает более быстрый доступ к данным этой таблицы за счет упорядочения данных столбца (столбцов) по значению. Создается командой 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CREATE INDEX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 create index </a:t>
            </a:r>
            <a:r>
              <a:rPr lang="en-US" altLang="ru-RU" sz="1800" dirty="0" err="1" smtClean="0">
                <a:solidFill>
                  <a:srgbClr val="0D0D11"/>
                </a:solidFill>
                <a:latin typeface="Times New Roman" pitchFamily="18" charset="0"/>
              </a:rPr>
              <a:t>ind_emp_sal</a:t>
            </a:r>
            <a:endParaRPr lang="en-US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1800" dirty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   on </a:t>
            </a:r>
            <a:r>
              <a:rPr lang="en-US" altLang="ru-RU" sz="1800" dirty="0" err="1" smtClean="0">
                <a:solidFill>
                  <a:srgbClr val="0D0D11"/>
                </a:solidFill>
                <a:latin typeface="Times New Roman" pitchFamily="18" charset="0"/>
              </a:rPr>
              <a:t>emp</a:t>
            </a:r>
            <a:r>
              <a:rPr lang="en-US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(salary);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dirty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792163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Основные объекты базы данных </a:t>
            </a:r>
            <a:endParaRPr lang="ru-RU" altLang="ru-RU" sz="3200" dirty="0" smtClean="0"/>
          </a:p>
        </p:txBody>
      </p:sp>
      <p:sp>
        <p:nvSpPr>
          <p:cNvPr id="2458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36F7CF-7F8F-4498-BAEF-58C1FE7D7202}" type="slidenum">
              <a:rPr lang="ru-RU" altLang="ru-RU" smtClean="0">
                <a:latin typeface="Arial Black" pitchFamily="34" charset="0"/>
              </a:rPr>
              <a:pPr eaLnBrk="1" hangingPunct="1"/>
              <a:t>24</a:t>
            </a:fld>
            <a:endParaRPr lang="ru-RU" altLang="ru-RU" dirty="0" smtClean="0">
              <a:latin typeface="Arial Black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5625"/>
            <a:ext cx="59817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92494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*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salary = 60000;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772400" cy="54721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Для программирования алгоритмов обработки данных, поддержки сложных правил целостности данных использует процедурные объекты (далее состав приведен для СУБД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Oracle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):</a:t>
            </a:r>
            <a:endParaRPr lang="ru-RU" altLang="ru-RU" sz="2000" b="1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Процедура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PROCEDURE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 – это подпрограмма на языке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PL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/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SQL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, предназначенная для решения конкретной задачи обработки данных. Создается командой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CREATE PROCEDURE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Функция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FUNCTION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 – это подпрограмма на языке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PL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/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SQL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, предназначенная для решения конкретной задачи и возвращающая конкретное значение.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CREATE FUNCTION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).</a:t>
            </a:r>
            <a:endParaRPr lang="ru-RU" altLang="ru-RU" sz="2000" b="1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Пакет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PACKAGE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 – это поименованный, структурированный набор переменных, процедур и функций, связанных единым функциональным замыслом. Пакет состоит из спецификации и тела пакета. Спецификация содержит описания внешних переменных, констант, типов и подпрограмм, а тело пакета – реализацию подпрограмм и описание внутренних переменных, констант и типов, которые доступны только внутри пакета. Спецификация пакета создается командой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CREATE PACKAGE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, а тело пакета –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CREATE PACKAGE BODY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endParaRPr lang="ru-RU" altLang="ru-RU" sz="2000" b="1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Триггер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TRIGGER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 – это хранимая процедура, которая автоматически запускается тогда, когда происходит связанное с триггером событие. Создается командой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CREATE TRIGGER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algn="ctr"/>
            <a:r>
              <a:rPr lang="ru-RU" altLang="ru-RU" sz="3200" b="1" smtClean="0"/>
              <a:t>Основные объекты базы данных </a:t>
            </a:r>
            <a:endParaRPr lang="ru-RU" altLang="ru-RU" sz="3200" smtClean="0"/>
          </a:p>
        </p:txBody>
      </p:sp>
      <p:sp>
        <p:nvSpPr>
          <p:cNvPr id="2560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EA2CF8-9961-4887-A49E-186C85A076B5}" type="slidenum">
              <a:rPr lang="ru-RU" altLang="ru-RU" smtClean="0">
                <a:latin typeface="Arial Black" pitchFamily="34" charset="0"/>
              </a:rPr>
              <a:pPr eaLnBrk="1" hangingPunct="1"/>
              <a:t>25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ok-t.ru/life-prog/baza2/198031855831.files/image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61531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737"/>
            <a:ext cx="8424862" cy="2736304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Специфичными для распределенных систем являются такие объекты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Oracle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как </a:t>
            </a:r>
            <a:r>
              <a:rPr lang="ru-RU" altLang="ru-RU" sz="2000" i="1" dirty="0" smtClean="0">
                <a:solidFill>
                  <a:srgbClr val="0D0D11"/>
                </a:solidFill>
                <a:latin typeface="Times New Roman" pitchFamily="18" charset="0"/>
              </a:rPr>
              <a:t>снимок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и </a:t>
            </a:r>
            <a:r>
              <a:rPr lang="ru-RU" altLang="ru-RU" sz="2000" i="1" dirty="0" smtClean="0">
                <a:solidFill>
                  <a:srgbClr val="0D0D11"/>
                </a:solidFill>
                <a:latin typeface="Times New Roman" pitchFamily="18" charset="0"/>
              </a:rPr>
              <a:t>связь базы данных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endParaRPr lang="ru-RU" altLang="ru-RU" sz="2000" b="1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Снимок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SNAPSHOT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 – локальная копия таблицы удаленной базы данных, которая используется либо для тиражирования (копирования) всей или части таблицы, либо для тиражирования результата запроса данных из нескольких таблиц. </a:t>
            </a:r>
            <a:endParaRPr lang="ru-RU" altLang="ru-RU" sz="2000" b="1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Связь базы данных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DATABASE LINK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 – это объект базы данных, который позволяет обратиться к объектам удаленной БД. Имя связи базы данных можно рассматривать как ссылку на параметры механизма доступа к удаленной базе данных (имя узла, протокол и т. п.).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8229600" cy="792163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Основные объекты базы данных </a:t>
            </a:r>
            <a:endParaRPr lang="ru-RU" altLang="ru-RU" sz="3200" dirty="0" smtClean="0"/>
          </a:p>
        </p:txBody>
      </p:sp>
      <p:sp>
        <p:nvSpPr>
          <p:cNvPr id="24580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7812360" y="6248400"/>
            <a:ext cx="87444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36F7CF-7F8F-4498-BAEF-58C1FE7D7202}" type="slidenum">
              <a:rPr lang="ru-RU" altLang="ru-RU" smtClean="0">
                <a:latin typeface="Arial Black" pitchFamily="34" charset="0"/>
              </a:rPr>
              <a:pPr eaLnBrk="1" hangingPunct="1"/>
              <a:t>26</a:t>
            </a:fld>
            <a:endParaRPr lang="ru-RU" altLang="ru-RU" smtClean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800" y="4005064"/>
            <a:ext cx="2069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ru-RU" dirty="0">
                <a:solidFill>
                  <a:srgbClr val="0D0D11"/>
                </a:solidFill>
                <a:latin typeface="Times New Roman" pitchFamily="18" charset="0"/>
              </a:rPr>
              <a:t>Oracle Streams </a:t>
            </a: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– </a:t>
            </a:r>
            <a:endParaRPr lang="en-US" altLang="ru-RU" dirty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универсальное </a:t>
            </a:r>
            <a:endParaRPr lang="en-US" altLang="ru-RU" dirty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средство обмена </a:t>
            </a:r>
            <a:endParaRPr lang="en-US" altLang="ru-RU" dirty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dirty="0">
                <a:solidFill>
                  <a:srgbClr val="0D0D11"/>
                </a:solidFill>
                <a:latin typeface="Times New Roman" pitchFamily="18" charset="0"/>
              </a:rPr>
              <a:t>данными.</a:t>
            </a:r>
          </a:p>
        </p:txBody>
      </p:sp>
    </p:spTree>
    <p:extLst>
      <p:ext uri="{BB962C8B-B14F-4D97-AF65-F5344CB8AC3E}">
        <p14:creationId xmlns:p14="http://schemas.microsoft.com/office/powerpoint/2010/main" val="156901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44525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Пример создания таблицы в </a:t>
            </a:r>
            <a:r>
              <a:rPr lang="en-US" altLang="ru-RU" sz="3200" dirty="0" smtClean="0">
                <a:latin typeface="Times New Roman" pitchFamily="18" charset="0"/>
              </a:rPr>
              <a:t>Oracle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26627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640431-58EA-4700-BC8B-C8F25A908A6C}" type="slidenum">
              <a:rPr lang="ru-RU" altLang="ru-RU" smtClean="0">
                <a:latin typeface="Arial Black" pitchFamily="34" charset="0"/>
              </a:rPr>
              <a:pPr eaLnBrk="1" hangingPunct="1"/>
              <a:t>27</a:t>
            </a:fld>
            <a:endParaRPr lang="ru-RU" altLang="ru-RU" smtClean="0">
              <a:latin typeface="Arial Black" pitchFamily="34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395163" y="908050"/>
            <a:ext cx="856932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200"/>
              </a:spcAft>
              <a:buFont typeface="Wingdings" pitchFamily="2" charset="2"/>
              <a:buNone/>
            </a:pPr>
            <a:r>
              <a:rPr lang="ru-RU" altLang="ru-RU" sz="1600" dirty="0" err="1">
                <a:solidFill>
                  <a:srgbClr val="0D0D11"/>
                </a:solidFill>
              </a:rPr>
              <a:t>create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ru-RU" altLang="ru-RU" sz="1600" dirty="0" err="1">
                <a:solidFill>
                  <a:srgbClr val="0D0D11"/>
                </a:solidFill>
              </a:rPr>
              <a:t>table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ru-RU" altLang="ru-RU" sz="1600" dirty="0" err="1">
                <a:solidFill>
                  <a:srgbClr val="0D0D11"/>
                </a:solidFill>
              </a:rPr>
              <a:t>job</a:t>
            </a:r>
            <a:r>
              <a:rPr lang="ru-RU" altLang="ru-RU" sz="1600" dirty="0">
                <a:solidFill>
                  <a:srgbClr val="0D0D11"/>
                </a:solidFill>
              </a:rPr>
              <a:t> (	</a:t>
            </a:r>
            <a:endParaRPr lang="en-US" altLang="ru-RU" sz="1600" dirty="0">
              <a:solidFill>
                <a:srgbClr val="0D0D11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Wingdings" pitchFamily="2" charset="2"/>
              <a:buNone/>
            </a:pPr>
            <a:r>
              <a:rPr lang="en-US" altLang="ru-RU" sz="1600" dirty="0">
                <a:solidFill>
                  <a:srgbClr val="0D0D11"/>
                </a:solidFill>
              </a:rPr>
              <a:t>	pro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en-US" altLang="ru-RU" sz="1600" dirty="0">
                <a:solidFill>
                  <a:srgbClr val="0D0D11"/>
                </a:solidFill>
              </a:rPr>
              <a:t>        varchar(15) </a:t>
            </a:r>
            <a:r>
              <a:rPr lang="en-US" altLang="ru-RU" sz="1600" dirty="0" smtClean="0">
                <a:solidFill>
                  <a:srgbClr val="0D0D11"/>
                </a:solidFill>
              </a:rPr>
              <a:t> </a:t>
            </a:r>
            <a:r>
              <a:rPr lang="ru-RU" altLang="ru-RU" sz="1600" dirty="0" err="1" smtClean="0">
                <a:solidFill>
                  <a:srgbClr val="0D0D11"/>
                </a:solidFill>
              </a:rPr>
              <a:t>not</a:t>
            </a:r>
            <a:r>
              <a:rPr lang="ru-RU" altLang="ru-RU" sz="1600" dirty="0" smtClean="0">
                <a:solidFill>
                  <a:srgbClr val="0D0D11"/>
                </a:solidFill>
              </a:rPr>
              <a:t> </a:t>
            </a:r>
            <a:r>
              <a:rPr lang="ru-RU" altLang="ru-RU" sz="1600" dirty="0" err="1">
                <a:solidFill>
                  <a:srgbClr val="0D0D11"/>
                </a:solidFill>
              </a:rPr>
              <a:t>null</a:t>
            </a:r>
            <a:r>
              <a:rPr lang="en-US" altLang="ru-RU" sz="1600" dirty="0">
                <a:solidFill>
                  <a:srgbClr val="0D0D11"/>
                </a:solidFill>
              </a:rPr>
              <a:t>  constraint </a:t>
            </a:r>
            <a:r>
              <a:rPr lang="en-US" altLang="ru-RU" sz="1600" dirty="0" err="1">
                <a:solidFill>
                  <a:srgbClr val="0D0D11"/>
                </a:solidFill>
              </a:rPr>
              <a:t>fk_job_pro</a:t>
            </a:r>
            <a:r>
              <a:rPr lang="en-US" altLang="ru-RU" sz="1600" dirty="0">
                <a:solidFill>
                  <a:srgbClr val="0D0D11"/>
                </a:solidFill>
              </a:rPr>
              <a:t>  </a:t>
            </a:r>
            <a:r>
              <a:rPr lang="ru-RU" altLang="ru-RU" sz="1600" dirty="0" err="1">
                <a:solidFill>
                  <a:srgbClr val="0D0D11"/>
                </a:solidFill>
              </a:rPr>
              <a:t>references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en-US" altLang="ru-RU" sz="1600" dirty="0">
                <a:solidFill>
                  <a:srgbClr val="0D0D11"/>
                </a:solidFill>
              </a:rPr>
              <a:t> </a:t>
            </a:r>
            <a:r>
              <a:rPr lang="ru-RU" altLang="ru-RU" sz="1600" dirty="0" err="1">
                <a:solidFill>
                  <a:srgbClr val="0D0D11"/>
                </a:solidFill>
              </a:rPr>
              <a:t>project</a:t>
            </a:r>
            <a:r>
              <a:rPr lang="en-US" altLang="ru-RU" sz="1600" dirty="0">
                <a:solidFill>
                  <a:srgbClr val="0D0D11"/>
                </a:solidFill>
              </a:rPr>
              <a:t> (</a:t>
            </a:r>
            <a:r>
              <a:rPr lang="en-US" altLang="ru-RU" sz="1600" dirty="0" err="1">
                <a:solidFill>
                  <a:srgbClr val="0D0D11"/>
                </a:solidFill>
              </a:rPr>
              <a:t>abbr</a:t>
            </a:r>
            <a:r>
              <a:rPr lang="en-US" altLang="ru-RU" sz="1600" dirty="0">
                <a:solidFill>
                  <a:srgbClr val="0D0D11"/>
                </a:solidFill>
              </a:rPr>
              <a:t>)</a:t>
            </a:r>
            <a:r>
              <a:rPr lang="ru-RU" altLang="ru-RU" sz="1600" dirty="0">
                <a:solidFill>
                  <a:srgbClr val="0D0D11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</a:pPr>
            <a:r>
              <a:rPr lang="ru-RU" altLang="ru-RU" sz="1600" dirty="0">
                <a:solidFill>
                  <a:srgbClr val="0D0D11"/>
                </a:solidFill>
              </a:rPr>
              <a:t>	</a:t>
            </a:r>
            <a:r>
              <a:rPr lang="ru-RU" altLang="ru-RU" sz="1600" dirty="0" err="1">
                <a:solidFill>
                  <a:srgbClr val="0D0D11"/>
                </a:solidFill>
              </a:rPr>
              <a:t>tabNo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en-US" altLang="ru-RU" sz="1600" dirty="0">
                <a:solidFill>
                  <a:srgbClr val="0D0D11"/>
                </a:solidFill>
              </a:rPr>
              <a:t>   </a:t>
            </a:r>
            <a:r>
              <a:rPr lang="ru-RU" altLang="ru-RU" sz="1600" dirty="0" err="1">
                <a:solidFill>
                  <a:srgbClr val="0D0D11"/>
                </a:solidFill>
              </a:rPr>
              <a:t>num</a:t>
            </a:r>
            <a:r>
              <a:rPr lang="en-US" altLang="ru-RU" sz="1600" dirty="0" err="1">
                <a:solidFill>
                  <a:srgbClr val="0D0D11"/>
                </a:solidFill>
              </a:rPr>
              <a:t>eric</a:t>
            </a:r>
            <a:r>
              <a:rPr lang="ru-RU" altLang="ru-RU" sz="1600" dirty="0">
                <a:solidFill>
                  <a:srgbClr val="0D0D11"/>
                </a:solidFill>
              </a:rPr>
              <a:t>(</a:t>
            </a:r>
            <a:r>
              <a:rPr lang="en-US" altLang="ru-RU" sz="1600" dirty="0">
                <a:solidFill>
                  <a:srgbClr val="0D0D11"/>
                </a:solidFill>
              </a:rPr>
              <a:t>6</a:t>
            </a:r>
            <a:r>
              <a:rPr lang="ru-RU" altLang="ru-RU" sz="1600" dirty="0">
                <a:solidFill>
                  <a:srgbClr val="0D0D11"/>
                </a:solidFill>
              </a:rPr>
              <a:t>) </a:t>
            </a:r>
            <a:r>
              <a:rPr lang="en-US" altLang="ru-RU" sz="1600" dirty="0">
                <a:solidFill>
                  <a:srgbClr val="0D0D11"/>
                </a:solidFill>
              </a:rPr>
              <a:t>   </a:t>
            </a:r>
            <a:r>
              <a:rPr lang="ru-RU" altLang="ru-RU" sz="1600" dirty="0" err="1">
                <a:solidFill>
                  <a:srgbClr val="0D0D11"/>
                </a:solidFill>
              </a:rPr>
              <a:t>not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ru-RU" altLang="ru-RU" sz="1600" dirty="0" err="1">
                <a:solidFill>
                  <a:srgbClr val="0D0D11"/>
                </a:solidFill>
              </a:rPr>
              <a:t>null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en-US" altLang="ru-RU" sz="1600" dirty="0">
                <a:solidFill>
                  <a:srgbClr val="0D0D11"/>
                </a:solidFill>
              </a:rPr>
              <a:t> constraint </a:t>
            </a:r>
            <a:r>
              <a:rPr lang="en-US" altLang="ru-RU" sz="1600" dirty="0" err="1">
                <a:solidFill>
                  <a:srgbClr val="0D0D11"/>
                </a:solidFill>
              </a:rPr>
              <a:t>fk_job_staff</a:t>
            </a:r>
            <a:r>
              <a:rPr lang="en-US" altLang="ru-RU" sz="1600" dirty="0">
                <a:solidFill>
                  <a:srgbClr val="0D0D11"/>
                </a:solidFill>
              </a:rPr>
              <a:t>  </a:t>
            </a:r>
            <a:r>
              <a:rPr lang="ru-RU" altLang="ru-RU" sz="1600" dirty="0" err="1">
                <a:solidFill>
                  <a:srgbClr val="0D0D11"/>
                </a:solidFill>
              </a:rPr>
              <a:t>references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en-US" altLang="ru-RU" sz="1600" dirty="0">
                <a:solidFill>
                  <a:srgbClr val="0D0D11"/>
                </a:solidFill>
              </a:rPr>
              <a:t> staff</a:t>
            </a:r>
            <a:r>
              <a:rPr lang="ru-RU" altLang="ru-RU" sz="1600" dirty="0">
                <a:solidFill>
                  <a:srgbClr val="0D0D11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Wingdings" pitchFamily="2" charset="2"/>
              <a:buNone/>
            </a:pPr>
            <a:r>
              <a:rPr lang="ru-RU" altLang="ru-RU" sz="1600" dirty="0">
                <a:solidFill>
                  <a:srgbClr val="0D0D11"/>
                </a:solidFill>
              </a:rPr>
              <a:t>	</a:t>
            </a:r>
            <a:r>
              <a:rPr lang="ru-RU" altLang="ru-RU" sz="1600" dirty="0" err="1">
                <a:solidFill>
                  <a:srgbClr val="0D0D11"/>
                </a:solidFill>
              </a:rPr>
              <a:t>rel</a:t>
            </a:r>
            <a:r>
              <a:rPr lang="en-US" altLang="ru-RU" sz="1600" dirty="0">
                <a:solidFill>
                  <a:srgbClr val="0D0D11"/>
                </a:solidFill>
              </a:rPr>
              <a:t>          </a:t>
            </a:r>
            <a:r>
              <a:rPr lang="ru-RU" altLang="ru-RU" sz="1600" dirty="0" err="1">
                <a:solidFill>
                  <a:srgbClr val="0D0D11"/>
                </a:solidFill>
              </a:rPr>
              <a:t>varchar</a:t>
            </a:r>
            <a:r>
              <a:rPr lang="ru-RU" altLang="ru-RU" sz="1600" dirty="0">
                <a:solidFill>
                  <a:srgbClr val="0D0D11"/>
                </a:solidFill>
              </a:rPr>
              <a:t>(20)</a:t>
            </a:r>
            <a:r>
              <a:rPr lang="en-US" altLang="ru-RU" sz="1600" dirty="0">
                <a:solidFill>
                  <a:srgbClr val="0D0D11"/>
                </a:solidFill>
              </a:rPr>
              <a:t> 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en-US" altLang="ru-RU" sz="1600" dirty="0" smtClean="0">
                <a:solidFill>
                  <a:srgbClr val="0D0D11"/>
                </a:solidFill>
              </a:rPr>
              <a:t>not </a:t>
            </a:r>
            <a:r>
              <a:rPr lang="en-US" altLang="ru-RU" sz="1600" dirty="0">
                <a:solidFill>
                  <a:srgbClr val="0D0D11"/>
                </a:solidFill>
              </a:rPr>
              <a:t>null  </a:t>
            </a:r>
            <a:r>
              <a:rPr lang="ru-RU" altLang="ru-RU" sz="1600" dirty="0" err="1">
                <a:solidFill>
                  <a:srgbClr val="0D0D11"/>
                </a:solidFill>
              </a:rPr>
              <a:t>default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en-US" altLang="ru-RU" sz="1600" dirty="0">
                <a:solidFill>
                  <a:srgbClr val="0D0D11"/>
                </a:solidFill>
              </a:rPr>
              <a:t> </a:t>
            </a:r>
            <a:r>
              <a:rPr lang="ru-RU" altLang="ru-RU" sz="1600" dirty="0">
                <a:solidFill>
                  <a:srgbClr val="0D0D11"/>
                </a:solidFill>
              </a:rPr>
              <a:t>'исполнитель',</a:t>
            </a:r>
            <a:endParaRPr lang="en-US" altLang="ru-RU" sz="1600" dirty="0">
              <a:solidFill>
                <a:srgbClr val="0D0D11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Wingdings" pitchFamily="2" charset="2"/>
              <a:buNone/>
            </a:pPr>
            <a:r>
              <a:rPr lang="en-US" altLang="ru-RU" sz="1600" dirty="0">
                <a:solidFill>
                  <a:srgbClr val="0D0D11"/>
                </a:solidFill>
              </a:rPr>
              <a:t>	</a:t>
            </a:r>
            <a:r>
              <a:rPr lang="ru-RU" altLang="ru-RU" sz="1600" dirty="0" err="1">
                <a:solidFill>
                  <a:srgbClr val="0D0D11"/>
                </a:solidFill>
              </a:rPr>
              <a:t>dbegin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en-US" altLang="ru-RU" sz="1600" dirty="0">
                <a:solidFill>
                  <a:srgbClr val="0D0D11"/>
                </a:solidFill>
              </a:rPr>
              <a:t>  </a:t>
            </a:r>
            <a:r>
              <a:rPr lang="ru-RU" altLang="ru-RU" sz="1600" dirty="0" err="1">
                <a:solidFill>
                  <a:srgbClr val="0D0D11"/>
                </a:solidFill>
              </a:rPr>
              <a:t>date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en-US" altLang="ru-RU" sz="1600" dirty="0">
                <a:solidFill>
                  <a:srgbClr val="0D0D11"/>
                </a:solidFill>
              </a:rPr>
              <a:t>             </a:t>
            </a:r>
            <a:r>
              <a:rPr lang="ru-RU" altLang="ru-RU" sz="1600" dirty="0" err="1" smtClean="0">
                <a:solidFill>
                  <a:srgbClr val="0D0D11"/>
                </a:solidFill>
              </a:rPr>
              <a:t>not</a:t>
            </a:r>
            <a:r>
              <a:rPr lang="ru-RU" altLang="ru-RU" sz="1600" dirty="0" smtClean="0">
                <a:solidFill>
                  <a:srgbClr val="0D0D11"/>
                </a:solidFill>
              </a:rPr>
              <a:t> </a:t>
            </a:r>
            <a:r>
              <a:rPr lang="ru-RU" altLang="ru-RU" sz="1600" dirty="0" err="1">
                <a:solidFill>
                  <a:srgbClr val="0D0D11"/>
                </a:solidFill>
              </a:rPr>
              <a:t>null</a:t>
            </a:r>
            <a:r>
              <a:rPr lang="ru-RU" altLang="ru-RU" sz="1600" dirty="0">
                <a:solidFill>
                  <a:srgbClr val="0D0D11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Wingdings" pitchFamily="2" charset="2"/>
              <a:buNone/>
            </a:pPr>
            <a:r>
              <a:rPr lang="en-US" altLang="ru-RU" sz="1600" dirty="0">
                <a:solidFill>
                  <a:srgbClr val="0D0D11"/>
                </a:solidFill>
              </a:rPr>
              <a:t>	</a:t>
            </a:r>
            <a:r>
              <a:rPr lang="ru-RU" altLang="ru-RU" sz="1600" dirty="0">
                <a:solidFill>
                  <a:srgbClr val="0D0D11"/>
                </a:solidFill>
              </a:rPr>
              <a:t>d</a:t>
            </a:r>
            <a:r>
              <a:rPr lang="en-US" altLang="ru-RU" sz="1600" dirty="0">
                <a:solidFill>
                  <a:srgbClr val="0D0D11"/>
                </a:solidFill>
              </a:rPr>
              <a:t>end   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en-US" altLang="ru-RU" sz="1600" dirty="0">
                <a:solidFill>
                  <a:srgbClr val="0D0D11"/>
                </a:solidFill>
              </a:rPr>
              <a:t>  </a:t>
            </a:r>
            <a:r>
              <a:rPr lang="ru-RU" altLang="ru-RU" sz="1600" dirty="0" err="1">
                <a:solidFill>
                  <a:srgbClr val="0D0D11"/>
                </a:solidFill>
              </a:rPr>
              <a:t>date</a:t>
            </a:r>
            <a:r>
              <a:rPr lang="ru-RU" altLang="ru-RU" sz="1600" dirty="0">
                <a:solidFill>
                  <a:srgbClr val="0D0D11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Wingdings" pitchFamily="2" charset="2"/>
              <a:buNone/>
            </a:pPr>
            <a:r>
              <a:rPr lang="ru-RU" altLang="ru-RU" sz="1600" dirty="0">
                <a:solidFill>
                  <a:srgbClr val="0D0D11"/>
                </a:solidFill>
              </a:rPr>
              <a:t>	</a:t>
            </a:r>
            <a:r>
              <a:rPr lang="ru-RU" altLang="ru-RU" sz="1600" dirty="0" err="1">
                <a:solidFill>
                  <a:srgbClr val="0D0D11"/>
                </a:solidFill>
              </a:rPr>
              <a:t>primary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ru-RU" altLang="ru-RU" sz="1600" dirty="0" err="1">
                <a:solidFill>
                  <a:srgbClr val="0D0D11"/>
                </a:solidFill>
              </a:rPr>
              <a:t>key</a:t>
            </a:r>
            <a:r>
              <a:rPr lang="ru-RU" altLang="ru-RU" sz="1600" dirty="0">
                <a:solidFill>
                  <a:srgbClr val="0D0D11"/>
                </a:solidFill>
              </a:rPr>
              <a:t> (</a:t>
            </a:r>
            <a:r>
              <a:rPr lang="ru-RU" altLang="ru-RU" sz="1600" dirty="0" err="1">
                <a:solidFill>
                  <a:srgbClr val="0D0D11"/>
                </a:solidFill>
              </a:rPr>
              <a:t>tabno</a:t>
            </a:r>
            <a:r>
              <a:rPr lang="ru-RU" altLang="ru-RU" sz="1600" dirty="0">
                <a:solidFill>
                  <a:srgbClr val="0D0D11"/>
                </a:solidFill>
              </a:rPr>
              <a:t>, </a:t>
            </a:r>
            <a:r>
              <a:rPr lang="en-US" altLang="ru-RU" sz="1600" dirty="0">
                <a:solidFill>
                  <a:srgbClr val="0D0D11"/>
                </a:solidFill>
              </a:rPr>
              <a:t>pro</a:t>
            </a:r>
            <a:r>
              <a:rPr lang="ru-RU" altLang="ru-RU" sz="1600" dirty="0">
                <a:solidFill>
                  <a:srgbClr val="0D0D11"/>
                </a:solidFill>
              </a:rPr>
              <a:t>),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Wingdings" pitchFamily="2" charset="2"/>
              <a:buNone/>
            </a:pPr>
            <a:r>
              <a:rPr lang="en-US" altLang="ru-RU" sz="1600" dirty="0">
                <a:solidFill>
                  <a:srgbClr val="0D0D11"/>
                </a:solidFill>
              </a:rPr>
              <a:t>    constraint </a:t>
            </a:r>
            <a:r>
              <a:rPr lang="en-US" altLang="ru-RU" sz="1600" dirty="0" err="1">
                <a:solidFill>
                  <a:srgbClr val="0D0D11"/>
                </a:solidFill>
              </a:rPr>
              <a:t>ch_job_date</a:t>
            </a:r>
            <a:r>
              <a:rPr lang="en-US" altLang="ru-RU" sz="1600" dirty="0">
                <a:solidFill>
                  <a:srgbClr val="0D0D11"/>
                </a:solidFill>
              </a:rPr>
              <a:t>  check (</a:t>
            </a:r>
            <a:r>
              <a:rPr lang="en-US" altLang="ru-RU" sz="1600" dirty="0" err="1">
                <a:solidFill>
                  <a:srgbClr val="0D0D11"/>
                </a:solidFill>
              </a:rPr>
              <a:t>dend</a:t>
            </a:r>
            <a:r>
              <a:rPr lang="en-US" altLang="ru-RU" sz="1600" dirty="0">
                <a:solidFill>
                  <a:srgbClr val="0D0D11"/>
                </a:solidFill>
              </a:rPr>
              <a:t> is null or </a:t>
            </a:r>
            <a:r>
              <a:rPr lang="en-US" altLang="ru-RU" sz="1600" dirty="0" err="1">
                <a:solidFill>
                  <a:srgbClr val="0D0D11"/>
                </a:solidFill>
              </a:rPr>
              <a:t>dbegin</a:t>
            </a:r>
            <a:r>
              <a:rPr lang="en-US" altLang="ru-RU" sz="1600" dirty="0">
                <a:solidFill>
                  <a:srgbClr val="0D0D11"/>
                </a:solidFill>
              </a:rPr>
              <a:t> &lt; </a:t>
            </a:r>
            <a:r>
              <a:rPr lang="en-US" altLang="ru-RU" sz="1600" dirty="0" err="1">
                <a:solidFill>
                  <a:srgbClr val="0D0D11"/>
                </a:solidFill>
              </a:rPr>
              <a:t>dend</a:t>
            </a:r>
            <a:r>
              <a:rPr lang="en-US" altLang="ru-RU" sz="1600" dirty="0">
                <a:solidFill>
                  <a:srgbClr val="0D0D11"/>
                </a:solidFill>
              </a:rPr>
              <a:t>), 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Wingdings" pitchFamily="2" charset="2"/>
              <a:buNone/>
            </a:pPr>
            <a:r>
              <a:rPr lang="en-US" altLang="ru-RU" sz="1600" dirty="0">
                <a:solidFill>
                  <a:srgbClr val="0D0D11"/>
                </a:solidFill>
              </a:rPr>
              <a:t>    constraint </a:t>
            </a:r>
            <a:r>
              <a:rPr lang="en-US" altLang="ru-RU" sz="1600" dirty="0" err="1">
                <a:solidFill>
                  <a:srgbClr val="0D0D11"/>
                </a:solidFill>
              </a:rPr>
              <a:t>ch_job_rel</a:t>
            </a:r>
            <a:r>
              <a:rPr lang="en-US" altLang="ru-RU" sz="1600" dirty="0">
                <a:solidFill>
                  <a:srgbClr val="0D0D11"/>
                </a:solidFill>
              </a:rPr>
              <a:t> </a:t>
            </a:r>
            <a:r>
              <a:rPr lang="ru-RU" altLang="ru-RU" sz="1600" dirty="0" smtClean="0">
                <a:solidFill>
                  <a:srgbClr val="0D0D11"/>
                </a:solidFill>
              </a:rPr>
              <a:t>   </a:t>
            </a:r>
            <a:r>
              <a:rPr lang="en-US" altLang="ru-RU" sz="1600" dirty="0" smtClean="0">
                <a:solidFill>
                  <a:srgbClr val="0D0D11"/>
                </a:solidFill>
              </a:rPr>
              <a:t> </a:t>
            </a:r>
            <a:r>
              <a:rPr lang="ru-RU" altLang="ru-RU" sz="1600" dirty="0" err="1">
                <a:solidFill>
                  <a:srgbClr val="0D0D11"/>
                </a:solidFill>
              </a:rPr>
              <a:t>check</a:t>
            </a:r>
            <a:r>
              <a:rPr lang="ru-RU" altLang="ru-RU" sz="1600" dirty="0">
                <a:solidFill>
                  <a:srgbClr val="0D0D11"/>
                </a:solidFill>
              </a:rPr>
              <a:t> (</a:t>
            </a:r>
            <a:r>
              <a:rPr lang="ru-RU" altLang="ru-RU" sz="1600" dirty="0" err="1">
                <a:solidFill>
                  <a:srgbClr val="0D0D11"/>
                </a:solidFill>
              </a:rPr>
              <a:t>rel</a:t>
            </a:r>
            <a:r>
              <a:rPr lang="ru-RU" altLang="ru-RU" sz="1600" dirty="0">
                <a:solidFill>
                  <a:srgbClr val="0D0D11"/>
                </a:solidFill>
              </a:rPr>
              <a:t> </a:t>
            </a:r>
            <a:r>
              <a:rPr lang="en-US" altLang="ru-RU" sz="1600" dirty="0">
                <a:solidFill>
                  <a:srgbClr val="0D0D11"/>
                </a:solidFill>
              </a:rPr>
              <a:t> IN </a:t>
            </a:r>
            <a:r>
              <a:rPr lang="ru-RU" altLang="ru-RU" sz="1600" dirty="0">
                <a:solidFill>
                  <a:srgbClr val="0D0D11"/>
                </a:solidFill>
              </a:rPr>
              <a:t> ('исполнитель', 'руководитель', 'консультант') )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Wingdings" pitchFamily="2" charset="2"/>
              <a:buNone/>
            </a:pPr>
            <a:r>
              <a:rPr lang="ru-RU" altLang="ru-RU" sz="1600" dirty="0">
                <a:solidFill>
                  <a:srgbClr val="0D0D11"/>
                </a:solidFill>
              </a:rPr>
              <a:t>);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2" y="3045098"/>
            <a:ext cx="480060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345" y="3330749"/>
            <a:ext cx="2303463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Содержимое каких таблиц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ССД изменяется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при выполнении каждой строки этой команды?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78898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Базы данных: термины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828040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Информация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 – любые сведения о каком-либо событии, объекте или процессе, являющиеся объектом некоторых операций: восприятия, передачи, преобразования, хранения или использования.</a:t>
            </a:r>
            <a:endParaRPr kumimoji="1" lang="ru-RU" altLang="ru-RU" sz="1800" b="1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Данные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 – это информация, зафиксированная в некоторой форме, пригодной для последующей обработки, передачи и хранения, например, находящаяся в памяти ЭВМ или подготовленная для ввода в ЭВМ.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Обработка данных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 – это совокупность задач, осуществляющих преобразование массивов данных. Обработка данных включает в себя ввод данных в ЭВМ, отбор данных по каким-либо критериям, преобразование структуры данных, перемещение данных на внешней памяти ЭВМ, вывод данных, являющихся результатом решения задач, в табличном или в каком-либо ином удобном для пользователя виде.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Система обработки данных 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(СОД) – это набор аппаратных и программных средств, осуществляющих выполнение задач по управлению данными.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Управление данными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 – совокупность функций обеспечения требуемого представления данных, их накопления и хранения, обновления, удаления, поиска по заданному критерию и выдачи данных. [ГОСТ 20886-85]</a:t>
            </a: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29FC02-FE44-4A34-8D0C-1D27C5B7C870}" type="slidenum">
              <a:rPr lang="ru-RU" altLang="ru-RU" smtClean="0">
                <a:latin typeface="Arial Black" pitchFamily="34" charset="0"/>
              </a:rPr>
              <a:pPr eaLnBrk="1" hangingPunct="1"/>
              <a:t>3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78898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Базы данных: термины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28040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База данных (БД) 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– это совокупность взаимосвязанных структурированных данных, относящихся к определенной предметной области и организованных так, чтобы обеспечить независимость данных от программ обработки. Фактически база данных – это модель предметной области (ПрО).</a:t>
            </a:r>
            <a:endParaRPr kumimoji="1" lang="ru-RU" altLang="ru-RU" sz="1800" b="1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Предметная область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 (ПрО) – часть реального мира, подлежащая изучению с целью организации управления и, в конечном итоге, автоматизации.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Ведение базы данных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 – деятельность по обновлению, восстановлению и изменению структуры базы данных с целью обеспечения её целостности, сохранности и эффективности использования [ГОСТ 20886-85].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Система управления базами данных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 (СУБД) – это совокупность программ и языковых средств, предназначенных для управления данными в базе данных, ведения базы данных и обеспечения взаимодействия её с прикладными программами [ГОСТ 20886-85].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Автоматизированная информационная система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 (АИС) представляет собой совокупность данных, экономико-математических методов и моделей, технических, программных средств и специалистов, предназначенную для обработки информации и принятия управленческих решений.</a:t>
            </a:r>
            <a:r>
              <a:rPr kumimoji="1" lang="ru-RU" altLang="ru-RU" sz="1800">
                <a:latin typeface="Times New Roman" pitchFamily="18" charset="0"/>
              </a:rPr>
              <a:t> </a:t>
            </a:r>
          </a:p>
        </p:txBody>
      </p:sp>
      <p:sp>
        <p:nvSpPr>
          <p:cNvPr id="614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F70EFE-C3BF-4298-8B0B-E736D3F3EB73}" type="slidenum">
              <a:rPr lang="ru-RU" altLang="ru-RU" smtClean="0">
                <a:latin typeface="Arial Black" pitchFamily="34" charset="0"/>
              </a:rPr>
              <a:pPr eaLnBrk="1" hangingPunct="1"/>
              <a:t>4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70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588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Компоненты системы баз данных</a:t>
            </a:r>
          </a:p>
        </p:txBody>
      </p:sp>
      <p:sp>
        <p:nvSpPr>
          <p:cNvPr id="7171" name="Rectangle 956"/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7172" name="Object 955"/>
          <p:cNvGraphicFramePr>
            <a:graphicFrameLocks noChangeAspect="1"/>
          </p:cNvGraphicFramePr>
          <p:nvPr/>
        </p:nvGraphicFramePr>
        <p:xfrm>
          <a:off x="2266950" y="1498600"/>
          <a:ext cx="4752975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Рисунок" r:id="rId3" imgW="3163824" imgH="1667256" progId="Word.Picture.8">
                  <p:embed/>
                </p:oleObj>
              </mc:Choice>
              <mc:Fallback>
                <p:oleObj name="Рисунок" r:id="rId3" imgW="3163824" imgH="1667256" progId="Word.Picture.8">
                  <p:embed/>
                  <p:pic>
                    <p:nvPicPr>
                      <p:cNvPr id="0" name="Object 9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1498600"/>
                        <a:ext cx="4752975" cy="250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957"/>
          <p:cNvSpPr txBox="1">
            <a:spLocks noChangeArrowheads="1"/>
          </p:cNvSpPr>
          <p:nvPr/>
        </p:nvSpPr>
        <p:spPr bwMode="auto">
          <a:xfrm>
            <a:off x="539750" y="4076700"/>
            <a:ext cx="8208963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Основным принципом организации базы данных является совместное хранение данных и их описаний. 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Это отличает базу данных от любого другого набора данных, хранящихся в ЭВМ.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Описание базы данных хранится в так называемом </a:t>
            </a: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словаре-справочнике данных (ССД) или каталоге данных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. Хранение данных вместе с их описанием и позволяет обеспечивать независимость данных от программ, т.е. интерпретация данных определяется не программой, а описанием данных.</a:t>
            </a:r>
          </a:p>
        </p:txBody>
      </p:sp>
      <p:sp>
        <p:nvSpPr>
          <p:cNvPr id="717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935F47-5CAA-40C1-9252-C5F7C4B9D1A8}" type="slidenum">
              <a:rPr lang="ru-RU" altLang="ru-RU" smtClean="0">
                <a:latin typeface="Arial Black" pitchFamily="34" charset="0"/>
              </a:rPr>
              <a:pPr eaLnBrk="1" hangingPunct="1"/>
              <a:t>5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rgbClr val="0D0D11"/>
                </a:solidFill>
              </a:rPr>
              <a:t>Уровни представления данных </a:t>
            </a:r>
            <a:r>
              <a:rPr kumimoji="1" lang="ru-RU" altLang="ru-RU" sz="3200" smtClean="0">
                <a:solidFill>
                  <a:srgbClr val="0D0D11"/>
                </a:solidFill>
              </a:rPr>
              <a:t>архитектуры ANSI/SPARC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476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84213" y="4287838"/>
            <a:ext cx="79216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Концептуальный уровень: поддерживает единый взгляд на базу данных, общий для всех её приложений и независимый от них и от среды хранения.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Внутренний уровень: схема хранения данных в среде хранения.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Внешний уровень (внешние схемы): предназначены для групп пользователей.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Схема базы данных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 – это описание базы данных в терминах конкретной модели данных. 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Физическая и логическая независимость данных.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2339975" y="1931988"/>
          <a:ext cx="4537075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Рисунок" r:id="rId3" imgW="3163824" imgH="1487424" progId="Word.Picture.8">
                  <p:embed/>
                </p:oleObj>
              </mc:Choice>
              <mc:Fallback>
                <p:oleObj name="Рисунок" r:id="rId3" imgW="3163824" imgH="1487424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931988"/>
                        <a:ext cx="4537075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07A8DE-8F3F-4B22-943D-672CA19B11CB}" type="slidenum">
              <a:rPr lang="ru-RU" altLang="ru-RU" smtClean="0">
                <a:latin typeface="Arial Black" pitchFamily="34" charset="0"/>
              </a:rPr>
              <a:pPr eaLnBrk="1" hangingPunct="1"/>
              <a:t>6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0075"/>
          </a:xfrm>
        </p:spPr>
        <p:txBody>
          <a:bodyPr/>
          <a:lstStyle/>
          <a:p>
            <a:pPr algn="ctr"/>
            <a:r>
              <a:rPr lang="ru-RU" altLang="ru-RU" sz="2800" smtClean="0"/>
              <a:t>Модели данных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6191250" cy="5183187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ru-RU" altLang="ru-RU" sz="1800" smtClean="0">
                <a:solidFill>
                  <a:srgbClr val="0D0D11"/>
                </a:solidFill>
              </a:rPr>
              <a:t>Иерархическая модель данных (ИМД); система </a:t>
            </a:r>
            <a:r>
              <a:rPr lang="en-US" altLang="ru-RU" sz="1800" smtClean="0">
                <a:solidFill>
                  <a:srgbClr val="0D0D11"/>
                </a:solidFill>
              </a:rPr>
              <a:t>IMS</a:t>
            </a:r>
            <a:r>
              <a:rPr lang="ru-RU" altLang="ru-RU" sz="1800" smtClean="0">
                <a:solidFill>
                  <a:srgbClr val="0D0D11"/>
                </a:solidFill>
              </a:rPr>
              <a:t> (</a:t>
            </a:r>
            <a:r>
              <a:rPr lang="en-US" altLang="ru-RU" sz="1800" smtClean="0">
                <a:solidFill>
                  <a:srgbClr val="0D0D11"/>
                </a:solidFill>
              </a:rPr>
              <a:t>Information Management System, IBM)</a:t>
            </a:r>
            <a:r>
              <a:rPr lang="ru-RU" altLang="ru-RU" sz="1800" smtClean="0">
                <a:solidFill>
                  <a:srgbClr val="0D0D11"/>
                </a:solidFill>
              </a:rPr>
              <a:t>.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ru-RU" altLang="ru-RU" sz="1800" smtClean="0">
                <a:solidFill>
                  <a:srgbClr val="0D0D11"/>
                </a:solidFill>
              </a:rPr>
              <a:t>Сетевая модель данных (СМД);</a:t>
            </a:r>
            <a:r>
              <a:rPr lang="en-US" altLang="ru-RU" sz="1800" smtClean="0">
                <a:solidFill>
                  <a:srgbClr val="0D0D11"/>
                </a:solidFill>
              </a:rPr>
              <a:t> </a:t>
            </a:r>
            <a:r>
              <a:rPr lang="ru-RU" altLang="ru-RU" sz="1800" smtClean="0">
                <a:solidFill>
                  <a:srgbClr val="0D0D11"/>
                </a:solidFill>
              </a:rPr>
              <a:t>система </a:t>
            </a:r>
            <a:r>
              <a:rPr lang="en-US" altLang="ru-RU" sz="1800" smtClean="0">
                <a:solidFill>
                  <a:srgbClr val="0D0D11"/>
                </a:solidFill>
              </a:rPr>
              <a:t>IDS (Integrated Data Store, GE).</a:t>
            </a:r>
            <a:endParaRPr lang="ru-RU" altLang="ru-RU" sz="1800" smtClean="0">
              <a:solidFill>
                <a:srgbClr val="0D0D1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ru-RU" altLang="ru-RU" sz="1800" smtClean="0">
                <a:solidFill>
                  <a:srgbClr val="0D0D11"/>
                </a:solidFill>
              </a:rPr>
              <a:t>Реляционная модель данных (РМД); </a:t>
            </a:r>
            <a:r>
              <a:rPr lang="en-US" altLang="ru-RU" sz="1800" smtClean="0">
                <a:solidFill>
                  <a:srgbClr val="0D0D11"/>
                </a:solidFill>
              </a:rPr>
              <a:t>Oracle, DB2, MySQL, MS SQL Server, MS Access, Firebird, </a:t>
            </a:r>
            <a:r>
              <a:rPr lang="ru-RU" altLang="ru-RU" sz="1800" smtClean="0">
                <a:solidFill>
                  <a:srgbClr val="0D0D11"/>
                </a:solidFill>
              </a:rPr>
              <a:t>ЛИНТЕР, ...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ru-RU" altLang="ru-RU" sz="1800" smtClean="0">
                <a:solidFill>
                  <a:srgbClr val="0D0D11"/>
                </a:solidFill>
              </a:rPr>
              <a:t>Объектно-реляционная модель данных (ОРМД</a:t>
            </a:r>
            <a:r>
              <a:rPr lang="en-US" altLang="ru-RU" sz="1800" smtClean="0">
                <a:solidFill>
                  <a:srgbClr val="0D0D11"/>
                </a:solidFill>
              </a:rPr>
              <a:t>).</a:t>
            </a:r>
            <a:endParaRPr lang="ru-RU" altLang="ru-RU" sz="1800" smtClean="0">
              <a:solidFill>
                <a:srgbClr val="0D0D1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  <a:buFont typeface="Wingdings" pitchFamily="2" charset="2"/>
              <a:buNone/>
            </a:pPr>
            <a:r>
              <a:rPr lang="en-US" altLang="ru-RU" sz="1800" smtClean="0">
                <a:solidFill>
                  <a:srgbClr val="0D0D11"/>
                </a:solidFill>
              </a:rPr>
              <a:t>	</a:t>
            </a:r>
            <a:r>
              <a:rPr lang="ru-RU" altLang="ru-RU" sz="1800" smtClean="0">
                <a:solidFill>
                  <a:srgbClr val="0D0D11"/>
                </a:solidFill>
              </a:rPr>
              <a:t>Стандарт </a:t>
            </a:r>
            <a:r>
              <a:rPr lang="en-US" altLang="ru-RU" sz="1800" smtClean="0">
                <a:solidFill>
                  <a:srgbClr val="0D0D11"/>
                </a:solidFill>
              </a:rPr>
              <a:t>SQL</a:t>
            </a:r>
            <a:r>
              <a:rPr lang="ru-RU" altLang="ru-RU" sz="1800" smtClean="0">
                <a:solidFill>
                  <a:srgbClr val="0D0D11"/>
                </a:solidFill>
              </a:rPr>
              <a:t>-3 (</a:t>
            </a:r>
            <a:r>
              <a:rPr lang="en-US" altLang="ru-RU" sz="1800" smtClean="0">
                <a:solidFill>
                  <a:srgbClr val="0D0D11"/>
                </a:solidFill>
              </a:rPr>
              <a:t>SQL-2003)</a:t>
            </a:r>
            <a:r>
              <a:rPr lang="ru-RU" altLang="ru-RU" sz="1800" smtClean="0">
                <a:solidFill>
                  <a:srgbClr val="0D0D11"/>
                </a:solidFill>
              </a:rPr>
              <a:t>. </a:t>
            </a:r>
            <a:r>
              <a:rPr lang="en-US" altLang="ru-RU" sz="1800" smtClean="0">
                <a:solidFill>
                  <a:srgbClr val="0D0D11"/>
                </a:solidFill>
              </a:rPr>
              <a:t>Oracle (</a:t>
            </a:r>
            <a:r>
              <a:rPr lang="ru-RU" altLang="ru-RU" sz="1800" smtClean="0">
                <a:solidFill>
                  <a:srgbClr val="0D0D11"/>
                </a:solidFill>
              </a:rPr>
              <a:t>с версии 8.0</a:t>
            </a:r>
            <a:r>
              <a:rPr lang="en-US" altLang="ru-RU" sz="1800" smtClean="0">
                <a:solidFill>
                  <a:srgbClr val="0D0D11"/>
                </a:solidFill>
              </a:rPr>
              <a:t>), DB2, Informix, PostgreSQL, SQL Server 2008 </a:t>
            </a:r>
            <a:r>
              <a:rPr lang="ru-RU" altLang="ru-RU" sz="1800" smtClean="0">
                <a:solidFill>
                  <a:srgbClr val="0D0D11"/>
                </a:solidFill>
              </a:rPr>
              <a:t>и др.)</a:t>
            </a:r>
            <a:endParaRPr lang="en-US" altLang="ru-RU" sz="1800" smtClean="0">
              <a:solidFill>
                <a:srgbClr val="0D0D1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ru-RU" altLang="ru-RU" sz="1800" smtClean="0">
                <a:solidFill>
                  <a:srgbClr val="0D0D11"/>
                </a:solidFill>
              </a:rPr>
              <a:t>Объектно-ориентированная модель данных</a:t>
            </a:r>
            <a:r>
              <a:rPr lang="en-US" altLang="ru-RU" sz="1800" smtClean="0">
                <a:solidFill>
                  <a:srgbClr val="0D0D11"/>
                </a:solidFill>
              </a:rPr>
              <a:t> (</a:t>
            </a:r>
            <a:r>
              <a:rPr lang="ru-RU" altLang="ru-RU" sz="1800" smtClean="0">
                <a:solidFill>
                  <a:srgbClr val="0D0D11"/>
                </a:solidFill>
              </a:rPr>
              <a:t>ООМД).</a:t>
            </a:r>
            <a:r>
              <a:rPr lang="en-US" altLang="ru-RU" sz="1800" smtClean="0">
                <a:solidFill>
                  <a:srgbClr val="0D0D11"/>
                </a:solidFill>
              </a:rPr>
              <a:t> O2, GemStone, Iris </a:t>
            </a:r>
            <a:r>
              <a:rPr lang="ru-RU" altLang="ru-RU" sz="1800" smtClean="0">
                <a:solidFill>
                  <a:srgbClr val="0D0D11"/>
                </a:solidFill>
              </a:rPr>
              <a:t>и др.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Wingdings" pitchFamily="2" charset="2"/>
              <a:buNone/>
            </a:pPr>
            <a:r>
              <a:rPr lang="ru-RU" altLang="ru-RU" sz="1800" smtClean="0">
                <a:solidFill>
                  <a:srgbClr val="0D0D11"/>
                </a:solidFill>
              </a:rPr>
              <a:t>	Стандарт </a:t>
            </a:r>
            <a:r>
              <a:rPr lang="en-US" altLang="ru-RU" sz="1800" smtClean="0">
                <a:solidFill>
                  <a:srgbClr val="0D0D11"/>
                </a:solidFill>
              </a:rPr>
              <a:t>ODMG</a:t>
            </a:r>
            <a:r>
              <a:rPr lang="ru-RU" altLang="ru-RU" sz="1800" smtClean="0">
                <a:solidFill>
                  <a:srgbClr val="0D0D11"/>
                </a:solidFill>
              </a:rPr>
              <a:t> 3.0 (</a:t>
            </a:r>
            <a:r>
              <a:rPr lang="en-US" altLang="ru-RU" sz="1800" smtClean="0">
                <a:solidFill>
                  <a:srgbClr val="0D0D11"/>
                </a:solidFill>
              </a:rPr>
              <a:t>Object Database Management Group</a:t>
            </a:r>
            <a:r>
              <a:rPr lang="ru-RU" altLang="ru-RU" sz="1800" smtClean="0">
                <a:solidFill>
                  <a:srgbClr val="0D0D11"/>
                </a:solidFill>
              </a:rPr>
              <a:t>).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ru-RU" altLang="ru-RU" sz="1800" smtClean="0">
                <a:solidFill>
                  <a:srgbClr val="0D0D11"/>
                </a:solidFill>
              </a:rPr>
              <a:t>Многомерные базы данных.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ru-RU" altLang="ru-RU" sz="1800" smtClean="0">
                <a:solidFill>
                  <a:srgbClr val="0D0D11"/>
                </a:solidFill>
              </a:rPr>
              <a:t>Потоковые базы данных.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ru-RU" altLang="ru-RU" sz="1800" smtClean="0">
                <a:solidFill>
                  <a:srgbClr val="0D0D11"/>
                </a:solidFill>
              </a:rPr>
              <a:t>...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732588" y="1125538"/>
            <a:ext cx="2087562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ru-RU" sz="7200">
                <a:latin typeface="Times New Roman" pitchFamily="18" charset="0"/>
                <a:cs typeface="Times New Roman" pitchFamily="18" charset="0"/>
              </a:rPr>
              <a:t>}</a:t>
            </a:r>
            <a:r>
              <a:rPr kumimoji="1" lang="en-US" altLang="ru-RU" sz="2000">
                <a:latin typeface="Times New Roman" pitchFamily="18" charset="0"/>
              </a:rPr>
              <a:t>I</a:t>
            </a:r>
            <a:r>
              <a:rPr kumimoji="1" lang="ru-RU" altLang="ru-RU" sz="2000">
                <a:latin typeface="Times New Roman" pitchFamily="18" charset="0"/>
              </a:rPr>
              <a:t> поколение</a:t>
            </a:r>
          </a:p>
          <a:p>
            <a:pPr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kumimoji="1" lang="ru-RU" altLang="ru-RU" sz="2000">
                <a:latin typeface="Times New Roman" pitchFamily="18" charset="0"/>
              </a:rPr>
              <a:t> </a:t>
            </a:r>
            <a:r>
              <a:rPr kumimoji="1" lang="en-US" altLang="ru-RU" sz="2000">
                <a:latin typeface="Times New Roman" pitchFamily="18" charset="0"/>
              </a:rPr>
              <a:t>-</a:t>
            </a:r>
            <a:r>
              <a:rPr kumimoji="1" lang="ru-RU" altLang="ru-RU" sz="2000">
                <a:latin typeface="Times New Roman" pitchFamily="18" charset="0"/>
              </a:rPr>
              <a:t>  </a:t>
            </a:r>
            <a:r>
              <a:rPr kumimoji="1" lang="en-US" altLang="ru-RU" sz="2000">
                <a:latin typeface="Times New Roman" pitchFamily="18" charset="0"/>
              </a:rPr>
              <a:t>II</a:t>
            </a:r>
            <a:r>
              <a:rPr kumimoji="1" lang="ru-RU" altLang="ru-RU" sz="2000">
                <a:latin typeface="Times New Roman" pitchFamily="18" charset="0"/>
              </a:rPr>
              <a:t> поколение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0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kumimoji="1" lang="en-US" altLang="ru-RU" sz="2000">
                <a:latin typeface="Times New Roman" pitchFamily="18" charset="0"/>
              </a:rPr>
              <a:t>-</a:t>
            </a:r>
            <a:r>
              <a:rPr kumimoji="1" lang="ru-RU" altLang="ru-RU" sz="2000">
                <a:latin typeface="Times New Roman" pitchFamily="18" charset="0"/>
              </a:rPr>
              <a:t>  </a:t>
            </a:r>
            <a:r>
              <a:rPr kumimoji="1" lang="en-US" altLang="ru-RU" sz="2000">
                <a:latin typeface="Times New Roman" pitchFamily="18" charset="0"/>
              </a:rPr>
              <a:t>III</a:t>
            </a:r>
            <a:r>
              <a:rPr kumimoji="1" lang="ru-RU" altLang="ru-RU" sz="2000">
                <a:latin typeface="Times New Roman" pitchFamily="18" charset="0"/>
              </a:rPr>
              <a:t> поколение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7740650" y="3789363"/>
            <a:ext cx="0" cy="16557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22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FE51D7-F07D-43DD-BEEF-7A66117CACCB}" type="slidenum">
              <a:rPr lang="ru-RU" altLang="ru-RU" smtClean="0">
                <a:latin typeface="Arial Black" pitchFamily="34" charset="0"/>
              </a:rPr>
              <a:pPr eaLnBrk="1" hangingPunct="1"/>
              <a:t>7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2738"/>
            <a:ext cx="8229600" cy="739775"/>
          </a:xfrm>
        </p:spPr>
        <p:txBody>
          <a:bodyPr/>
          <a:lstStyle/>
          <a:p>
            <a:r>
              <a:rPr lang="ru-RU" altLang="ru-RU" sz="3600" smtClean="0"/>
              <a:t>Реляционная модель данных (РМД)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8002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sz="1600" smtClean="0">
                <a:solidFill>
                  <a:srgbClr val="0D0D11"/>
                </a:solidFill>
              </a:rPr>
              <a:t>Домен, </a:t>
            </a:r>
            <a:r>
              <a:rPr lang="en-US" altLang="ru-RU" sz="1600" smtClean="0">
                <a:solidFill>
                  <a:srgbClr val="0D0D11"/>
                </a:solidFill>
              </a:rPr>
              <a:t>D</a:t>
            </a:r>
            <a:r>
              <a:rPr lang="ru-RU" altLang="ru-RU" sz="1600" smtClean="0">
                <a:solidFill>
                  <a:srgbClr val="0D0D11"/>
                </a:solidFill>
              </a:rPr>
              <a:t> – множество значений, которые может принимать элемент данных.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sz="1600" smtClean="0">
                <a:solidFill>
                  <a:srgbClr val="0D0D11"/>
                </a:solidFill>
              </a:rPr>
              <a:t>Декартово произведение доменов – множество всех возможных комбинаций значений доменов: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altLang="ru-RU" sz="1600" smtClean="0">
                <a:solidFill>
                  <a:srgbClr val="0D0D11"/>
                </a:solidFill>
              </a:rPr>
              <a:t>    </a:t>
            </a:r>
            <a:r>
              <a:rPr lang="ru-RU" altLang="ru-RU" sz="1600" smtClean="0">
                <a:solidFill>
                  <a:srgbClr val="0D0D11"/>
                </a:solidFill>
              </a:rPr>
              <a:t>  </a:t>
            </a:r>
            <a:r>
              <a:rPr lang="en-US" altLang="ru-RU" sz="1600" smtClean="0">
                <a:solidFill>
                  <a:srgbClr val="0D0D11"/>
                </a:solidFill>
              </a:rPr>
              <a:t>D1</a:t>
            </a:r>
            <a:r>
              <a:rPr lang="en-US" altLang="ru-RU" sz="1600" smtClean="0">
                <a:solidFill>
                  <a:srgbClr val="0D0D11"/>
                </a:solidFill>
                <a:cs typeface="Tahoma" pitchFamily="34" charset="0"/>
              </a:rPr>
              <a:t>×</a:t>
            </a:r>
            <a:r>
              <a:rPr lang="en-US" altLang="ru-RU" sz="1600" smtClean="0">
                <a:solidFill>
                  <a:srgbClr val="0D0D11"/>
                </a:solidFill>
              </a:rPr>
              <a:t>D2</a:t>
            </a:r>
            <a:r>
              <a:rPr lang="en-US" altLang="ru-RU" sz="1600" smtClean="0">
                <a:solidFill>
                  <a:srgbClr val="0D0D11"/>
                </a:solidFill>
                <a:cs typeface="Tahoma" pitchFamily="34" charset="0"/>
              </a:rPr>
              <a:t>×</a:t>
            </a:r>
            <a:r>
              <a:rPr lang="en-US" altLang="ru-RU" sz="1600" smtClean="0">
                <a:solidFill>
                  <a:srgbClr val="0D0D11"/>
                </a:solidFill>
              </a:rPr>
              <a:t>... </a:t>
            </a:r>
            <a:r>
              <a:rPr lang="en-US" altLang="ru-RU" sz="1600" smtClean="0">
                <a:solidFill>
                  <a:srgbClr val="0D0D11"/>
                </a:solidFill>
                <a:cs typeface="Tahoma" pitchFamily="34" charset="0"/>
              </a:rPr>
              <a:t>×</a:t>
            </a:r>
            <a:r>
              <a:rPr lang="en-US" altLang="ru-RU" sz="1600" smtClean="0">
                <a:solidFill>
                  <a:srgbClr val="0D0D11"/>
                </a:solidFill>
              </a:rPr>
              <a:t>Dn = {(d</a:t>
            </a:r>
            <a:r>
              <a:rPr lang="en-US" altLang="ru-RU" sz="1600" baseline="-25000" smtClean="0">
                <a:solidFill>
                  <a:srgbClr val="0D0D11"/>
                </a:solidFill>
              </a:rPr>
              <a:t>1i </a:t>
            </a:r>
            <a:r>
              <a:rPr lang="en-US" altLang="ru-RU" sz="1600" smtClean="0">
                <a:solidFill>
                  <a:srgbClr val="0D0D11"/>
                </a:solidFill>
              </a:rPr>
              <a:t>, d</a:t>
            </a:r>
            <a:r>
              <a:rPr lang="en-US" altLang="ru-RU" sz="1600" baseline="-25000" smtClean="0">
                <a:solidFill>
                  <a:srgbClr val="0D0D11"/>
                </a:solidFill>
              </a:rPr>
              <a:t>1i</a:t>
            </a:r>
            <a:r>
              <a:rPr lang="en-US" altLang="ru-RU" sz="1600" smtClean="0">
                <a:solidFill>
                  <a:srgbClr val="0D0D11"/>
                </a:solidFill>
              </a:rPr>
              <a:t> , ..., d</a:t>
            </a:r>
            <a:r>
              <a:rPr lang="en-US" altLang="ru-RU" sz="1600" baseline="-25000" smtClean="0">
                <a:solidFill>
                  <a:srgbClr val="0D0D11"/>
                </a:solidFill>
              </a:rPr>
              <a:t>ni</a:t>
            </a:r>
            <a:r>
              <a:rPr lang="en-US" altLang="ru-RU" sz="1600" smtClean="0">
                <a:solidFill>
                  <a:srgbClr val="0D0D11"/>
                </a:solidFill>
              </a:rPr>
              <a:t>)},</a:t>
            </a:r>
            <a:r>
              <a:rPr lang="ru-RU" altLang="ru-RU" sz="1600" smtClean="0">
                <a:solidFill>
                  <a:srgbClr val="0D0D11"/>
                </a:solidFill>
              </a:rPr>
              <a:t> где </a:t>
            </a:r>
            <a:r>
              <a:rPr lang="en-US" altLang="ru-RU" sz="1600" smtClean="0">
                <a:solidFill>
                  <a:srgbClr val="0D0D11"/>
                </a:solidFill>
              </a:rPr>
              <a:t>d</a:t>
            </a:r>
            <a:r>
              <a:rPr lang="en-US" altLang="ru-RU" sz="1600" baseline="-25000" smtClean="0">
                <a:solidFill>
                  <a:srgbClr val="0D0D11"/>
                </a:solidFill>
              </a:rPr>
              <a:t>ki</a:t>
            </a:r>
            <a:r>
              <a:rPr lang="ru-RU" altLang="ru-RU" sz="1600" smtClean="0">
                <a:solidFill>
                  <a:srgbClr val="0D0D11"/>
                </a:solidFill>
              </a:rPr>
              <a:t> </a:t>
            </a:r>
            <a:r>
              <a:rPr lang="ru-RU" altLang="ru-RU" sz="1600" smtClean="0">
                <a:solidFill>
                  <a:srgbClr val="0D0D11"/>
                </a:solidFill>
                <a:sym typeface="Symbol" pitchFamily="18" charset="2"/>
              </a:rPr>
              <a:t> </a:t>
            </a:r>
            <a:r>
              <a:rPr lang="en-US" altLang="ru-RU" sz="1600" smtClean="0">
                <a:solidFill>
                  <a:srgbClr val="0D0D11"/>
                </a:solidFill>
                <a:sym typeface="Symbol" pitchFamily="18" charset="2"/>
              </a:rPr>
              <a:t>D</a:t>
            </a:r>
            <a:r>
              <a:rPr lang="en-US" altLang="ru-RU" sz="1600" baseline="-25000" smtClean="0">
                <a:solidFill>
                  <a:srgbClr val="0D0D11"/>
                </a:solidFill>
                <a:sym typeface="Symbol" pitchFamily="18" charset="2"/>
              </a:rPr>
              <a:t>k</a:t>
            </a:r>
          </a:p>
          <a:p>
            <a:pPr>
              <a:lnSpc>
                <a:spcPct val="80000"/>
              </a:lnSpc>
            </a:pPr>
            <a:r>
              <a:rPr lang="ru-RU" altLang="ru-RU" sz="1600" smtClean="0">
                <a:solidFill>
                  <a:srgbClr val="0D0D11"/>
                </a:solidFill>
              </a:rPr>
              <a:t>Пример: </a:t>
            </a:r>
            <a:r>
              <a:rPr lang="en-US" altLang="ru-RU" sz="1600" smtClean="0">
                <a:solidFill>
                  <a:srgbClr val="0D0D11"/>
                </a:solidFill>
              </a:rPr>
              <a:t>D1 = (1, 2), D2 = (a, b, c).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1600" smtClean="0">
                <a:solidFill>
                  <a:srgbClr val="0D0D11"/>
                </a:solidFill>
              </a:rPr>
              <a:t>	D1</a:t>
            </a:r>
            <a:r>
              <a:rPr lang="en-US" altLang="ru-RU" sz="1600" smtClean="0">
                <a:solidFill>
                  <a:srgbClr val="0D0D11"/>
                </a:solidFill>
                <a:cs typeface="Tahoma" pitchFamily="34" charset="0"/>
              </a:rPr>
              <a:t>×D2 = {(1,a), (1,b), (1,c), (2,a), (2,b), (2,c)}</a:t>
            </a:r>
            <a:endParaRPr lang="ru-RU" altLang="ru-RU" sz="1600" smtClean="0">
              <a:solidFill>
                <a:srgbClr val="0D0D1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1600" smtClean="0">
                <a:solidFill>
                  <a:srgbClr val="0D0D11"/>
                </a:solidFill>
              </a:rPr>
              <a:t>Отношение – подмножество декартова произведения доменов. Пример:</a:t>
            </a:r>
          </a:p>
        </p:txBody>
      </p:sp>
      <p:graphicFrame>
        <p:nvGraphicFramePr>
          <p:cNvPr id="4" name="Group 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501433"/>
              </p:ext>
            </p:extLst>
          </p:nvPr>
        </p:nvGraphicFramePr>
        <p:xfrm>
          <a:off x="971550" y="2852738"/>
          <a:ext cx="7200899" cy="3810000"/>
        </p:xfrm>
        <a:graphic>
          <a:graphicData uri="http://schemas.openxmlformats.org/drawingml/2006/table">
            <a:tbl>
              <a:tblPr/>
              <a:tblGrid>
                <a:gridCol w="1282786"/>
                <a:gridCol w="1569612"/>
                <a:gridCol w="1379356"/>
                <a:gridCol w="941191"/>
                <a:gridCol w="1073792"/>
                <a:gridCol w="954162"/>
              </a:tblGrid>
              <a:tr h="436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Табельный номер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b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сотрудника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Оклад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рождения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Волкова Елена Павловна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секретарь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46000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Белов Сергей Юрьевич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69800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Рогов Сергей Михайлович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92000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Панина Анна Алексеевна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инженер-программист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71800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Фролов Юрий Вадимович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отдела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89200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5E8C64-AE1B-4379-93FE-3C77FBC151A5}" type="slidenum">
              <a:rPr lang="ru-RU" altLang="ru-RU" smtClean="0">
                <a:latin typeface="Arial Black" pitchFamily="34" charset="0"/>
              </a:rPr>
              <a:pPr eaLnBrk="1" hangingPunct="1"/>
              <a:t>8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58838"/>
          </a:xfrm>
        </p:spPr>
        <p:txBody>
          <a:bodyPr/>
          <a:lstStyle/>
          <a:p>
            <a:r>
              <a:rPr lang="ru-RU" altLang="ru-RU" sz="3200" smtClean="0"/>
              <a:t>РМД. Термины. Свойства отношения</a:t>
            </a:r>
          </a:p>
        </p:txBody>
      </p:sp>
      <p:graphicFrame>
        <p:nvGraphicFramePr>
          <p:cNvPr id="70762" name="Group 1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28854041"/>
              </p:ext>
            </p:extLst>
          </p:nvPr>
        </p:nvGraphicFramePr>
        <p:xfrm>
          <a:off x="539750" y="2565400"/>
          <a:ext cx="6408738" cy="2235201"/>
        </p:xfrm>
        <a:graphic>
          <a:graphicData uri="http://schemas.openxmlformats.org/drawingml/2006/table">
            <a:tbl>
              <a:tblPr/>
              <a:tblGrid>
                <a:gridCol w="1308100"/>
                <a:gridCol w="1644650"/>
                <a:gridCol w="1368425"/>
                <a:gridCol w="863600"/>
                <a:gridCol w="1223963"/>
              </a:tblGrid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Табельный номер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b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сотрудника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Оклад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рождения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Волкова Елена Павловна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секретарь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Белов Сергей Юрьевич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3" name="Text Box 97"/>
          <p:cNvSpPr txBox="1">
            <a:spLocks noChangeArrowheads="1"/>
          </p:cNvSpPr>
          <p:nvPr/>
        </p:nvSpPr>
        <p:spPr bwMode="auto">
          <a:xfrm>
            <a:off x="539750" y="1916113"/>
            <a:ext cx="1366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Times New Roman" pitchFamily="18" charset="0"/>
              </a:rPr>
              <a:t>первичный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Times New Roman" pitchFamily="18" charset="0"/>
              </a:rPr>
              <a:t>ключ</a:t>
            </a:r>
          </a:p>
        </p:txBody>
      </p:sp>
      <p:sp>
        <p:nvSpPr>
          <p:cNvPr id="11294" name="Text Box 99"/>
          <p:cNvSpPr txBox="1">
            <a:spLocks noChangeArrowheads="1"/>
          </p:cNvSpPr>
          <p:nvPr/>
        </p:nvSpPr>
        <p:spPr bwMode="auto">
          <a:xfrm>
            <a:off x="5726113" y="1268413"/>
            <a:ext cx="11509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Times New Roman" pitchFamily="18" charset="0"/>
              </a:rPr>
              <a:t>столбец, поле, атрибут</a:t>
            </a:r>
          </a:p>
        </p:txBody>
      </p:sp>
      <p:sp>
        <p:nvSpPr>
          <p:cNvPr id="11295" name="AutoShape 100"/>
          <p:cNvSpPr>
            <a:spLocks noChangeArrowheads="1"/>
          </p:cNvSpPr>
          <p:nvPr/>
        </p:nvSpPr>
        <p:spPr bwMode="auto">
          <a:xfrm flipV="1">
            <a:off x="6227763" y="2205038"/>
            <a:ext cx="142875" cy="358775"/>
          </a:xfrm>
          <a:prstGeom prst="upArrow">
            <a:avLst>
              <a:gd name="adj1" fmla="val 50000"/>
              <a:gd name="adj2" fmla="val 6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96" name="Text Box 101"/>
          <p:cNvSpPr txBox="1">
            <a:spLocks noChangeArrowheads="1"/>
          </p:cNvSpPr>
          <p:nvPr/>
        </p:nvSpPr>
        <p:spPr bwMode="auto">
          <a:xfrm>
            <a:off x="7451725" y="2565400"/>
            <a:ext cx="1368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Times New Roman" pitchFamily="18" charset="0"/>
              </a:rPr>
              <a:t>описание (схема отношения)</a:t>
            </a:r>
          </a:p>
        </p:txBody>
      </p:sp>
      <p:sp>
        <p:nvSpPr>
          <p:cNvPr id="11297" name="AutoShape 107"/>
          <p:cNvSpPr>
            <a:spLocks noChangeArrowheads="1"/>
          </p:cNvSpPr>
          <p:nvPr/>
        </p:nvSpPr>
        <p:spPr bwMode="auto">
          <a:xfrm>
            <a:off x="7019925" y="2997200"/>
            <a:ext cx="360363" cy="144463"/>
          </a:xfrm>
          <a:prstGeom prst="lef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98" name="Text Box 108"/>
          <p:cNvSpPr txBox="1">
            <a:spLocks noChangeArrowheads="1"/>
          </p:cNvSpPr>
          <p:nvPr/>
        </p:nvSpPr>
        <p:spPr bwMode="auto">
          <a:xfrm>
            <a:off x="7359650" y="40767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Times New Roman" pitchFamily="18" charset="0"/>
              </a:rPr>
              <a:t>строка, запись, кортеж</a:t>
            </a:r>
          </a:p>
        </p:txBody>
      </p:sp>
      <p:sp>
        <p:nvSpPr>
          <p:cNvPr id="11299" name="AutoShape 109"/>
          <p:cNvSpPr>
            <a:spLocks noChangeArrowheads="1"/>
          </p:cNvSpPr>
          <p:nvPr/>
        </p:nvSpPr>
        <p:spPr bwMode="auto">
          <a:xfrm>
            <a:off x="7019925" y="4292600"/>
            <a:ext cx="360363" cy="144463"/>
          </a:xfrm>
          <a:prstGeom prst="lef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300" name="Text Box 117"/>
          <p:cNvSpPr txBox="1">
            <a:spLocks noChangeArrowheads="1"/>
          </p:cNvSpPr>
          <p:nvPr/>
        </p:nvSpPr>
        <p:spPr bwMode="auto">
          <a:xfrm>
            <a:off x="2916238" y="1628775"/>
            <a:ext cx="2519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2000">
                <a:latin typeface="Times New Roman" pitchFamily="18" charset="0"/>
              </a:rPr>
              <a:t>Отношение, таблица</a:t>
            </a:r>
          </a:p>
        </p:txBody>
      </p:sp>
      <p:sp>
        <p:nvSpPr>
          <p:cNvPr id="11301" name="Text Box 118"/>
          <p:cNvSpPr txBox="1">
            <a:spLocks noChangeArrowheads="1"/>
          </p:cNvSpPr>
          <p:nvPr/>
        </p:nvSpPr>
        <p:spPr bwMode="auto">
          <a:xfrm>
            <a:off x="539750" y="5084763"/>
            <a:ext cx="8280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Отношение обладает двумя основными свойствами: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1. В отношении не должно быть одинаковых кортежей, т.к. это множество.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2. Порядок кортежей в отношении несущественен.</a:t>
            </a:r>
          </a:p>
        </p:txBody>
      </p:sp>
      <p:sp>
        <p:nvSpPr>
          <p:cNvPr id="1130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8778C6-EC91-4B64-B2B9-52D7E9983F4E}" type="slidenum">
              <a:rPr lang="ru-RU" altLang="ru-RU" smtClean="0">
                <a:latin typeface="Arial Black" pitchFamily="34" charset="0"/>
              </a:rPr>
              <a:pPr eaLnBrk="1" hangingPunct="1"/>
              <a:t>9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2249</TotalTime>
  <Words>1991</Words>
  <Application>Microsoft Office PowerPoint</Application>
  <PresentationFormat>Экран (4:3)</PresentationFormat>
  <Paragraphs>340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Пиксел</vt:lpstr>
      <vt:lpstr>Рисунок</vt:lpstr>
      <vt:lpstr>Picture</vt:lpstr>
      <vt:lpstr>Распределенные базы данных</vt:lpstr>
      <vt:lpstr>Список литературы</vt:lpstr>
      <vt:lpstr>Базы данных: термины</vt:lpstr>
      <vt:lpstr>Базы данных: термины</vt:lpstr>
      <vt:lpstr>Компоненты системы баз данных</vt:lpstr>
      <vt:lpstr>Уровни представления данных архитектуры ANSI/SPARC </vt:lpstr>
      <vt:lpstr>Модели данных</vt:lpstr>
      <vt:lpstr>Реляционная модель данных (РМД)</vt:lpstr>
      <vt:lpstr>РМД. Термины. Свойства отношения</vt:lpstr>
      <vt:lpstr>Ключи отношения</vt:lpstr>
      <vt:lpstr>Презентация PowerPoint</vt:lpstr>
      <vt:lpstr>РМД. Организация связей между таблицами</vt:lpstr>
      <vt:lpstr>РМД. Организация связей между таблицами</vt:lpstr>
      <vt:lpstr>Роль СУБД в информационной системе, основанной на данных</vt:lpstr>
      <vt:lpstr>Классификация СУБД</vt:lpstr>
      <vt:lpstr>СУБД: основные функции</vt:lpstr>
      <vt:lpstr>СУБД: основные функции</vt:lpstr>
      <vt:lpstr>СУБД. Состав и функции</vt:lpstr>
      <vt:lpstr>СУБД. Состав и функции</vt:lpstr>
      <vt:lpstr>СУБД. Состав и функции</vt:lpstr>
      <vt:lpstr>СУБД. Состав и функции</vt:lpstr>
      <vt:lpstr>Основные объекты базы данных </vt:lpstr>
      <vt:lpstr>Основные объекты базы данных </vt:lpstr>
      <vt:lpstr>Основные объекты базы данных </vt:lpstr>
      <vt:lpstr>Основные объекты базы данных </vt:lpstr>
      <vt:lpstr>Основные объекты базы данных </vt:lpstr>
      <vt:lpstr>Пример создания таблицы в Oracle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</dc:title>
  <dc:creator>karpov</dc:creator>
  <cp:lastModifiedBy>Карпова Ирина Петровна</cp:lastModifiedBy>
  <cp:revision>170</cp:revision>
  <dcterms:created xsi:type="dcterms:W3CDTF">2008-03-16T13:54:14Z</dcterms:created>
  <dcterms:modified xsi:type="dcterms:W3CDTF">2023-09-25T18:17:43Z</dcterms:modified>
</cp:coreProperties>
</file>