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3"/>
  </p:notesMasterIdLst>
  <p:sldIdLst>
    <p:sldId id="274"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7" r:id="rId19"/>
    <p:sldId id="336" r:id="rId20"/>
    <p:sldId id="338" r:id="rId21"/>
    <p:sldId id="339" r:id="rId22"/>
    <p:sldId id="340" r:id="rId23"/>
    <p:sldId id="341" r:id="rId24"/>
    <p:sldId id="342" r:id="rId25"/>
    <p:sldId id="343" r:id="rId26"/>
    <p:sldId id="345" r:id="rId27"/>
    <p:sldId id="346" r:id="rId28"/>
    <p:sldId id="347" r:id="rId29"/>
    <p:sldId id="348" r:id="rId30"/>
    <p:sldId id="349" r:id="rId31"/>
    <p:sldId id="344" r:id="rId32"/>
    <p:sldId id="332" r:id="rId33"/>
    <p:sldId id="333" r:id="rId34"/>
    <p:sldId id="355" r:id="rId35"/>
    <p:sldId id="356" r:id="rId36"/>
    <p:sldId id="334" r:id="rId37"/>
    <p:sldId id="351" r:id="rId38"/>
    <p:sldId id="352" r:id="rId39"/>
    <p:sldId id="353" r:id="rId40"/>
    <p:sldId id="354" r:id="rId41"/>
    <p:sldId id="350" r:id="rId4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0" d="100"/>
          <a:sy n="60" d="100"/>
        </p:scale>
        <p:origin x="-1384" y="-1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ru-RU" altLang="ru-RU"/>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D2AB9E19-FAE0-4FDD-923E-724413F85FFB}" type="datetimeFigureOut">
              <a:rPr lang="ru-RU" altLang="ru-RU"/>
              <a:pPr>
                <a:defRPr/>
              </a:pPr>
              <a:t>24.11.2023</a:t>
            </a:fld>
            <a:endParaRPr lang="ru-RU" altLang="ru-RU"/>
          </a:p>
        </p:txBody>
      </p:sp>
      <p:sp>
        <p:nvSpPr>
          <p:cNvPr id="450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ru-RU" altLang="ru-RU"/>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E1BFD2E-0673-4AF1-8BAD-834A60D87E53}" type="slidenum">
              <a:rPr lang="ru-RU" altLang="ru-RU"/>
              <a:pPr>
                <a:defRPr/>
              </a:pPr>
              <a:t>‹#›</a:t>
            </a:fld>
            <a:endParaRPr lang="ru-RU" altLang="ru-RU"/>
          </a:p>
        </p:txBody>
      </p:sp>
    </p:spTree>
    <p:extLst>
      <p:ext uri="{BB962C8B-B14F-4D97-AF65-F5344CB8AC3E}">
        <p14:creationId xmlns:p14="http://schemas.microsoft.com/office/powerpoint/2010/main" val="989672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pPr eaLnBrk="1" hangingPunct="1"/>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grpSp>
      </p:grpSp>
      <p:sp>
        <p:nvSpPr>
          <p:cNvPr id="348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altLang="ru-RU" noProof="0" smtClean="0"/>
              <a:t>Образец заголовка</a:t>
            </a:r>
          </a:p>
        </p:txBody>
      </p:sp>
      <p:sp>
        <p:nvSpPr>
          <p:cNvPr id="348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alt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455805CB-04F8-4C78-83A4-FFCC29077B6F}" type="datetimeFigureOut">
              <a:rPr lang="ru-RU" altLang="ru-RU"/>
              <a:pPr>
                <a:defRPr/>
              </a:pPr>
              <a:t>24.11.2023</a:t>
            </a:fld>
            <a:endParaRPr lang="ru-RU" altLang="ru-RU"/>
          </a:p>
        </p:txBody>
      </p:sp>
      <p:sp>
        <p:nvSpPr>
          <p:cNvPr id="19" name="Rectangle 17"/>
          <p:cNvSpPr>
            <a:spLocks noGrp="1" noChangeArrowheads="1"/>
          </p:cNvSpPr>
          <p:nvPr>
            <p:ph type="ftr" sz="quarter" idx="11"/>
          </p:nvPr>
        </p:nvSpPr>
        <p:spPr/>
        <p:txBody>
          <a:bodyPr/>
          <a:lstStyle>
            <a:lvl1pPr>
              <a:defRPr/>
            </a:lvl1pPr>
          </a:lstStyle>
          <a:p>
            <a:pPr>
              <a:defRPr/>
            </a:pPr>
            <a:endParaRPr lang="ru-RU" altLang="ru-RU"/>
          </a:p>
        </p:txBody>
      </p:sp>
      <p:sp>
        <p:nvSpPr>
          <p:cNvPr id="20" name="Rectangle 18"/>
          <p:cNvSpPr>
            <a:spLocks noGrp="1" noChangeArrowheads="1"/>
          </p:cNvSpPr>
          <p:nvPr>
            <p:ph type="sldNum" sz="quarter" idx="12"/>
          </p:nvPr>
        </p:nvSpPr>
        <p:spPr/>
        <p:txBody>
          <a:bodyPr/>
          <a:lstStyle>
            <a:lvl1pPr>
              <a:defRPr/>
            </a:lvl1pPr>
          </a:lstStyle>
          <a:p>
            <a:pPr>
              <a:defRPr/>
            </a:pPr>
            <a:fld id="{82C737E4-B633-4132-9271-65D0D1B14816}" type="slidenum">
              <a:rPr lang="ru-RU" altLang="ru-RU"/>
              <a:pPr>
                <a:defRPr/>
              </a:pPr>
              <a:t>‹#›</a:t>
            </a:fld>
            <a:endParaRPr lang="ru-RU" altLang="ru-RU"/>
          </a:p>
        </p:txBody>
      </p:sp>
    </p:spTree>
    <p:extLst>
      <p:ext uri="{BB962C8B-B14F-4D97-AF65-F5344CB8AC3E}">
        <p14:creationId xmlns:p14="http://schemas.microsoft.com/office/powerpoint/2010/main" val="420336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89317135-2BC1-4DD5-AB61-7B8124371CA1}"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C3346A72-BDFA-4687-8D4C-ABD1F0F49CC8}" type="datetimeFigureOut">
              <a:rPr lang="ru-RU" altLang="ru-RU"/>
              <a:pPr>
                <a:defRPr/>
              </a:pPr>
              <a:t>24.11.2023</a:t>
            </a:fld>
            <a:endParaRPr lang="ru-RU" altLang="ru-RU"/>
          </a:p>
        </p:txBody>
      </p:sp>
    </p:spTree>
    <p:extLst>
      <p:ext uri="{BB962C8B-B14F-4D97-AF65-F5344CB8AC3E}">
        <p14:creationId xmlns:p14="http://schemas.microsoft.com/office/powerpoint/2010/main" val="232775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6C1CDEB5-75DD-4CC8-8D27-EDAD5154EEC7}"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C314AE61-3E2F-45BF-8EF4-5A31E8A6E060}" type="datetimeFigureOut">
              <a:rPr lang="ru-RU" altLang="ru-RU"/>
              <a:pPr>
                <a:defRPr/>
              </a:pPr>
              <a:t>24.11.2023</a:t>
            </a:fld>
            <a:endParaRPr lang="ru-RU" altLang="ru-RU"/>
          </a:p>
        </p:txBody>
      </p:sp>
    </p:spTree>
    <p:extLst>
      <p:ext uri="{BB962C8B-B14F-4D97-AF65-F5344CB8AC3E}">
        <p14:creationId xmlns:p14="http://schemas.microsoft.com/office/powerpoint/2010/main" val="114353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7D1BEC3F-9973-446C-9A96-A3C6E13C7CE1}"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46F5A471-06EE-440A-9BE0-34ECD5061459}" type="datetimeFigureOut">
              <a:rPr lang="ru-RU" altLang="ru-RU"/>
              <a:pPr>
                <a:defRPr/>
              </a:pPr>
              <a:t>24.11.2023</a:t>
            </a:fld>
            <a:endParaRPr lang="ru-RU" altLang="ru-RU"/>
          </a:p>
        </p:txBody>
      </p:sp>
    </p:spTree>
    <p:extLst>
      <p:ext uri="{BB962C8B-B14F-4D97-AF65-F5344CB8AC3E}">
        <p14:creationId xmlns:p14="http://schemas.microsoft.com/office/powerpoint/2010/main" val="337996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5" name="Rectangle 3"/>
          <p:cNvSpPr>
            <a:spLocks noGrp="1" noChangeArrowheads="1"/>
          </p:cNvSpPr>
          <p:nvPr>
            <p:ph type="sldNum" sz="quarter" idx="11"/>
          </p:nvPr>
        </p:nvSpPr>
        <p:spPr>
          <a:ln/>
        </p:spPr>
        <p:txBody>
          <a:bodyPr/>
          <a:lstStyle>
            <a:lvl1pPr>
              <a:defRPr/>
            </a:lvl1pPr>
          </a:lstStyle>
          <a:p>
            <a:pPr>
              <a:defRPr/>
            </a:pPr>
            <a:fld id="{38F98B3F-8EE1-4572-985B-95F4E632BEAB}" type="slidenum">
              <a:rPr lang="ru-RU" altLang="ru-RU"/>
              <a:pPr>
                <a:defRPr/>
              </a:pPr>
              <a:t>‹#›</a:t>
            </a:fld>
            <a:endParaRPr lang="ru-RU" altLang="ru-RU"/>
          </a:p>
        </p:txBody>
      </p:sp>
      <p:sp>
        <p:nvSpPr>
          <p:cNvPr id="6" name="Rectangle 16"/>
          <p:cNvSpPr>
            <a:spLocks noGrp="1" noChangeArrowheads="1"/>
          </p:cNvSpPr>
          <p:nvPr>
            <p:ph type="dt" sz="half" idx="12"/>
          </p:nvPr>
        </p:nvSpPr>
        <p:spPr>
          <a:ln/>
        </p:spPr>
        <p:txBody>
          <a:bodyPr/>
          <a:lstStyle>
            <a:lvl1pPr>
              <a:defRPr/>
            </a:lvl1pPr>
          </a:lstStyle>
          <a:p>
            <a:pPr>
              <a:defRPr/>
            </a:pPr>
            <a:fld id="{2D17AE84-E001-4470-BE87-8CB6D0052280}" type="datetimeFigureOut">
              <a:rPr lang="ru-RU" altLang="ru-RU"/>
              <a:pPr>
                <a:defRPr/>
              </a:pPr>
              <a:t>24.11.2023</a:t>
            </a:fld>
            <a:endParaRPr lang="ru-RU" altLang="ru-RU"/>
          </a:p>
        </p:txBody>
      </p:sp>
    </p:spTree>
    <p:extLst>
      <p:ext uri="{BB962C8B-B14F-4D97-AF65-F5344CB8AC3E}">
        <p14:creationId xmlns:p14="http://schemas.microsoft.com/office/powerpoint/2010/main" val="392364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7DC36ACA-99CE-4BBA-B796-460983C53BC7}"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6F91A8CA-0233-4AE4-BFD4-13067098B1DD}" type="datetimeFigureOut">
              <a:rPr lang="ru-RU" altLang="ru-RU"/>
              <a:pPr>
                <a:defRPr/>
              </a:pPr>
              <a:t>24.11.2023</a:t>
            </a:fld>
            <a:endParaRPr lang="ru-RU" altLang="ru-RU"/>
          </a:p>
        </p:txBody>
      </p:sp>
    </p:spTree>
    <p:extLst>
      <p:ext uri="{BB962C8B-B14F-4D97-AF65-F5344CB8AC3E}">
        <p14:creationId xmlns:p14="http://schemas.microsoft.com/office/powerpoint/2010/main" val="227244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8" name="Rectangle 3"/>
          <p:cNvSpPr>
            <a:spLocks noGrp="1" noChangeArrowheads="1"/>
          </p:cNvSpPr>
          <p:nvPr>
            <p:ph type="sldNum" sz="quarter" idx="11"/>
          </p:nvPr>
        </p:nvSpPr>
        <p:spPr>
          <a:ln/>
        </p:spPr>
        <p:txBody>
          <a:bodyPr/>
          <a:lstStyle>
            <a:lvl1pPr>
              <a:defRPr/>
            </a:lvl1pPr>
          </a:lstStyle>
          <a:p>
            <a:pPr>
              <a:defRPr/>
            </a:pPr>
            <a:fld id="{7EC54750-127A-4554-98CF-6D406BE39805}" type="slidenum">
              <a:rPr lang="ru-RU" altLang="ru-RU"/>
              <a:pPr>
                <a:defRPr/>
              </a:pPr>
              <a:t>‹#›</a:t>
            </a:fld>
            <a:endParaRPr lang="ru-RU" altLang="ru-RU"/>
          </a:p>
        </p:txBody>
      </p:sp>
      <p:sp>
        <p:nvSpPr>
          <p:cNvPr id="9" name="Rectangle 16"/>
          <p:cNvSpPr>
            <a:spLocks noGrp="1" noChangeArrowheads="1"/>
          </p:cNvSpPr>
          <p:nvPr>
            <p:ph type="dt" sz="half" idx="12"/>
          </p:nvPr>
        </p:nvSpPr>
        <p:spPr>
          <a:ln/>
        </p:spPr>
        <p:txBody>
          <a:bodyPr/>
          <a:lstStyle>
            <a:lvl1pPr>
              <a:defRPr/>
            </a:lvl1pPr>
          </a:lstStyle>
          <a:p>
            <a:pPr>
              <a:defRPr/>
            </a:pPr>
            <a:fld id="{D2CDC007-8BFB-497C-9397-647BB6D4E293}" type="datetimeFigureOut">
              <a:rPr lang="ru-RU" altLang="ru-RU"/>
              <a:pPr>
                <a:defRPr/>
              </a:pPr>
              <a:t>24.11.2023</a:t>
            </a:fld>
            <a:endParaRPr lang="ru-RU" altLang="ru-RU"/>
          </a:p>
        </p:txBody>
      </p:sp>
    </p:spTree>
    <p:extLst>
      <p:ext uri="{BB962C8B-B14F-4D97-AF65-F5344CB8AC3E}">
        <p14:creationId xmlns:p14="http://schemas.microsoft.com/office/powerpoint/2010/main" val="7109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4" name="Rectangle 3"/>
          <p:cNvSpPr>
            <a:spLocks noGrp="1" noChangeArrowheads="1"/>
          </p:cNvSpPr>
          <p:nvPr>
            <p:ph type="sldNum" sz="quarter" idx="11"/>
          </p:nvPr>
        </p:nvSpPr>
        <p:spPr>
          <a:ln/>
        </p:spPr>
        <p:txBody>
          <a:bodyPr/>
          <a:lstStyle>
            <a:lvl1pPr>
              <a:defRPr/>
            </a:lvl1pPr>
          </a:lstStyle>
          <a:p>
            <a:pPr>
              <a:defRPr/>
            </a:pPr>
            <a:fld id="{DB8DAF7C-EFFA-4825-8040-95666F5EA3CD}" type="slidenum">
              <a:rPr lang="ru-RU" altLang="ru-RU"/>
              <a:pPr>
                <a:defRPr/>
              </a:pPr>
              <a:t>‹#›</a:t>
            </a:fld>
            <a:endParaRPr lang="ru-RU" altLang="ru-RU"/>
          </a:p>
        </p:txBody>
      </p:sp>
      <p:sp>
        <p:nvSpPr>
          <p:cNvPr id="5" name="Rectangle 16"/>
          <p:cNvSpPr>
            <a:spLocks noGrp="1" noChangeArrowheads="1"/>
          </p:cNvSpPr>
          <p:nvPr>
            <p:ph type="dt" sz="half" idx="12"/>
          </p:nvPr>
        </p:nvSpPr>
        <p:spPr>
          <a:ln/>
        </p:spPr>
        <p:txBody>
          <a:bodyPr/>
          <a:lstStyle>
            <a:lvl1pPr>
              <a:defRPr/>
            </a:lvl1pPr>
          </a:lstStyle>
          <a:p>
            <a:pPr>
              <a:defRPr/>
            </a:pPr>
            <a:fld id="{02C63E9B-7BD8-4399-AB14-6B00B6E82767}" type="datetimeFigureOut">
              <a:rPr lang="ru-RU" altLang="ru-RU"/>
              <a:pPr>
                <a:defRPr/>
              </a:pPr>
              <a:t>24.11.2023</a:t>
            </a:fld>
            <a:endParaRPr lang="ru-RU" altLang="ru-RU"/>
          </a:p>
        </p:txBody>
      </p:sp>
    </p:spTree>
    <p:extLst>
      <p:ext uri="{BB962C8B-B14F-4D97-AF65-F5344CB8AC3E}">
        <p14:creationId xmlns:p14="http://schemas.microsoft.com/office/powerpoint/2010/main" val="3532569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3" name="Rectangle 3"/>
          <p:cNvSpPr>
            <a:spLocks noGrp="1" noChangeArrowheads="1"/>
          </p:cNvSpPr>
          <p:nvPr>
            <p:ph type="sldNum" sz="quarter" idx="11"/>
          </p:nvPr>
        </p:nvSpPr>
        <p:spPr>
          <a:ln/>
        </p:spPr>
        <p:txBody>
          <a:bodyPr/>
          <a:lstStyle>
            <a:lvl1pPr>
              <a:defRPr/>
            </a:lvl1pPr>
          </a:lstStyle>
          <a:p>
            <a:pPr>
              <a:defRPr/>
            </a:pPr>
            <a:fld id="{A96C38B5-E405-4208-B372-2655FE3FB9CA}" type="slidenum">
              <a:rPr lang="ru-RU" altLang="ru-RU"/>
              <a:pPr>
                <a:defRPr/>
              </a:pPr>
              <a:t>‹#›</a:t>
            </a:fld>
            <a:endParaRPr lang="ru-RU" altLang="ru-RU"/>
          </a:p>
        </p:txBody>
      </p:sp>
      <p:sp>
        <p:nvSpPr>
          <p:cNvPr id="4" name="Rectangle 16"/>
          <p:cNvSpPr>
            <a:spLocks noGrp="1" noChangeArrowheads="1"/>
          </p:cNvSpPr>
          <p:nvPr>
            <p:ph type="dt" sz="half" idx="12"/>
          </p:nvPr>
        </p:nvSpPr>
        <p:spPr>
          <a:ln/>
        </p:spPr>
        <p:txBody>
          <a:bodyPr/>
          <a:lstStyle>
            <a:lvl1pPr>
              <a:defRPr/>
            </a:lvl1pPr>
          </a:lstStyle>
          <a:p>
            <a:pPr>
              <a:defRPr/>
            </a:pPr>
            <a:fld id="{C26D6ADC-6469-4CF2-97EE-663DAA5A179F}" type="datetimeFigureOut">
              <a:rPr lang="ru-RU" altLang="ru-RU"/>
              <a:pPr>
                <a:defRPr/>
              </a:pPr>
              <a:t>24.11.2023</a:t>
            </a:fld>
            <a:endParaRPr lang="ru-RU" altLang="ru-RU"/>
          </a:p>
        </p:txBody>
      </p:sp>
    </p:spTree>
    <p:extLst>
      <p:ext uri="{BB962C8B-B14F-4D97-AF65-F5344CB8AC3E}">
        <p14:creationId xmlns:p14="http://schemas.microsoft.com/office/powerpoint/2010/main" val="2302761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F2E1D21E-F9C1-4B48-AED2-2226D3FE0BE5}"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2D737DE9-A486-4C60-9D7F-0D3F8F8317EE}" type="datetimeFigureOut">
              <a:rPr lang="ru-RU" altLang="ru-RU"/>
              <a:pPr>
                <a:defRPr/>
              </a:pPr>
              <a:t>24.11.2023</a:t>
            </a:fld>
            <a:endParaRPr lang="ru-RU" altLang="ru-RU"/>
          </a:p>
        </p:txBody>
      </p:sp>
    </p:spTree>
    <p:extLst>
      <p:ext uri="{BB962C8B-B14F-4D97-AF65-F5344CB8AC3E}">
        <p14:creationId xmlns:p14="http://schemas.microsoft.com/office/powerpoint/2010/main" val="2031693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a:ln/>
        </p:spPr>
        <p:txBody>
          <a:bodyPr/>
          <a:lstStyle>
            <a:lvl1pPr>
              <a:defRPr/>
            </a:lvl1pPr>
          </a:lstStyle>
          <a:p>
            <a:pPr>
              <a:defRPr/>
            </a:pPr>
            <a:fld id="{0AF70EF4-847F-4D90-BF47-792A175B96B8}" type="slidenum">
              <a:rPr lang="ru-RU" altLang="ru-RU"/>
              <a:pPr>
                <a:defRPr/>
              </a:pPr>
              <a:t>‹#›</a:t>
            </a:fld>
            <a:endParaRPr lang="ru-RU" altLang="ru-RU"/>
          </a:p>
        </p:txBody>
      </p:sp>
      <p:sp>
        <p:nvSpPr>
          <p:cNvPr id="7" name="Rectangle 16"/>
          <p:cNvSpPr>
            <a:spLocks noGrp="1" noChangeArrowheads="1"/>
          </p:cNvSpPr>
          <p:nvPr>
            <p:ph type="dt" sz="half" idx="12"/>
          </p:nvPr>
        </p:nvSpPr>
        <p:spPr>
          <a:ln/>
        </p:spPr>
        <p:txBody>
          <a:bodyPr/>
          <a:lstStyle>
            <a:lvl1pPr>
              <a:defRPr/>
            </a:lvl1pPr>
          </a:lstStyle>
          <a:p>
            <a:pPr>
              <a:defRPr/>
            </a:pPr>
            <a:fld id="{A809CE84-33E4-4B38-AA67-2298560F57E9}" type="datetimeFigureOut">
              <a:rPr lang="ru-RU" altLang="ru-RU"/>
              <a:pPr>
                <a:defRPr/>
              </a:pPr>
              <a:t>24.11.2023</a:t>
            </a:fld>
            <a:endParaRPr lang="ru-RU" altLang="ru-RU"/>
          </a:p>
        </p:txBody>
      </p:sp>
    </p:spTree>
    <p:extLst>
      <p:ext uri="{BB962C8B-B14F-4D97-AF65-F5344CB8AC3E}">
        <p14:creationId xmlns:p14="http://schemas.microsoft.com/office/powerpoint/2010/main" val="1126522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altLang="ru-RU"/>
          </a:p>
        </p:txBody>
      </p:sp>
      <p:sp>
        <p:nvSpPr>
          <p:cNvPr id="337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D9A9AD94-0ED1-437C-90E1-B0D56FBD080B}" type="slidenum">
              <a:rPr lang="ru-RU" altLang="ru-RU"/>
              <a:pPr>
                <a:defRPr/>
              </a:pPr>
              <a:t>‹#›</a:t>
            </a:fld>
            <a:endParaRPr lang="ru-RU" altLang="ru-R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u-RU" altLang="ru-RU"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38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fld id="{C45E7FEE-5160-42B5-8E43-DC94D7969EB0}" type="datetimeFigureOut">
              <a:rPr lang="ru-RU" altLang="ru-RU"/>
              <a:pPr>
                <a:defRPr/>
              </a:pPr>
              <a:t>24.11.2023</a:t>
            </a:fld>
            <a:endParaRPr lang="ru-RU" altLang="ru-RU"/>
          </a:p>
        </p:txBody>
      </p:sp>
    </p:spTree>
  </p:cSld>
  <p:clrMap bg1="lt1" tx1="dk1" bg2="lt2" tx2="dk2" accent1="accent1" accent2="accent2" accent3="accent3" accent4="accent4" accent5="accent5" accent6="accent6" hlink="hlink" folHlink="folHlink"/>
  <p:sldLayoutIdLst>
    <p:sldLayoutId id="2147483912"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postgresql.org/docs/current/static/errcodes-appendix.htm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postgrespro.ru/docs/postgresql/9.6/plpgsql" TargetMode="External"/><Relationship Id="rId2" Type="http://schemas.openxmlformats.org/officeDocument/2006/relationships/hyperlink" Target="https://postgrespro.ru/docs/postgrespro/9.5/extend" TargetMode="External"/><Relationship Id="rId1" Type="http://schemas.openxmlformats.org/officeDocument/2006/relationships/slideLayout" Target="../slideLayouts/slideLayout7.xml"/><Relationship Id="rId5" Type="http://schemas.openxmlformats.org/officeDocument/2006/relationships/hyperlink" Target="https://pgcookbook.ru/article/catch_exceptions.html" TargetMode="External"/><Relationship Id="rId4" Type="http://schemas.openxmlformats.org/officeDocument/2006/relationships/hyperlink" Target="https://www.w3resource.com/PostgreSQL/pl-pgsql-tutorial.ph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6163" y="1700213"/>
            <a:ext cx="8062912" cy="2592387"/>
          </a:xfrm>
        </p:spPr>
        <p:txBody>
          <a:bodyPr/>
          <a:lstStyle/>
          <a:p>
            <a:pPr algn="ctr" eaLnBrk="1" hangingPunct="1"/>
            <a:r>
              <a:rPr lang="ru-RU" altLang="ru-RU" sz="4800" smtClean="0"/>
              <a:t>Базы данных</a:t>
            </a:r>
          </a:p>
        </p:txBody>
      </p:sp>
      <p:sp>
        <p:nvSpPr>
          <p:cNvPr id="3075" name="Rectangle 3"/>
          <p:cNvSpPr>
            <a:spLocks noGrp="1" noChangeArrowheads="1"/>
          </p:cNvSpPr>
          <p:nvPr>
            <p:ph type="subTitle" idx="1"/>
          </p:nvPr>
        </p:nvSpPr>
        <p:spPr>
          <a:xfrm>
            <a:off x="1403350" y="117475"/>
            <a:ext cx="7632700" cy="1008063"/>
          </a:xfrm>
        </p:spPr>
        <p:txBody>
          <a:bodyPr/>
          <a:lstStyle/>
          <a:p>
            <a:pPr algn="r" eaLnBrk="1" hangingPunct="1">
              <a:lnSpc>
                <a:spcPct val="90000"/>
              </a:lnSpc>
            </a:pPr>
            <a:r>
              <a:rPr lang="ru-RU" altLang="ru-RU" sz="1800" i="1" smtClean="0"/>
              <a:t>"Кто хочет работать – ищет средства, кто не хочет – причины".</a:t>
            </a:r>
          </a:p>
          <a:p>
            <a:pPr algn="r" eaLnBrk="1" hangingPunct="1">
              <a:lnSpc>
                <a:spcPct val="90000"/>
              </a:lnSpc>
            </a:pPr>
            <a:r>
              <a:rPr lang="ru-RU" altLang="ru-RU" sz="1600" smtClean="0"/>
              <a:t>С.П. Королёв, советский ученый </a:t>
            </a:r>
          </a:p>
          <a:p>
            <a:pPr algn="r" eaLnBrk="1" hangingPunct="1">
              <a:lnSpc>
                <a:spcPct val="90000"/>
              </a:lnSpc>
              <a:spcBef>
                <a:spcPct val="0"/>
              </a:spcBef>
            </a:pPr>
            <a:r>
              <a:rPr lang="ru-RU" altLang="ru-RU" sz="1600" smtClean="0"/>
              <a:t>и конструктор в области космонавтики </a:t>
            </a:r>
            <a:r>
              <a:rPr lang="ru-RU" altLang="ru-RU" sz="1800" smtClean="0"/>
              <a:t> </a:t>
            </a:r>
          </a:p>
        </p:txBody>
      </p:sp>
      <p:sp>
        <p:nvSpPr>
          <p:cNvPr id="3076" name="Text Box 4"/>
          <p:cNvSpPr txBox="1">
            <a:spLocks noChangeArrowheads="1"/>
          </p:cNvSpPr>
          <p:nvPr/>
        </p:nvSpPr>
        <p:spPr bwMode="auto">
          <a:xfrm>
            <a:off x="1403350" y="4365625"/>
            <a:ext cx="7345363"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50000"/>
              </a:spcBef>
              <a:buClrTx/>
              <a:buSzTx/>
              <a:buFontTx/>
              <a:buNone/>
            </a:pPr>
            <a:r>
              <a:rPr lang="ru-RU" altLang="ru-RU" sz="2800" dirty="0" smtClean="0"/>
              <a:t>Лекция 1</a:t>
            </a:r>
            <a:r>
              <a:rPr lang="en-US" altLang="ru-RU" sz="2800" dirty="0" smtClean="0"/>
              <a:t>5. </a:t>
            </a:r>
          </a:p>
          <a:p>
            <a:pPr algn="r" eaLnBrk="1" hangingPunct="1">
              <a:spcBef>
                <a:spcPts val="0"/>
              </a:spcBef>
              <a:buClrTx/>
              <a:buSzTx/>
              <a:buFontTx/>
              <a:buNone/>
            </a:pPr>
            <a:r>
              <a:rPr lang="ru-RU" altLang="ru-RU" sz="2800" dirty="0" smtClean="0"/>
              <a:t>Обработка </a:t>
            </a:r>
            <a:r>
              <a:rPr lang="ru-RU" altLang="ru-RU" sz="2800" dirty="0"/>
              <a:t>данных.</a:t>
            </a:r>
            <a:br>
              <a:rPr lang="ru-RU" altLang="ru-RU" sz="2800" dirty="0"/>
            </a:br>
            <a:r>
              <a:rPr lang="ru-RU" altLang="ru-RU" sz="2800" dirty="0"/>
              <a:t>Процедурный язык</a:t>
            </a:r>
            <a:r>
              <a:rPr lang="en-US" altLang="ru-RU" sz="2800" dirty="0"/>
              <a:t> PL/</a:t>
            </a:r>
            <a:r>
              <a:rPr lang="en-US" altLang="ru-RU" sz="2800" dirty="0" err="1"/>
              <a:t>pgSQL</a:t>
            </a:r>
            <a:r>
              <a:rPr lang="ru-RU" altLang="ru-RU" sz="2800" dirty="0"/>
              <a:t> в </a:t>
            </a:r>
            <a:r>
              <a:rPr lang="en-US" altLang="ru-RU" sz="2800" dirty="0"/>
              <a:t>Postgres</a:t>
            </a:r>
            <a:r>
              <a:rPr lang="ru-RU" altLang="ru-RU" sz="2800" dirty="0"/>
              <a:t>. Функции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Перегрузка функций</a:t>
            </a:r>
          </a:p>
        </p:txBody>
      </p:sp>
      <p:sp>
        <p:nvSpPr>
          <p:cNvPr id="12291" name="TextBox 1"/>
          <p:cNvSpPr txBox="1">
            <a:spLocks noChangeArrowheads="1"/>
          </p:cNvSpPr>
          <p:nvPr/>
        </p:nvSpPr>
        <p:spPr bwMode="auto">
          <a:xfrm>
            <a:off x="468313" y="1125538"/>
            <a:ext cx="82073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a:t>Postgres Pro допускает </a:t>
            </a:r>
            <a:r>
              <a:rPr lang="ru-RU" altLang="ru-RU" sz="1600" i="1"/>
              <a:t>перегрузку</a:t>
            </a:r>
            <a:r>
              <a:rPr lang="ru-RU" altLang="ru-RU" sz="1600"/>
              <a:t> функций; то есть, позволяет использовать одно имя для нескольких различных функций, если у них различаются типы входных аргументов. Независимо от того, используете вы эту возможность или нет, она требует предосторожности при вызове функций в базах данных.</a:t>
            </a:r>
          </a:p>
          <a:p>
            <a:pPr eaLnBrk="1" hangingPunct="1">
              <a:spcBef>
                <a:spcPct val="0"/>
              </a:spcBef>
              <a:buClrTx/>
              <a:buSzTx/>
              <a:buFontTx/>
              <a:buNone/>
            </a:pPr>
            <a:r>
              <a:rPr lang="ru-RU" altLang="ru-RU" sz="1600"/>
              <a:t>Две функции считаются совпадающими, если они имеют одинаковые имена и типы </a:t>
            </a:r>
            <a:r>
              <a:rPr lang="ru-RU" altLang="ru-RU" sz="1600" b="1" i="1"/>
              <a:t>входных</a:t>
            </a:r>
            <a:r>
              <a:rPr lang="ru-RU" altLang="ru-RU" sz="1600"/>
              <a:t> аргументов, параметры OUT игнорируются. Таким образом, например, эти объявления вызовут конфликт:</a:t>
            </a:r>
          </a:p>
          <a:p>
            <a:pPr eaLnBrk="1" hangingPunct="1">
              <a:spcBef>
                <a:spcPct val="0"/>
              </a:spcBef>
              <a:buClrTx/>
              <a:buSzTx/>
              <a:buFontTx/>
              <a:buNone/>
            </a:pPr>
            <a:r>
              <a:rPr lang="ru-RU" altLang="ru-RU" sz="1600"/>
              <a:t>	CREATE FUNCTION foo(int) ... </a:t>
            </a:r>
          </a:p>
          <a:p>
            <a:pPr eaLnBrk="1" hangingPunct="1">
              <a:spcBef>
                <a:spcPct val="0"/>
              </a:spcBef>
              <a:buClrTx/>
              <a:buSzTx/>
              <a:buFontTx/>
              <a:buNone/>
            </a:pPr>
            <a:r>
              <a:rPr lang="ru-RU" altLang="ru-RU" sz="1600"/>
              <a:t>	CREATE FUNCTION foo(int, out text) ...</a:t>
            </a:r>
          </a:p>
          <a:p>
            <a:pPr eaLnBrk="1" hangingPunct="1">
              <a:spcBef>
                <a:spcPct val="0"/>
              </a:spcBef>
              <a:buClrTx/>
              <a:buSzTx/>
              <a:buFontTx/>
              <a:buNone/>
            </a:pPr>
            <a:r>
              <a:rPr lang="ru-RU" altLang="ru-RU" sz="1600"/>
              <a:t>Функции, имеющие разные типы аргументов, не будут считаться конфликтующими в момент создания, но определенные для них значения по умолчанию могут вызвать конфликт в момент использования. Например, рассмотрите следующие определения:</a:t>
            </a:r>
          </a:p>
          <a:p>
            <a:pPr eaLnBrk="1" hangingPunct="1">
              <a:spcBef>
                <a:spcPct val="0"/>
              </a:spcBef>
              <a:buClrTx/>
              <a:buSzTx/>
              <a:buFontTx/>
              <a:buNone/>
            </a:pPr>
            <a:r>
              <a:rPr lang="ru-RU" altLang="ru-RU" sz="1600"/>
              <a:t>	CREATE FUNCTION foo(int) ... </a:t>
            </a:r>
          </a:p>
          <a:p>
            <a:pPr eaLnBrk="1" hangingPunct="1">
              <a:spcBef>
                <a:spcPct val="0"/>
              </a:spcBef>
              <a:buClrTx/>
              <a:buSzTx/>
              <a:buFontTx/>
              <a:buNone/>
            </a:pPr>
            <a:r>
              <a:rPr lang="ru-RU" altLang="ru-RU" sz="1600"/>
              <a:t>	CREATE FUNCTION foo(int, int default 42) ...</a:t>
            </a:r>
          </a:p>
          <a:p>
            <a:pPr eaLnBrk="1" hangingPunct="1">
              <a:spcBef>
                <a:spcPct val="0"/>
              </a:spcBef>
              <a:buClrTx/>
              <a:buSzTx/>
              <a:buFontTx/>
              <a:buNone/>
            </a:pPr>
            <a:r>
              <a:rPr lang="ru-RU" altLang="ru-RU" sz="1600"/>
              <a:t>Вызов foo(10) завершится ошибкой из-за неоднозначности в выборе вызываемой функции.</a:t>
            </a:r>
          </a:p>
          <a:p>
            <a:pPr eaLnBrk="1" hangingPunct="1">
              <a:spcBef>
                <a:spcPct val="0"/>
              </a:spcBef>
              <a:buClrTx/>
              <a:buSzTx/>
              <a:buFontTx/>
              <a:buNone/>
            </a:pPr>
            <a:endParaRPr lang="ru-RU" altLang="ru-RU" sz="1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668338"/>
          </a:xfrm>
        </p:spPr>
        <p:txBody>
          <a:bodyPr/>
          <a:lstStyle/>
          <a:p>
            <a:pPr algn="ctr" eaLnBrk="1" hangingPunct="1"/>
            <a:r>
              <a:rPr lang="ru-RU" altLang="ru-RU" sz="3200" smtClean="0"/>
              <a:t>Разрешение вызовов процедур (функций)</a:t>
            </a:r>
          </a:p>
        </p:txBody>
      </p:sp>
      <p:pic>
        <p:nvPicPr>
          <p:cNvPr id="133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196975"/>
            <a:ext cx="6913563" cy="5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2738" y="260350"/>
            <a:ext cx="8507412" cy="739775"/>
          </a:xfrm>
        </p:spPr>
        <p:txBody>
          <a:bodyPr/>
          <a:lstStyle/>
          <a:p>
            <a:pPr algn="ctr" eaLnBrk="1" hangingPunct="1"/>
            <a:r>
              <a:rPr lang="ru-RU" altLang="ru-RU" sz="3200" smtClean="0"/>
              <a:t>Структура тела функции</a:t>
            </a:r>
          </a:p>
        </p:txBody>
      </p:sp>
      <p:sp>
        <p:nvSpPr>
          <p:cNvPr id="14339" name="TextBox 1"/>
          <p:cNvSpPr txBox="1">
            <a:spLocks noChangeArrowheads="1"/>
          </p:cNvSpPr>
          <p:nvPr/>
        </p:nvSpPr>
        <p:spPr bwMode="auto">
          <a:xfrm>
            <a:off x="323850" y="836613"/>
            <a:ext cx="8712200"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a:t>PL/pgSQL это блочно-структурированный язык. Текст тела функции должен быть блоком. Структура блока: </a:t>
            </a:r>
          </a:p>
          <a:p>
            <a:pPr eaLnBrk="1" hangingPunct="1">
              <a:spcBef>
                <a:spcPct val="0"/>
              </a:spcBef>
              <a:buClrTx/>
              <a:buSzTx/>
              <a:buFontTx/>
              <a:buNone/>
            </a:pPr>
            <a:r>
              <a:rPr lang="ru-RU" altLang="ru-RU" sz="1600"/>
              <a:t>	[ &lt;&lt;метка&gt;&gt; ] </a:t>
            </a:r>
          </a:p>
          <a:p>
            <a:pPr eaLnBrk="1" hangingPunct="1">
              <a:spcBef>
                <a:spcPct val="0"/>
              </a:spcBef>
              <a:buClrTx/>
              <a:buSzTx/>
              <a:buFontTx/>
              <a:buNone/>
            </a:pPr>
            <a:r>
              <a:rPr lang="ru-RU" altLang="ru-RU" sz="1600"/>
              <a:t>	[ DECLARE    объявления ]</a:t>
            </a:r>
          </a:p>
          <a:p>
            <a:pPr eaLnBrk="1" hangingPunct="1">
              <a:spcBef>
                <a:spcPct val="0"/>
              </a:spcBef>
              <a:buClrTx/>
              <a:buSzTx/>
              <a:buFontTx/>
              <a:buNone/>
            </a:pPr>
            <a:r>
              <a:rPr lang="ru-RU" altLang="ru-RU" sz="1600"/>
              <a:t> 	BEGIN   </a:t>
            </a:r>
          </a:p>
          <a:p>
            <a:pPr eaLnBrk="1" hangingPunct="1">
              <a:spcBef>
                <a:spcPct val="0"/>
              </a:spcBef>
              <a:buClrTx/>
              <a:buSzTx/>
              <a:buFontTx/>
              <a:buNone/>
            </a:pPr>
            <a:r>
              <a:rPr lang="ru-RU" altLang="ru-RU" sz="1600"/>
              <a:t> 		…;   -- операторы </a:t>
            </a:r>
          </a:p>
          <a:p>
            <a:pPr eaLnBrk="1" hangingPunct="1">
              <a:spcBef>
                <a:spcPct val="0"/>
              </a:spcBef>
              <a:buClrTx/>
              <a:buSzTx/>
              <a:buFontTx/>
              <a:buNone/>
            </a:pPr>
            <a:r>
              <a:rPr lang="ru-RU" altLang="ru-RU" sz="1600"/>
              <a:t>	END [ метка ]; </a:t>
            </a:r>
          </a:p>
          <a:p>
            <a:pPr eaLnBrk="1" hangingPunct="1">
              <a:spcBef>
                <a:spcPct val="0"/>
              </a:spcBef>
              <a:buClrTx/>
              <a:buSzTx/>
              <a:buFontTx/>
              <a:buNone/>
            </a:pPr>
            <a:r>
              <a:rPr lang="ru-RU" altLang="ru-RU" sz="1600"/>
              <a:t>Каждое объявление и каждый оператор в блоке должны завершаться символом ";". </a:t>
            </a:r>
          </a:p>
          <a:p>
            <a:pPr eaLnBrk="1" hangingPunct="1">
              <a:spcBef>
                <a:spcPct val="0"/>
              </a:spcBef>
              <a:buClrTx/>
              <a:buSzTx/>
              <a:buFontTx/>
              <a:buNone/>
            </a:pPr>
            <a:r>
              <a:rPr lang="ru-RU" altLang="ru-RU" sz="1400"/>
              <a:t>Блок, вложенный в другой блок, должен иметь точку с запятой после END. Однако финальный END, завершающий тело функции, не требует точки с запятой. </a:t>
            </a:r>
          </a:p>
          <a:p>
            <a:pPr eaLnBrk="1" hangingPunct="1">
              <a:spcBef>
                <a:spcPct val="0"/>
              </a:spcBef>
              <a:buClrTx/>
              <a:buSzTx/>
              <a:buFontTx/>
              <a:buNone/>
            </a:pPr>
            <a:r>
              <a:rPr lang="ru-RU" altLang="ru-RU" sz="1400"/>
              <a:t>Распространённой ошибкой является добавление точки с запятой сразу после BEGIN. Это неправильно и приведёт к синтаксической ошибке.</a:t>
            </a:r>
          </a:p>
          <a:p>
            <a:pPr eaLnBrk="1" hangingPunct="1">
              <a:spcBef>
                <a:spcPct val="0"/>
              </a:spcBef>
              <a:buClrTx/>
              <a:buSzTx/>
              <a:buFontTx/>
              <a:buNone/>
            </a:pPr>
            <a:r>
              <a:rPr lang="ru-RU" altLang="ru-RU" sz="1600"/>
              <a:t>Любой оператор в выполняемой секции блока может быть вложенным блоком. </a:t>
            </a:r>
            <a:r>
              <a:rPr lang="ru-RU" altLang="ru-RU" sz="1400"/>
              <a:t>Вложенные блоки используются для логической группировки нескольких операторов или локализации области действия переменных для группы операторов. Во время выполнения вложенного блока переменные, объявленные в нём, скрывают переменные внешних блоков с теми же именами. Чтобы получить доступ к внешним переменным, нужно дополнить их имена меткой блока. </a:t>
            </a:r>
          </a:p>
          <a:p>
            <a:pPr eaLnBrk="1" hangingPunct="1">
              <a:spcBef>
                <a:spcPct val="0"/>
              </a:spcBef>
              <a:buClrTx/>
              <a:buSzTx/>
              <a:buFontTx/>
              <a:buNone/>
            </a:pPr>
            <a:r>
              <a:rPr lang="ru-RU" altLang="ru-RU" sz="1600"/>
              <a:t>Важно не путать использование BEGIN/END для группировки операторов в PL/pgSQL с одноимёнными SQL-командами для управления транзакциями. BEGIN/END в PL/pgSQL служат только для группировки предложений; они не начинают и не заканчивают транзакции. Функции и триггерные процедуры всегда выполняются в рамках транзакции, начатой во внешнем запросе — они не могут начать или завершить эту транзакцию, так как у них внутри нет контекста для выполнения таких действий. Однако блок содержащий секцию EXCEPTION создаёт вложенную транзакцию, которая может быть отменена, не затрагивая внешней транзакции.</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Примеры функций</a:t>
            </a:r>
          </a:p>
        </p:txBody>
      </p:sp>
      <p:sp>
        <p:nvSpPr>
          <p:cNvPr id="2" name="TextBox 1"/>
          <p:cNvSpPr txBox="1"/>
          <p:nvPr/>
        </p:nvSpPr>
        <p:spPr>
          <a:xfrm>
            <a:off x="468313" y="1125538"/>
            <a:ext cx="8207375" cy="5508625"/>
          </a:xfrm>
          <a:prstGeom prst="rect">
            <a:avLst/>
          </a:prstGeom>
          <a:noFill/>
        </p:spPr>
        <p:txBody>
          <a:bodyPr>
            <a:spAutoFit/>
          </a:bodyPr>
          <a:lstStyle/>
          <a:p>
            <a:pPr marL="342900" indent="-342900">
              <a:buFontTx/>
              <a:buAutoNum type="arabicParenR"/>
              <a:defRPr/>
            </a:pPr>
            <a:r>
              <a:rPr lang="ru-RU" sz="1600" dirty="0"/>
              <a:t>Сложение чисел:</a:t>
            </a:r>
          </a:p>
          <a:p>
            <a:pPr>
              <a:defRPr/>
            </a:pPr>
            <a:r>
              <a:rPr lang="ru-RU" sz="1600" dirty="0"/>
              <a:t>      </a:t>
            </a:r>
            <a:r>
              <a:rPr lang="en-US" sz="1600" dirty="0"/>
              <a:t>CREATE FUNCTION add(integer, integer) RETURNS integer AS</a:t>
            </a:r>
            <a:endParaRPr lang="ru-RU" sz="1600" dirty="0"/>
          </a:p>
          <a:p>
            <a:pPr>
              <a:defRPr/>
            </a:pPr>
            <a:r>
              <a:rPr lang="ru-RU" sz="1600" dirty="0"/>
              <a:t>	</a:t>
            </a:r>
            <a:r>
              <a:rPr lang="en-US" sz="1600" dirty="0"/>
              <a:t>'select $1 + $2;' </a:t>
            </a:r>
            <a:endParaRPr lang="ru-RU" sz="1600" dirty="0"/>
          </a:p>
          <a:p>
            <a:pPr>
              <a:defRPr/>
            </a:pPr>
            <a:r>
              <a:rPr lang="ru-RU" sz="1600" dirty="0"/>
              <a:t>	</a:t>
            </a:r>
            <a:r>
              <a:rPr lang="en-US" sz="1600" dirty="0"/>
              <a:t>LANGUAGE SQL </a:t>
            </a:r>
            <a:endParaRPr lang="ru-RU" sz="1600" dirty="0"/>
          </a:p>
          <a:p>
            <a:pPr>
              <a:defRPr/>
            </a:pPr>
            <a:r>
              <a:rPr lang="ru-RU" sz="1600" dirty="0"/>
              <a:t>	</a:t>
            </a:r>
            <a:r>
              <a:rPr lang="en-US" sz="1600" dirty="0"/>
              <a:t>RETURNS NULL ON NULL INPUT;</a:t>
            </a:r>
            <a:endParaRPr lang="ru-RU" sz="1600" dirty="0"/>
          </a:p>
          <a:p>
            <a:pPr>
              <a:defRPr/>
            </a:pPr>
            <a:r>
              <a:rPr lang="ru-RU" sz="1600" dirty="0"/>
              <a:t>2) Увеличение аргумента:</a:t>
            </a:r>
          </a:p>
          <a:p>
            <a:pPr>
              <a:defRPr/>
            </a:pPr>
            <a:r>
              <a:rPr lang="ru-RU" sz="1600" dirty="0"/>
              <a:t>     </a:t>
            </a:r>
            <a:r>
              <a:rPr lang="en-US" sz="1600" dirty="0"/>
              <a:t>CREATE OR REPLACE FUNCTION increment(</a:t>
            </a:r>
            <a:r>
              <a:rPr lang="en-US" sz="1600" dirty="0" err="1"/>
              <a:t>i</a:t>
            </a:r>
            <a:r>
              <a:rPr lang="en-US" sz="1600" dirty="0"/>
              <a:t> </a:t>
            </a:r>
            <a:r>
              <a:rPr lang="ru-RU" sz="1600" dirty="0"/>
              <a:t> </a:t>
            </a:r>
            <a:r>
              <a:rPr lang="en-US" sz="1600" dirty="0"/>
              <a:t>integer) RETURNS integer AS $$ </a:t>
            </a:r>
            <a:endParaRPr lang="ru-RU" sz="1600" dirty="0"/>
          </a:p>
          <a:p>
            <a:pPr>
              <a:defRPr/>
            </a:pPr>
            <a:r>
              <a:rPr lang="ru-RU" sz="1600" dirty="0"/>
              <a:t>	</a:t>
            </a:r>
            <a:r>
              <a:rPr lang="en-US" sz="1600" dirty="0"/>
              <a:t>BEGIN </a:t>
            </a:r>
            <a:endParaRPr lang="ru-RU" sz="1600" dirty="0"/>
          </a:p>
          <a:p>
            <a:pPr>
              <a:defRPr/>
            </a:pPr>
            <a:r>
              <a:rPr lang="ru-RU" sz="1600" dirty="0"/>
              <a:t>		</a:t>
            </a:r>
            <a:r>
              <a:rPr lang="en-US" sz="1600" dirty="0"/>
              <a:t>RETURN </a:t>
            </a:r>
            <a:r>
              <a:rPr lang="ru-RU" sz="1600" dirty="0"/>
              <a:t> </a:t>
            </a:r>
            <a:r>
              <a:rPr lang="en-US" sz="1600" b="1" dirty="0" err="1"/>
              <a:t>i</a:t>
            </a:r>
            <a:r>
              <a:rPr lang="en-US" sz="1600" dirty="0"/>
              <a:t> + 1; </a:t>
            </a:r>
            <a:endParaRPr lang="ru-RU" sz="1600" dirty="0"/>
          </a:p>
          <a:p>
            <a:pPr>
              <a:defRPr/>
            </a:pPr>
            <a:r>
              <a:rPr lang="ru-RU" sz="1600" dirty="0"/>
              <a:t>		</a:t>
            </a:r>
            <a:r>
              <a:rPr lang="en-US" sz="1600" dirty="0"/>
              <a:t>END; </a:t>
            </a:r>
            <a:endParaRPr lang="ru-RU" sz="1600" dirty="0"/>
          </a:p>
          <a:p>
            <a:pPr>
              <a:defRPr/>
            </a:pPr>
            <a:r>
              <a:rPr lang="ru-RU" sz="1600" dirty="0"/>
              <a:t>	</a:t>
            </a:r>
            <a:r>
              <a:rPr lang="en-US" sz="1600" dirty="0"/>
              <a:t>$$ LANGUAGE </a:t>
            </a:r>
            <a:r>
              <a:rPr lang="en-US" sz="1600" dirty="0" err="1"/>
              <a:t>plpgsql</a:t>
            </a:r>
            <a:r>
              <a:rPr lang="en-US" sz="1600" dirty="0"/>
              <a:t>;</a:t>
            </a:r>
            <a:endParaRPr lang="ru-RU" sz="1600" dirty="0"/>
          </a:p>
          <a:p>
            <a:pPr>
              <a:defRPr/>
            </a:pPr>
            <a:r>
              <a:rPr lang="ru-RU" sz="1600" dirty="0"/>
              <a:t>3) Возвращение нескольких результатов: </a:t>
            </a:r>
            <a:endParaRPr lang="en-US" sz="1600" dirty="0"/>
          </a:p>
          <a:p>
            <a:pPr>
              <a:defRPr/>
            </a:pPr>
            <a:r>
              <a:rPr lang="en-US" sz="1600" dirty="0"/>
              <a:t>     CREATE FUNCTION dup(in </a:t>
            </a:r>
            <a:r>
              <a:rPr lang="en-US" sz="1600" dirty="0" err="1"/>
              <a:t>int</a:t>
            </a:r>
            <a:r>
              <a:rPr lang="en-US" sz="1600" dirty="0"/>
              <a:t>, out f1 </a:t>
            </a:r>
            <a:r>
              <a:rPr lang="en-US" sz="1600" dirty="0" err="1"/>
              <a:t>int</a:t>
            </a:r>
            <a:r>
              <a:rPr lang="en-US" sz="1600" dirty="0"/>
              <a:t>, out f2 text) AS $$ </a:t>
            </a:r>
            <a:endParaRPr lang="ru-RU" sz="1600" dirty="0"/>
          </a:p>
          <a:p>
            <a:pPr>
              <a:defRPr/>
            </a:pPr>
            <a:r>
              <a:rPr lang="ru-RU" sz="1600" dirty="0"/>
              <a:t>	</a:t>
            </a:r>
            <a:r>
              <a:rPr lang="en-US" sz="1600" dirty="0"/>
              <a:t>SELECT $1, CAST($1 AS text) || ' is text' </a:t>
            </a:r>
            <a:endParaRPr lang="ru-RU" sz="1600" dirty="0"/>
          </a:p>
          <a:p>
            <a:pPr>
              <a:defRPr/>
            </a:pPr>
            <a:r>
              <a:rPr lang="ru-RU" sz="1600" dirty="0"/>
              <a:t>	</a:t>
            </a:r>
            <a:r>
              <a:rPr lang="en-US" sz="1600" dirty="0"/>
              <a:t>$$ LANGUAGE SQL; </a:t>
            </a:r>
            <a:endParaRPr lang="ru-RU" sz="1600" dirty="0"/>
          </a:p>
          <a:p>
            <a:pPr>
              <a:defRPr/>
            </a:pPr>
            <a:r>
              <a:rPr lang="en-US" sz="1600" dirty="0"/>
              <a:t>SELECT * FROM dup(42);</a:t>
            </a:r>
          </a:p>
          <a:p>
            <a:pPr>
              <a:defRPr/>
            </a:pPr>
            <a:endParaRPr lang="en-US" sz="1600" dirty="0"/>
          </a:p>
          <a:p>
            <a:pPr>
              <a:defRPr/>
            </a:pPr>
            <a:r>
              <a:rPr lang="en-US" sz="1600" dirty="0"/>
              <a:t>4) </a:t>
            </a:r>
            <a:r>
              <a:rPr lang="ru-RU" sz="1600" dirty="0"/>
              <a:t>Другой способ вернуть несколько результатов:</a:t>
            </a:r>
          </a:p>
          <a:p>
            <a:pPr>
              <a:defRPr/>
            </a:pPr>
            <a:r>
              <a:rPr lang="ru-RU" sz="1600" dirty="0"/>
              <a:t>   </a:t>
            </a:r>
            <a:r>
              <a:rPr lang="en-US" sz="1600" dirty="0"/>
              <a:t>CREATE FUNCTION dup(</a:t>
            </a:r>
            <a:r>
              <a:rPr lang="en-US" sz="1600" dirty="0" err="1"/>
              <a:t>int</a:t>
            </a:r>
            <a:r>
              <a:rPr lang="en-US" sz="1600" dirty="0"/>
              <a:t>) RETURNS TABLE(f1 </a:t>
            </a:r>
            <a:r>
              <a:rPr lang="en-US" sz="1600" dirty="0" err="1"/>
              <a:t>int</a:t>
            </a:r>
            <a:r>
              <a:rPr lang="en-US" sz="1600" dirty="0"/>
              <a:t>, f2 text) AS $$ </a:t>
            </a:r>
            <a:endParaRPr lang="ru-RU" sz="1600" dirty="0"/>
          </a:p>
          <a:p>
            <a:pPr>
              <a:defRPr/>
            </a:pPr>
            <a:r>
              <a:rPr lang="ru-RU" sz="1600" dirty="0"/>
              <a:t>	</a:t>
            </a:r>
            <a:r>
              <a:rPr lang="en-US" sz="1600" dirty="0"/>
              <a:t>SELECT $1, CAST($1 AS text) || ' is text' </a:t>
            </a:r>
            <a:endParaRPr lang="ru-RU" sz="1600" dirty="0"/>
          </a:p>
          <a:p>
            <a:pPr>
              <a:defRPr/>
            </a:pPr>
            <a:r>
              <a:rPr lang="ru-RU" sz="1600" dirty="0"/>
              <a:t>	</a:t>
            </a:r>
            <a:r>
              <a:rPr lang="en-US" sz="1600" dirty="0"/>
              <a:t>$$ LANGUAGE SQL; </a:t>
            </a:r>
            <a:endParaRPr lang="ru-RU" sz="1600" dirty="0"/>
          </a:p>
          <a:p>
            <a:pPr>
              <a:defRPr/>
            </a:pPr>
            <a:r>
              <a:rPr lang="en-US" sz="1600" dirty="0"/>
              <a:t>SELECT * FROM dup(42);</a:t>
            </a:r>
            <a:endParaRPr lang="ru-RU"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Объявления переменных</a:t>
            </a:r>
          </a:p>
        </p:txBody>
      </p:sp>
      <p:sp>
        <p:nvSpPr>
          <p:cNvPr id="16387" name="TextBox 1"/>
          <p:cNvSpPr txBox="1">
            <a:spLocks noChangeArrowheads="1"/>
          </p:cNvSpPr>
          <p:nvPr/>
        </p:nvSpPr>
        <p:spPr bwMode="auto">
          <a:xfrm>
            <a:off x="468313" y="1125538"/>
            <a:ext cx="8424862"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a:t>Все переменные, используемые в блоке, должны быть определены в секции объявления. (За исключением переменной-счётчика цикла FOR, которая объявляется автоматически. Для цикла по диапазону чисел автоматически объявляется целочисленная переменная, а для цикла по результатам курсора - переменная типа record.) Переменные PL/pgSQL могут иметь любой тип данных SQL. </a:t>
            </a:r>
          </a:p>
          <a:p>
            <a:pPr eaLnBrk="1" hangingPunct="1">
              <a:spcBef>
                <a:spcPct val="0"/>
              </a:spcBef>
              <a:buClrTx/>
              <a:buSzTx/>
              <a:buFontTx/>
              <a:buNone/>
            </a:pPr>
            <a:r>
              <a:rPr lang="ru-RU" altLang="ru-RU" sz="1600"/>
              <a:t>	Примеры объявления переменных:</a:t>
            </a:r>
          </a:p>
          <a:p>
            <a:pPr eaLnBrk="1" hangingPunct="1">
              <a:spcBef>
                <a:spcPct val="0"/>
              </a:spcBef>
              <a:buClrTx/>
              <a:buSzTx/>
              <a:buFontTx/>
              <a:buNone/>
            </a:pP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user_id </a:t>
            </a: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integer; </a:t>
            </a:r>
            <a:endParaRPr lang="ru-RU" altLang="ru-RU" sz="1600" b="1">
              <a:latin typeface="Courier New" pitchFamily="49" charset="0"/>
              <a:cs typeface="Courier New" pitchFamily="49" charset="0"/>
            </a:endParaRPr>
          </a:p>
          <a:p>
            <a:pPr eaLnBrk="1" hangingPunct="1">
              <a:spcBef>
                <a:spcPct val="0"/>
              </a:spcBef>
              <a:buClrTx/>
              <a:buSzTx/>
              <a:buFontTx/>
              <a:buNone/>
            </a:pP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quantity numeric(5); </a:t>
            </a:r>
            <a:endParaRPr lang="ru-RU" altLang="ru-RU" sz="1600" b="1">
              <a:latin typeface="Courier New" pitchFamily="49" charset="0"/>
              <a:cs typeface="Courier New" pitchFamily="49" charset="0"/>
            </a:endParaRPr>
          </a:p>
          <a:p>
            <a:pPr eaLnBrk="1" hangingPunct="1">
              <a:spcBef>
                <a:spcPct val="0"/>
              </a:spcBef>
              <a:buClrTx/>
              <a:buSzTx/>
              <a:buFontTx/>
              <a:buNone/>
            </a:pP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url </a:t>
            </a: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varchar; </a:t>
            </a:r>
            <a:endParaRPr lang="ru-RU" altLang="ru-RU" sz="1600" b="1">
              <a:latin typeface="Courier New" pitchFamily="49" charset="0"/>
              <a:cs typeface="Courier New" pitchFamily="49" charset="0"/>
            </a:endParaRPr>
          </a:p>
          <a:p>
            <a:pPr eaLnBrk="1" hangingPunct="1">
              <a:spcBef>
                <a:spcPct val="0"/>
              </a:spcBef>
              <a:buClrTx/>
              <a:buSzTx/>
              <a:buFontTx/>
              <a:buNone/>
            </a:pP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myrow </a:t>
            </a: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tablename%ROWTYPE; </a:t>
            </a:r>
            <a:endParaRPr lang="ru-RU" altLang="ru-RU" sz="1600" b="1">
              <a:latin typeface="Courier New" pitchFamily="49" charset="0"/>
              <a:cs typeface="Courier New" pitchFamily="49" charset="0"/>
            </a:endParaRPr>
          </a:p>
          <a:p>
            <a:pPr eaLnBrk="1" hangingPunct="1">
              <a:spcBef>
                <a:spcPct val="0"/>
              </a:spcBef>
              <a:buClrTx/>
              <a:buSzTx/>
              <a:buFontTx/>
              <a:buNone/>
            </a:pP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myfield </a:t>
            </a: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tablename.columnname%TYPE; </a:t>
            </a:r>
            <a:endParaRPr lang="ru-RU" altLang="ru-RU" sz="1600" b="1">
              <a:latin typeface="Courier New" pitchFamily="49" charset="0"/>
              <a:cs typeface="Courier New" pitchFamily="49" charset="0"/>
            </a:endParaRPr>
          </a:p>
          <a:p>
            <a:pPr eaLnBrk="1" hangingPunct="1">
              <a:spcBef>
                <a:spcPct val="0"/>
              </a:spcBef>
              <a:buClrTx/>
              <a:buSzTx/>
              <a:buFontTx/>
              <a:buNone/>
            </a:pP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arow </a:t>
            </a:r>
            <a:r>
              <a:rPr lang="ru-RU" altLang="ru-RU" sz="1600" b="1">
                <a:latin typeface="Courier New" pitchFamily="49" charset="0"/>
                <a:cs typeface="Courier New" pitchFamily="49" charset="0"/>
              </a:rPr>
              <a:t>  </a:t>
            </a:r>
            <a:r>
              <a:rPr lang="en-US" altLang="ru-RU" sz="1600" b="1">
                <a:latin typeface="Courier New" pitchFamily="49" charset="0"/>
                <a:cs typeface="Courier New" pitchFamily="49" charset="0"/>
              </a:rPr>
              <a:t>RECORD; </a:t>
            </a:r>
            <a:endParaRPr lang="ru-RU" altLang="ru-RU" sz="1600" b="1">
              <a:latin typeface="Courier New" pitchFamily="49" charset="0"/>
              <a:cs typeface="Courier New" pitchFamily="49" charset="0"/>
            </a:endParaRPr>
          </a:p>
          <a:p>
            <a:pPr eaLnBrk="1" hangingPunct="1">
              <a:spcBef>
                <a:spcPct val="0"/>
              </a:spcBef>
              <a:buClrTx/>
              <a:buSzTx/>
              <a:buFontTx/>
              <a:buNone/>
            </a:pPr>
            <a:r>
              <a:rPr lang="ru-RU" altLang="ru-RU" sz="1600"/>
              <a:t>Общий синтаксис объявления переменной:</a:t>
            </a:r>
          </a:p>
          <a:p>
            <a:pPr eaLnBrk="1" hangingPunct="1">
              <a:spcBef>
                <a:spcPct val="0"/>
              </a:spcBef>
              <a:buClrTx/>
              <a:buSzTx/>
              <a:buFontTx/>
              <a:buNone/>
            </a:pPr>
            <a:r>
              <a:rPr lang="ru-RU" altLang="ru-RU" sz="1600"/>
              <a:t>имя  [ CONSTANT ]  тип  [ COLLATE  имя_правила_сортировки ] [ NOT NULL ]</a:t>
            </a:r>
          </a:p>
          <a:p>
            <a:pPr eaLnBrk="1" hangingPunct="1">
              <a:spcBef>
                <a:spcPct val="0"/>
              </a:spcBef>
              <a:buClrTx/>
              <a:buSzTx/>
              <a:buFontTx/>
              <a:buNone/>
            </a:pPr>
            <a:r>
              <a:rPr lang="ru-RU" altLang="ru-RU" sz="1600"/>
              <a:t>	 [ { DEFAULT | := |</a:t>
            </a:r>
            <a:r>
              <a:rPr lang="ru-RU" altLang="ru-RU" sz="1600">
                <a:solidFill>
                  <a:srgbClr val="FF0000"/>
                </a:solidFill>
              </a:rPr>
              <a:t> =</a:t>
            </a:r>
            <a:r>
              <a:rPr lang="ru-RU" altLang="ru-RU" sz="1600"/>
              <a:t> } выражение ]; </a:t>
            </a:r>
          </a:p>
          <a:p>
            <a:pPr eaLnBrk="1" hangingPunct="1">
              <a:spcBef>
                <a:spcPct val="0"/>
              </a:spcBef>
              <a:buClrTx/>
              <a:buSzTx/>
              <a:buFontTx/>
              <a:buNone/>
            </a:pPr>
            <a:r>
              <a:rPr lang="ru-RU" altLang="ru-RU" sz="1600"/>
              <a:t>Если предложение DEFAULT отсутствует, то переменная инициализируется как NULL.</a:t>
            </a:r>
          </a:p>
          <a:p>
            <a:pPr eaLnBrk="1" hangingPunct="1">
              <a:spcBef>
                <a:spcPct val="0"/>
              </a:spcBef>
              <a:buClrTx/>
              <a:buSzTx/>
              <a:buFontTx/>
              <a:buNone/>
            </a:pPr>
            <a:r>
              <a:rPr lang="ru-RU" altLang="ru-RU" sz="1600"/>
              <a:t>Указание CONSTANT предотвращает изменение значения переменной после инициализации. Значение по умолчанию вычисляется и присваивается переменной каждый раз при входе в блок (не только при первом вызове функции). Так, например, если переменная типа timestamp имеет функцию now() в качестве значения по умолчанию, это приведёт к тому, что переменная всегда будет содержать время текущего вызова функции, а не время, когда функция была предварительно скомпилирована.</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Объявления параметров функции </a:t>
            </a:r>
          </a:p>
        </p:txBody>
      </p:sp>
      <p:sp>
        <p:nvSpPr>
          <p:cNvPr id="17411" name="TextBox 1"/>
          <p:cNvSpPr txBox="1">
            <a:spLocks noChangeArrowheads="1"/>
          </p:cNvSpPr>
          <p:nvPr/>
        </p:nvSpPr>
        <p:spPr bwMode="auto">
          <a:xfrm>
            <a:off x="468313" y="1125538"/>
            <a:ext cx="8424862"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a:t>Переданные в функцию параметры именуются идентификаторами $1, $2 и т. д. Дополнительно, для улучшения читаемости, можно объявить псевдонимы для параметров $</a:t>
            </a:r>
            <a:r>
              <a:rPr lang="en-US" altLang="ru-RU" sz="1600"/>
              <a:t>n. </a:t>
            </a:r>
            <a:r>
              <a:rPr lang="ru-RU" altLang="ru-RU" sz="1600"/>
              <a:t>Либо псевдоним, либо цифровой идентификатор используются для обозначения параметра. </a:t>
            </a:r>
          </a:p>
          <a:p>
            <a:pPr eaLnBrk="1" hangingPunct="1">
              <a:spcBef>
                <a:spcPct val="0"/>
              </a:spcBef>
              <a:buClrTx/>
              <a:buSzTx/>
              <a:buFontTx/>
              <a:buNone/>
            </a:pPr>
            <a:r>
              <a:rPr lang="ru-RU" altLang="ru-RU" sz="1600"/>
              <a:t>Создать псевдоним можно двумя способами. Предпочтительный способ это дать имя параметру в команде </a:t>
            </a:r>
            <a:r>
              <a:rPr lang="en-US" altLang="ru-RU" sz="1600"/>
              <a:t>CREATE FUNCTION, </a:t>
            </a:r>
            <a:r>
              <a:rPr lang="ru-RU" altLang="ru-RU" sz="1600"/>
              <a:t>например:</a:t>
            </a:r>
          </a:p>
          <a:p>
            <a:pPr eaLnBrk="1" hangingPunct="1">
              <a:spcBef>
                <a:spcPts val="600"/>
              </a:spcBef>
              <a:buClrTx/>
              <a:buSzTx/>
              <a:buFontTx/>
              <a:buNone/>
            </a:pPr>
            <a:r>
              <a:rPr lang="en-US" altLang="ru-RU" sz="1600"/>
              <a:t>CREATE FUNCTION sales_tax(subtotal real) RETURNS real AS $$ </a:t>
            </a:r>
            <a:endParaRPr lang="ru-RU" altLang="ru-RU" sz="1600"/>
          </a:p>
          <a:p>
            <a:pPr eaLnBrk="1" hangingPunct="1">
              <a:spcBef>
                <a:spcPct val="0"/>
              </a:spcBef>
              <a:buClrTx/>
              <a:buSzTx/>
              <a:buFontTx/>
              <a:buNone/>
            </a:pPr>
            <a:r>
              <a:rPr lang="en-US" altLang="ru-RU" sz="1600"/>
              <a:t>BEGIN    </a:t>
            </a:r>
            <a:endParaRPr lang="ru-RU" altLang="ru-RU" sz="1600"/>
          </a:p>
          <a:p>
            <a:pPr eaLnBrk="1" hangingPunct="1">
              <a:spcBef>
                <a:spcPct val="0"/>
              </a:spcBef>
              <a:buClrTx/>
              <a:buSzTx/>
              <a:buFontTx/>
              <a:buNone/>
            </a:pPr>
            <a:r>
              <a:rPr lang="ru-RU" altLang="ru-RU" sz="1600"/>
              <a:t>	</a:t>
            </a:r>
            <a:r>
              <a:rPr lang="en-US" altLang="ru-RU" sz="1600"/>
              <a:t>RETURN subtotal * 0.06; END; </a:t>
            </a:r>
            <a:endParaRPr lang="ru-RU" altLang="ru-RU" sz="1600"/>
          </a:p>
          <a:p>
            <a:pPr eaLnBrk="1" hangingPunct="1">
              <a:spcBef>
                <a:spcPct val="0"/>
              </a:spcBef>
              <a:buClrTx/>
              <a:buSzTx/>
              <a:buFontTx/>
              <a:buNone/>
            </a:pPr>
            <a:r>
              <a:rPr lang="en-US" altLang="ru-RU" sz="1600"/>
              <a:t>$$ LANGUAGE plpgsql;</a:t>
            </a:r>
          </a:p>
          <a:p>
            <a:pPr eaLnBrk="1" hangingPunct="1">
              <a:spcBef>
                <a:spcPts val="600"/>
              </a:spcBef>
              <a:spcAft>
                <a:spcPts val="600"/>
              </a:spcAft>
              <a:buClrTx/>
              <a:buSzTx/>
              <a:buFontTx/>
              <a:buNone/>
            </a:pPr>
            <a:r>
              <a:rPr lang="ru-RU" altLang="ru-RU" sz="1600"/>
              <a:t>Другой способ это явное объявление псевдонима при помощи синтаксиса:</a:t>
            </a:r>
          </a:p>
          <a:p>
            <a:pPr eaLnBrk="1" hangingPunct="1">
              <a:spcBef>
                <a:spcPct val="0"/>
              </a:spcBef>
              <a:buClrTx/>
              <a:buSzTx/>
              <a:buFontTx/>
              <a:buNone/>
            </a:pPr>
            <a:r>
              <a:rPr lang="ru-RU" altLang="ru-RU" sz="1600"/>
              <a:t>	имя </a:t>
            </a:r>
            <a:r>
              <a:rPr lang="en-US" altLang="ru-RU" sz="1600"/>
              <a:t>ALIAS FOR $n; </a:t>
            </a:r>
            <a:endParaRPr lang="ru-RU" altLang="ru-RU" sz="1600"/>
          </a:p>
          <a:p>
            <a:pPr eaLnBrk="1" hangingPunct="1">
              <a:spcBef>
                <a:spcPts val="600"/>
              </a:spcBef>
              <a:spcAft>
                <a:spcPts val="600"/>
              </a:spcAft>
              <a:buClrTx/>
              <a:buSzTx/>
              <a:buFontTx/>
              <a:buNone/>
            </a:pPr>
            <a:r>
              <a:rPr lang="ru-RU" altLang="ru-RU" sz="1600"/>
              <a:t>Предыдущий пример для этого стиля выглядит так:</a:t>
            </a:r>
          </a:p>
          <a:p>
            <a:pPr eaLnBrk="1" hangingPunct="1">
              <a:spcBef>
                <a:spcPct val="0"/>
              </a:spcBef>
              <a:buClrTx/>
              <a:buSzTx/>
              <a:buFontTx/>
              <a:buNone/>
            </a:pPr>
            <a:r>
              <a:rPr lang="en-US" altLang="ru-RU" sz="1600"/>
              <a:t>CREATE FUNCTION sales_tax(real) RETURNS real AS $$ </a:t>
            </a:r>
            <a:endParaRPr lang="ru-RU" altLang="ru-RU" sz="1600"/>
          </a:p>
          <a:p>
            <a:pPr eaLnBrk="1" hangingPunct="1">
              <a:spcBef>
                <a:spcPct val="0"/>
              </a:spcBef>
              <a:buClrTx/>
              <a:buSzTx/>
              <a:buFontTx/>
              <a:buNone/>
            </a:pPr>
            <a:r>
              <a:rPr lang="en-US" altLang="ru-RU" sz="1600"/>
              <a:t>DECLARE    </a:t>
            </a:r>
            <a:endParaRPr lang="ru-RU" altLang="ru-RU" sz="1600"/>
          </a:p>
          <a:p>
            <a:pPr eaLnBrk="1" hangingPunct="1">
              <a:spcBef>
                <a:spcPct val="0"/>
              </a:spcBef>
              <a:buClrTx/>
              <a:buSzTx/>
              <a:buFontTx/>
              <a:buNone/>
            </a:pPr>
            <a:r>
              <a:rPr lang="ru-RU" altLang="ru-RU" sz="1600"/>
              <a:t>	</a:t>
            </a:r>
            <a:r>
              <a:rPr lang="en-US" altLang="ru-RU" sz="1600"/>
              <a:t>subtotal ALIAS FOR $1; </a:t>
            </a:r>
            <a:endParaRPr lang="ru-RU" altLang="ru-RU" sz="1600"/>
          </a:p>
          <a:p>
            <a:pPr eaLnBrk="1" hangingPunct="1">
              <a:spcBef>
                <a:spcPct val="0"/>
              </a:spcBef>
              <a:buClrTx/>
              <a:buSzTx/>
              <a:buFontTx/>
              <a:buNone/>
            </a:pPr>
            <a:r>
              <a:rPr lang="en-US" altLang="ru-RU" sz="1600"/>
              <a:t>BEGIN    </a:t>
            </a:r>
            <a:endParaRPr lang="ru-RU" altLang="ru-RU" sz="1600"/>
          </a:p>
          <a:p>
            <a:pPr eaLnBrk="1" hangingPunct="1">
              <a:spcBef>
                <a:spcPct val="0"/>
              </a:spcBef>
              <a:buClrTx/>
              <a:buSzTx/>
              <a:buFontTx/>
              <a:buNone/>
            </a:pPr>
            <a:r>
              <a:rPr lang="ru-RU" altLang="ru-RU" sz="1600"/>
              <a:t>	</a:t>
            </a:r>
            <a:r>
              <a:rPr lang="en-US" altLang="ru-RU" sz="1600"/>
              <a:t>RETURN subtotal * 0.06; </a:t>
            </a:r>
            <a:endParaRPr lang="ru-RU" altLang="ru-RU" sz="1600"/>
          </a:p>
          <a:p>
            <a:pPr eaLnBrk="1" hangingPunct="1">
              <a:spcBef>
                <a:spcPct val="0"/>
              </a:spcBef>
              <a:buClrTx/>
              <a:buSzTx/>
              <a:buFontTx/>
              <a:buNone/>
            </a:pPr>
            <a:r>
              <a:rPr lang="en-US" altLang="ru-RU" sz="1600"/>
              <a:t>END; </a:t>
            </a:r>
            <a:endParaRPr lang="ru-RU" altLang="ru-RU" sz="1600"/>
          </a:p>
          <a:p>
            <a:pPr eaLnBrk="1" hangingPunct="1">
              <a:spcBef>
                <a:spcPct val="0"/>
              </a:spcBef>
              <a:buClrTx/>
              <a:buSzTx/>
              <a:buFontTx/>
              <a:buNone/>
            </a:pPr>
            <a:r>
              <a:rPr lang="en-US" altLang="ru-RU" sz="1600"/>
              <a:t>$$ LANGUAGE plpgsql; </a:t>
            </a:r>
            <a:endParaRPr lang="ru-RU" altLang="ru-RU" sz="1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Объявления параметров функции </a:t>
            </a:r>
          </a:p>
        </p:txBody>
      </p:sp>
      <p:sp>
        <p:nvSpPr>
          <p:cNvPr id="18435" name="TextBox 1"/>
          <p:cNvSpPr txBox="1">
            <a:spLocks noChangeArrowheads="1"/>
          </p:cNvSpPr>
          <p:nvPr/>
        </p:nvSpPr>
        <p:spPr bwMode="auto">
          <a:xfrm>
            <a:off x="468313" y="1125538"/>
            <a:ext cx="8424862"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a:t>Когда функция на PL/pgSQL объявляется с выходными параметрами, им выдаются цифровые идентификаторы $n и для них можно создавать псевдонимы точно таким же способом, как и для обычных входных параметров. Выходной параметр это фактически переменная, стартующая с NULL и которой присваивается значение во время выполнения функции. Возвращается последнее присвоенное значение. Например, функция sales_tax может быть переписана так:</a:t>
            </a:r>
          </a:p>
          <a:p>
            <a:pPr eaLnBrk="1" hangingPunct="1">
              <a:spcBef>
                <a:spcPct val="0"/>
              </a:spcBef>
              <a:buClrTx/>
              <a:buSzTx/>
              <a:buFontTx/>
              <a:buNone/>
            </a:pPr>
            <a:r>
              <a:rPr lang="ru-RU" altLang="ru-RU" sz="1600"/>
              <a:t>CREATE FUNCTION sales_tax(subtotal real, OUT tax real) AS $$ </a:t>
            </a:r>
          </a:p>
          <a:p>
            <a:pPr eaLnBrk="1" hangingPunct="1">
              <a:spcBef>
                <a:spcPct val="0"/>
              </a:spcBef>
              <a:buClrTx/>
              <a:buSzTx/>
              <a:buFontTx/>
              <a:buNone/>
            </a:pPr>
            <a:r>
              <a:rPr lang="ru-RU" altLang="ru-RU" sz="1600"/>
              <a:t>BEGIN   </a:t>
            </a:r>
          </a:p>
          <a:p>
            <a:pPr eaLnBrk="1" hangingPunct="1">
              <a:spcBef>
                <a:spcPct val="0"/>
              </a:spcBef>
              <a:buClrTx/>
              <a:buSzTx/>
              <a:buFontTx/>
              <a:buNone/>
            </a:pPr>
            <a:r>
              <a:rPr lang="ru-RU" altLang="ru-RU" sz="1600"/>
              <a:t>	tax := subtotal * 0.06; </a:t>
            </a:r>
          </a:p>
          <a:p>
            <a:pPr eaLnBrk="1" hangingPunct="1">
              <a:spcBef>
                <a:spcPct val="0"/>
              </a:spcBef>
              <a:buClrTx/>
              <a:buSzTx/>
              <a:buFontTx/>
              <a:buNone/>
            </a:pPr>
            <a:r>
              <a:rPr lang="ru-RU" altLang="ru-RU" sz="1600"/>
              <a:t>END; </a:t>
            </a:r>
          </a:p>
          <a:p>
            <a:pPr eaLnBrk="1" hangingPunct="1">
              <a:spcBef>
                <a:spcPct val="0"/>
              </a:spcBef>
              <a:buClrTx/>
              <a:buSzTx/>
              <a:buFontTx/>
              <a:buNone/>
            </a:pPr>
            <a:r>
              <a:rPr lang="ru-RU" altLang="ru-RU" sz="1600"/>
              <a:t>$$ LANGUAGE plpgsql; </a:t>
            </a:r>
          </a:p>
          <a:p>
            <a:pPr eaLnBrk="1" hangingPunct="1">
              <a:spcBef>
                <a:spcPct val="0"/>
              </a:spcBef>
              <a:buClrTx/>
              <a:buSzTx/>
              <a:buFontTx/>
              <a:buNone/>
            </a:pPr>
            <a:r>
              <a:rPr lang="ru-RU" altLang="ru-RU" sz="1600"/>
              <a:t>Обратите внимание, что мы опустили RETURNS real — хотя можно было и включить, но это было бы излишним. Выходные параметры наиболее полезны для возвращения нескольких значений. Простейший пример:</a:t>
            </a:r>
          </a:p>
          <a:p>
            <a:pPr eaLnBrk="1" hangingPunct="1">
              <a:spcBef>
                <a:spcPct val="0"/>
              </a:spcBef>
              <a:buClrTx/>
              <a:buSzTx/>
              <a:buFontTx/>
              <a:buNone/>
            </a:pPr>
            <a:r>
              <a:rPr lang="ru-RU" altLang="ru-RU" sz="1600"/>
              <a:t>CREATE FUNCTION  sum_n_product(x int, y int, OUT sum int, OUT prod int) AS $$ </a:t>
            </a:r>
          </a:p>
          <a:p>
            <a:pPr eaLnBrk="1" hangingPunct="1">
              <a:spcBef>
                <a:spcPct val="0"/>
              </a:spcBef>
              <a:buClrTx/>
              <a:buSzTx/>
              <a:buFontTx/>
              <a:buNone/>
            </a:pPr>
            <a:r>
              <a:rPr lang="ru-RU" altLang="ru-RU" sz="1600"/>
              <a:t>BEGIN    </a:t>
            </a:r>
          </a:p>
          <a:p>
            <a:pPr eaLnBrk="1" hangingPunct="1">
              <a:spcBef>
                <a:spcPct val="0"/>
              </a:spcBef>
              <a:buClrTx/>
              <a:buSzTx/>
              <a:buFontTx/>
              <a:buNone/>
            </a:pPr>
            <a:r>
              <a:rPr lang="ru-RU" altLang="ru-RU" sz="1600"/>
              <a:t>	sum := x + y;</a:t>
            </a:r>
          </a:p>
          <a:p>
            <a:pPr eaLnBrk="1" hangingPunct="1">
              <a:spcBef>
                <a:spcPct val="0"/>
              </a:spcBef>
              <a:buClrTx/>
              <a:buSzTx/>
              <a:buFontTx/>
              <a:buNone/>
            </a:pPr>
            <a:r>
              <a:rPr lang="ru-RU" altLang="ru-RU" sz="1600"/>
              <a:t>	prod := x * y; </a:t>
            </a:r>
          </a:p>
          <a:p>
            <a:pPr eaLnBrk="1" hangingPunct="1">
              <a:spcBef>
                <a:spcPct val="0"/>
              </a:spcBef>
              <a:buClrTx/>
              <a:buSzTx/>
              <a:buFontTx/>
              <a:buNone/>
            </a:pPr>
            <a:r>
              <a:rPr lang="ru-RU" altLang="ru-RU" sz="1600"/>
              <a:t>END; </a:t>
            </a:r>
          </a:p>
          <a:p>
            <a:pPr eaLnBrk="1" hangingPunct="1">
              <a:spcBef>
                <a:spcPct val="0"/>
              </a:spcBef>
              <a:buClrTx/>
              <a:buSzTx/>
              <a:buFontTx/>
              <a:buNone/>
            </a:pPr>
            <a:r>
              <a:rPr lang="ru-RU" altLang="ru-RU" sz="1600"/>
              <a:t>$$ LANGUAGE plpgsql; </a:t>
            </a:r>
          </a:p>
          <a:p>
            <a:pPr eaLnBrk="1" hangingPunct="1">
              <a:spcBef>
                <a:spcPct val="0"/>
              </a:spcBef>
              <a:buClrTx/>
              <a:buSzTx/>
              <a:buFontTx/>
              <a:buNone/>
            </a:pPr>
            <a:r>
              <a:rPr lang="ru-RU" altLang="ru-RU" sz="1600"/>
              <a:t>Здесь фактически создаётся анонимный тип record для возвращения результата функции. Если используется предложение RETURNS, то оно должна выглядеть как RETURNS record.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19459" name="TextBox 1"/>
          <p:cNvSpPr txBox="1">
            <a:spLocks noChangeArrowheads="1"/>
          </p:cNvSpPr>
          <p:nvPr/>
        </p:nvSpPr>
        <p:spPr bwMode="auto">
          <a:xfrm>
            <a:off x="468313" y="1125538"/>
            <a:ext cx="8424862" cy="495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Оператор присваивания</a:t>
            </a:r>
          </a:p>
          <a:p>
            <a:pPr eaLnBrk="1" hangingPunct="1">
              <a:spcBef>
                <a:spcPct val="0"/>
              </a:spcBef>
              <a:buClrTx/>
              <a:buSzTx/>
              <a:buFontTx/>
              <a:buNone/>
            </a:pPr>
            <a:r>
              <a:rPr lang="ru-RU" altLang="ru-RU" sz="1600"/>
              <a:t>Присвоение значения переменной PL/pgSQL записывается в виде: </a:t>
            </a:r>
          </a:p>
          <a:p>
            <a:pPr eaLnBrk="1" hangingPunct="1">
              <a:spcBef>
                <a:spcPts val="600"/>
              </a:spcBef>
              <a:spcAft>
                <a:spcPts val="600"/>
              </a:spcAft>
              <a:buClrTx/>
              <a:buSzTx/>
              <a:buFontTx/>
              <a:buNone/>
            </a:pPr>
            <a:r>
              <a:rPr lang="ru-RU" altLang="ru-RU" sz="1600"/>
              <a:t>	</a:t>
            </a:r>
            <a:r>
              <a:rPr lang="ru-RU" altLang="ru-RU" sz="1600" b="1"/>
              <a:t>переменная { := | </a:t>
            </a:r>
            <a:r>
              <a:rPr lang="ru-RU" altLang="ru-RU" sz="1600" b="1">
                <a:solidFill>
                  <a:srgbClr val="FF0000"/>
                </a:solidFill>
              </a:rPr>
              <a:t>=</a:t>
            </a:r>
            <a:r>
              <a:rPr lang="ru-RU" altLang="ru-RU" sz="1600" b="1"/>
              <a:t> } выражение; </a:t>
            </a:r>
          </a:p>
          <a:p>
            <a:pPr eaLnBrk="1" hangingPunct="1">
              <a:spcBef>
                <a:spcPct val="0"/>
              </a:spcBef>
              <a:buClrTx/>
              <a:buSzTx/>
              <a:buFontTx/>
              <a:buNone/>
            </a:pPr>
            <a:r>
              <a:rPr lang="ru-RU" altLang="ru-RU" sz="1600"/>
              <a:t>Выражение в таком операторе вычисляется с помощью SQL-команды SELECT, посылаемой в основную машину базы данных. Выражение должно получить одно значение (возможно, значение строки, если переменная строкового типа или типа record). Для присвоения можно использовать знак равенства (=) вместо совместимого с PL/SQL :=. </a:t>
            </a:r>
          </a:p>
          <a:p>
            <a:pPr eaLnBrk="1" hangingPunct="1">
              <a:spcBef>
                <a:spcPct val="0"/>
              </a:spcBef>
              <a:buClrTx/>
              <a:buSzTx/>
              <a:buFontTx/>
              <a:buNone/>
            </a:pPr>
            <a:r>
              <a:rPr lang="ru-RU" altLang="ru-RU" sz="1600"/>
              <a:t>Целевая переменная может быть простой переменной (возможно, дополненной именем блока), полем в переменной строкового типа или записи; или элементом массива, который является простой переменной или полем. </a:t>
            </a:r>
          </a:p>
          <a:p>
            <a:pPr eaLnBrk="1" hangingPunct="1">
              <a:spcBef>
                <a:spcPct val="0"/>
              </a:spcBef>
              <a:buClrTx/>
              <a:buSzTx/>
              <a:buFontTx/>
              <a:buNone/>
            </a:pPr>
            <a:r>
              <a:rPr lang="ru-RU" altLang="ru-RU" sz="1600"/>
              <a:t>Если тип данных результата выражения не соответствует типу данных переменной, это значение будет преобразовано к нужному типу с использованием приведения присваивания. В случае отсутствия приведения присваивания для этой пары типов, интерпретатор PL/pgSQL попытается преобразовать значение результата через текстовый формат, то есть применив функцию вывода типа результата, а за ней функцию ввода типа переменной. При этом функция ввода может выдавать ошибки времени выполнения, если не воспримет строковое представление значения результата.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20483" name="TextBox 1"/>
          <p:cNvSpPr txBox="1">
            <a:spLocks noChangeArrowheads="1"/>
          </p:cNvSpPr>
          <p:nvPr/>
        </p:nvSpPr>
        <p:spPr bwMode="auto">
          <a:xfrm>
            <a:off x="179388" y="1125538"/>
            <a:ext cx="8856662"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Управляющие  операторы</a:t>
            </a:r>
          </a:p>
          <a:p>
            <a:pPr eaLnBrk="1" hangingPunct="1">
              <a:spcBef>
                <a:spcPct val="0"/>
              </a:spcBef>
              <a:buClrTx/>
              <a:buSzTx/>
              <a:buFontTx/>
              <a:buNone/>
            </a:pPr>
            <a:r>
              <a:rPr lang="ru-RU" altLang="ru-RU" sz="1600"/>
              <a:t>Операторы </a:t>
            </a:r>
            <a:r>
              <a:rPr lang="en-US" altLang="ru-RU" sz="1600"/>
              <a:t>IF </a:t>
            </a:r>
            <a:r>
              <a:rPr lang="ru-RU" altLang="ru-RU" sz="1600"/>
              <a:t>и </a:t>
            </a:r>
            <a:r>
              <a:rPr lang="en-US" altLang="ru-RU" sz="1600"/>
              <a:t>CASE </a:t>
            </a:r>
            <a:r>
              <a:rPr lang="ru-RU" altLang="ru-RU" sz="1600"/>
              <a:t>позволяют выполнять команды в зависимости от определённых условий. </a:t>
            </a:r>
            <a:r>
              <a:rPr lang="en-US" altLang="ru-RU" sz="1600"/>
              <a:t>PL/pgSQL </a:t>
            </a:r>
            <a:r>
              <a:rPr lang="ru-RU" altLang="ru-RU" sz="1600"/>
              <a:t>поддерживает три формы </a:t>
            </a:r>
            <a:r>
              <a:rPr lang="en-US" altLang="ru-RU" sz="1600"/>
              <a:t>IF: </a:t>
            </a:r>
            <a:endParaRPr lang="ru-RU" altLang="ru-RU" sz="1600"/>
          </a:p>
          <a:p>
            <a:pPr eaLnBrk="1" hangingPunct="1">
              <a:spcBef>
                <a:spcPct val="0"/>
              </a:spcBef>
              <a:buClrTx/>
              <a:buSzTx/>
              <a:buFontTx/>
              <a:buNone/>
            </a:pPr>
            <a:r>
              <a:rPr lang="en-US" altLang="ru-RU" sz="1600"/>
              <a:t>• IF ... THEN ... END IF ;</a:t>
            </a:r>
            <a:endParaRPr lang="ru-RU" altLang="ru-RU" sz="1600"/>
          </a:p>
          <a:p>
            <a:pPr eaLnBrk="1" hangingPunct="1">
              <a:spcBef>
                <a:spcPct val="0"/>
              </a:spcBef>
              <a:buClrTx/>
              <a:buSzTx/>
              <a:buFontTx/>
              <a:buNone/>
            </a:pPr>
            <a:r>
              <a:rPr lang="en-US" altLang="ru-RU" sz="1600"/>
              <a:t>• IF ... THEN ... ELSE ... END IF ;</a:t>
            </a:r>
            <a:endParaRPr lang="ru-RU" altLang="ru-RU" sz="1600"/>
          </a:p>
          <a:p>
            <a:pPr eaLnBrk="1" hangingPunct="1">
              <a:spcBef>
                <a:spcPct val="0"/>
              </a:spcBef>
              <a:buClrTx/>
              <a:buSzTx/>
              <a:buFontTx/>
              <a:buNone/>
            </a:pPr>
            <a:r>
              <a:rPr lang="en-US" altLang="ru-RU" sz="1600"/>
              <a:t>• IF ... THEN ... ELSIF ... THEN ... ELSE ... END IF ;</a:t>
            </a:r>
            <a:endParaRPr lang="ru-RU" altLang="ru-RU" sz="1600"/>
          </a:p>
          <a:p>
            <a:pPr eaLnBrk="1" hangingPunct="1">
              <a:spcBef>
                <a:spcPts val="600"/>
              </a:spcBef>
              <a:spcAft>
                <a:spcPts val="600"/>
              </a:spcAft>
              <a:buClrTx/>
              <a:buSzTx/>
              <a:buFontTx/>
              <a:buNone/>
            </a:pPr>
            <a:r>
              <a:rPr lang="ru-RU" altLang="ru-RU" sz="1600"/>
              <a:t>и две формы </a:t>
            </a:r>
            <a:r>
              <a:rPr lang="en-US" altLang="ru-RU" sz="1600"/>
              <a:t>CASE: </a:t>
            </a:r>
            <a:endParaRPr lang="ru-RU" altLang="ru-RU" sz="1600"/>
          </a:p>
          <a:p>
            <a:pPr eaLnBrk="1" hangingPunct="1">
              <a:spcBef>
                <a:spcPct val="0"/>
              </a:spcBef>
              <a:buClrTx/>
              <a:buSzTx/>
              <a:buFontTx/>
              <a:buNone/>
            </a:pPr>
            <a:r>
              <a:rPr lang="en-US" altLang="ru-RU" sz="1600"/>
              <a:t>• CASE ... WHEN ... THEN ... ELSE ... END CASE ;</a:t>
            </a:r>
            <a:endParaRPr lang="ru-RU" altLang="ru-RU" sz="1600"/>
          </a:p>
          <a:p>
            <a:pPr eaLnBrk="1" hangingPunct="1">
              <a:spcBef>
                <a:spcPct val="0"/>
              </a:spcBef>
              <a:buClrTx/>
              <a:buSzTx/>
              <a:buFontTx/>
              <a:buNone/>
            </a:pPr>
            <a:r>
              <a:rPr lang="en-US" altLang="ru-RU" sz="1600"/>
              <a:t>• CASE   WHEN ... THEN ... ELSE ... END CASE ;</a:t>
            </a:r>
            <a:endParaRPr lang="ru-RU" altLang="ru-RU" sz="1600"/>
          </a:p>
          <a:p>
            <a:pPr eaLnBrk="1" hangingPunct="1">
              <a:spcBef>
                <a:spcPct val="0"/>
              </a:spcBef>
              <a:buClrTx/>
              <a:buSzTx/>
              <a:buFontTx/>
              <a:buNone/>
            </a:pPr>
            <a:r>
              <a:rPr lang="ru-RU" altLang="ru-RU" sz="1600"/>
              <a:t>Вместо ключевого слова ELSIF можно использовать ELSEIF.</a:t>
            </a:r>
          </a:p>
          <a:p>
            <a:pPr eaLnBrk="1" hangingPunct="1">
              <a:spcBef>
                <a:spcPct val="0"/>
              </a:spcBef>
              <a:buClrTx/>
              <a:buSzTx/>
              <a:buFontTx/>
              <a:buNone/>
            </a:pPr>
            <a:r>
              <a:rPr lang="ru-RU" altLang="ru-RU" sz="1600"/>
              <a:t>Операторы, идущие после </a:t>
            </a:r>
            <a:r>
              <a:rPr lang="en-US" altLang="ru-RU" sz="1600"/>
              <a:t>THEN,  </a:t>
            </a:r>
            <a:r>
              <a:rPr lang="ru-RU" altLang="ru-RU" sz="1600"/>
              <a:t>выполняются, если соответствующее условие (логическое</a:t>
            </a:r>
            <a:r>
              <a:rPr lang="en-US" altLang="ru-RU" sz="1600"/>
              <a:t> </a:t>
            </a:r>
            <a:r>
              <a:rPr lang="ru-RU" altLang="ru-RU" sz="1600"/>
              <a:t>выражение) истинно. В противном случае они опускаются. Пример:</a:t>
            </a:r>
            <a:endParaRPr lang="en-US" altLang="ru-RU" sz="1600"/>
          </a:p>
          <a:p>
            <a:pPr eaLnBrk="1" hangingPunct="1">
              <a:spcBef>
                <a:spcPct val="0"/>
              </a:spcBef>
              <a:buClrTx/>
              <a:buSzTx/>
              <a:buFontTx/>
              <a:buNone/>
            </a:pPr>
            <a:endParaRPr lang="ru-RU" altLang="ru-RU" sz="1600"/>
          </a:p>
          <a:p>
            <a:pPr eaLnBrk="1" hangingPunct="1">
              <a:spcBef>
                <a:spcPct val="0"/>
              </a:spcBef>
              <a:buClrTx/>
              <a:buSzTx/>
              <a:buFontTx/>
              <a:buNone/>
            </a:pPr>
            <a:r>
              <a:rPr lang="en-US" altLang="ru-RU" sz="1600"/>
              <a:t>IF </a:t>
            </a:r>
            <a:r>
              <a:rPr lang="ru-RU" altLang="ru-RU" sz="1600"/>
              <a:t> </a:t>
            </a:r>
            <a:r>
              <a:rPr lang="en-US" altLang="ru-RU" sz="1600"/>
              <a:t>v_count &gt; 0 </a:t>
            </a:r>
            <a:r>
              <a:rPr lang="ru-RU" altLang="ru-RU" sz="1600"/>
              <a:t>  </a:t>
            </a:r>
          </a:p>
          <a:p>
            <a:pPr eaLnBrk="1" hangingPunct="1">
              <a:spcBef>
                <a:spcPct val="0"/>
              </a:spcBef>
              <a:buClrTx/>
              <a:buSzTx/>
              <a:buFontTx/>
              <a:buNone/>
            </a:pPr>
            <a:r>
              <a:rPr lang="en-US" altLang="ru-RU" sz="1600"/>
              <a:t>THEN    </a:t>
            </a:r>
            <a:endParaRPr lang="ru-RU" altLang="ru-RU" sz="1600"/>
          </a:p>
          <a:p>
            <a:pPr eaLnBrk="1" hangingPunct="1">
              <a:spcBef>
                <a:spcPct val="0"/>
              </a:spcBef>
              <a:buClrTx/>
              <a:buSzTx/>
              <a:buFontTx/>
              <a:buNone/>
            </a:pPr>
            <a:r>
              <a:rPr lang="ru-RU" altLang="ru-RU" sz="1600"/>
              <a:t>	</a:t>
            </a:r>
            <a:r>
              <a:rPr lang="en-US" altLang="ru-RU" sz="1600"/>
              <a:t>INSERT </a:t>
            </a:r>
            <a:r>
              <a:rPr lang="ru-RU" altLang="ru-RU" sz="1600"/>
              <a:t> </a:t>
            </a:r>
            <a:r>
              <a:rPr lang="en-US" altLang="ru-RU" sz="1600"/>
              <a:t>INTO </a:t>
            </a:r>
            <a:r>
              <a:rPr lang="ru-RU" altLang="ru-RU" sz="1600"/>
              <a:t> </a:t>
            </a:r>
            <a:r>
              <a:rPr lang="en-US" altLang="ru-RU" sz="1600"/>
              <a:t>users_count (count)</a:t>
            </a:r>
            <a:r>
              <a:rPr lang="ru-RU" altLang="ru-RU" sz="1600"/>
              <a:t> </a:t>
            </a:r>
            <a:r>
              <a:rPr lang="en-US" altLang="ru-RU" sz="1600"/>
              <a:t> VALUES (v_count);   </a:t>
            </a:r>
            <a:endParaRPr lang="ru-RU" altLang="ru-RU" sz="1600"/>
          </a:p>
          <a:p>
            <a:pPr eaLnBrk="1" hangingPunct="1">
              <a:spcBef>
                <a:spcPct val="0"/>
              </a:spcBef>
              <a:buClrTx/>
              <a:buSzTx/>
              <a:buFontTx/>
              <a:buNone/>
            </a:pPr>
            <a:r>
              <a:rPr lang="ru-RU" altLang="ru-RU" sz="1600"/>
              <a:t>	</a:t>
            </a:r>
            <a:r>
              <a:rPr lang="en-US" altLang="ru-RU" sz="1600"/>
              <a:t>RETURN</a:t>
            </a:r>
            <a:r>
              <a:rPr lang="ru-RU" altLang="ru-RU" sz="1600"/>
              <a:t> </a:t>
            </a:r>
            <a:r>
              <a:rPr lang="en-US" altLang="ru-RU" sz="1600"/>
              <a:t> 't'; </a:t>
            </a:r>
            <a:endParaRPr lang="ru-RU" altLang="ru-RU" sz="1600"/>
          </a:p>
          <a:p>
            <a:pPr eaLnBrk="1" hangingPunct="1">
              <a:spcBef>
                <a:spcPct val="0"/>
              </a:spcBef>
              <a:buClrTx/>
              <a:buSzTx/>
              <a:buFontTx/>
              <a:buNone/>
            </a:pPr>
            <a:r>
              <a:rPr lang="en-US" altLang="ru-RU" sz="1600"/>
              <a:t>ELSE    </a:t>
            </a:r>
            <a:endParaRPr lang="ru-RU" altLang="ru-RU" sz="1600"/>
          </a:p>
          <a:p>
            <a:pPr eaLnBrk="1" hangingPunct="1">
              <a:spcBef>
                <a:spcPct val="0"/>
              </a:spcBef>
              <a:buClrTx/>
              <a:buSzTx/>
              <a:buFontTx/>
              <a:buNone/>
            </a:pPr>
            <a:r>
              <a:rPr lang="ru-RU" altLang="ru-RU" sz="1600"/>
              <a:t>	</a:t>
            </a:r>
            <a:r>
              <a:rPr lang="en-US" altLang="ru-RU" sz="1600"/>
              <a:t>RETURN</a:t>
            </a:r>
            <a:r>
              <a:rPr lang="ru-RU" altLang="ru-RU" sz="1600"/>
              <a:t> </a:t>
            </a:r>
            <a:r>
              <a:rPr lang="en-US" altLang="ru-RU" sz="1600"/>
              <a:t> 'f'; </a:t>
            </a:r>
            <a:endParaRPr lang="ru-RU" altLang="ru-RU" sz="1600"/>
          </a:p>
          <a:p>
            <a:pPr eaLnBrk="1" hangingPunct="1">
              <a:spcBef>
                <a:spcPct val="0"/>
              </a:spcBef>
              <a:buClrTx/>
              <a:buSzTx/>
              <a:buFontTx/>
              <a:buNone/>
            </a:pPr>
            <a:r>
              <a:rPr lang="en-US" altLang="ru-RU" sz="1600"/>
              <a:t>END IF; </a:t>
            </a:r>
            <a:endParaRPr lang="ru-RU" altLang="ru-RU" sz="16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21507" name="TextBox 1"/>
          <p:cNvSpPr txBox="1">
            <a:spLocks noChangeArrowheads="1"/>
          </p:cNvSpPr>
          <p:nvPr/>
        </p:nvSpPr>
        <p:spPr bwMode="auto">
          <a:xfrm>
            <a:off x="179388" y="1125538"/>
            <a:ext cx="885666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Управляющие  операторы:</a:t>
            </a:r>
            <a:r>
              <a:rPr lang="en-US" altLang="ru-RU" sz="1800" b="1"/>
              <a:t> CASE</a:t>
            </a:r>
            <a:r>
              <a:rPr lang="ru-RU" altLang="ru-RU" sz="1800" b="1"/>
              <a:t> </a:t>
            </a:r>
          </a:p>
          <a:p>
            <a:pPr eaLnBrk="1" hangingPunct="1">
              <a:spcBef>
                <a:spcPct val="0"/>
              </a:spcBef>
              <a:buClrTx/>
              <a:buSzTx/>
              <a:buFontTx/>
              <a:buNone/>
            </a:pPr>
            <a:r>
              <a:rPr lang="ru-RU" altLang="ru-RU" sz="1600"/>
              <a:t>CASE выражение-поиска    </a:t>
            </a:r>
            <a:endParaRPr lang="en-US" altLang="ru-RU" sz="1600"/>
          </a:p>
          <a:p>
            <a:pPr eaLnBrk="1" hangingPunct="1">
              <a:spcBef>
                <a:spcPct val="0"/>
              </a:spcBef>
              <a:buClrTx/>
              <a:buSzTx/>
              <a:buFontTx/>
              <a:buNone/>
            </a:pPr>
            <a:r>
              <a:rPr lang="en-US" altLang="ru-RU" sz="1600"/>
              <a:t>	</a:t>
            </a:r>
            <a:r>
              <a:rPr lang="ru-RU" altLang="ru-RU" sz="1600"/>
              <a:t>WHEN выражение </a:t>
            </a:r>
            <a:r>
              <a:rPr lang="ru-RU" altLang="ru-RU" sz="1600">
                <a:solidFill>
                  <a:srgbClr val="FF0000"/>
                </a:solidFill>
              </a:rPr>
              <a:t>[, выражение [...]] </a:t>
            </a:r>
            <a:r>
              <a:rPr lang="ru-RU" altLang="ru-RU" sz="1600"/>
              <a:t>THEN      операторы </a:t>
            </a:r>
            <a:endParaRPr lang="en-US" altLang="ru-RU" sz="1600"/>
          </a:p>
          <a:p>
            <a:pPr eaLnBrk="1" hangingPunct="1">
              <a:spcBef>
                <a:spcPct val="0"/>
              </a:spcBef>
              <a:buClrTx/>
              <a:buSzTx/>
              <a:buFontTx/>
              <a:buNone/>
            </a:pPr>
            <a:r>
              <a:rPr lang="en-US" altLang="ru-RU" sz="1600"/>
              <a:t>	</a:t>
            </a:r>
            <a:r>
              <a:rPr lang="ru-RU" altLang="ru-RU" sz="1600"/>
              <a:t>[WHEN выражение</a:t>
            </a:r>
            <a:r>
              <a:rPr lang="ru-RU" altLang="ru-RU" sz="1600">
                <a:solidFill>
                  <a:srgbClr val="FF0000"/>
                </a:solidFill>
              </a:rPr>
              <a:t> [, выражение [...]]</a:t>
            </a:r>
            <a:r>
              <a:rPr lang="ru-RU" altLang="ru-RU" sz="1600"/>
              <a:t> THEN операторы ...]  </a:t>
            </a:r>
            <a:endParaRPr lang="en-US" altLang="ru-RU" sz="1600"/>
          </a:p>
          <a:p>
            <a:pPr eaLnBrk="1" hangingPunct="1">
              <a:spcBef>
                <a:spcPct val="0"/>
              </a:spcBef>
              <a:buClrTx/>
              <a:buSzTx/>
              <a:buFontTx/>
              <a:buNone/>
            </a:pPr>
            <a:r>
              <a:rPr lang="en-US" altLang="ru-RU" sz="1600"/>
              <a:t>	</a:t>
            </a:r>
            <a:r>
              <a:rPr lang="ru-RU" altLang="ru-RU" sz="1600"/>
              <a:t>[ELSE операторы] </a:t>
            </a:r>
            <a:endParaRPr lang="en-US" altLang="ru-RU" sz="1600"/>
          </a:p>
          <a:p>
            <a:pPr eaLnBrk="1" hangingPunct="1">
              <a:spcBef>
                <a:spcPct val="0"/>
              </a:spcBef>
              <a:buClrTx/>
              <a:buSzTx/>
              <a:buFontTx/>
              <a:buNone/>
            </a:pPr>
            <a:r>
              <a:rPr lang="ru-RU" altLang="ru-RU" sz="1600"/>
              <a:t>END CASE; </a:t>
            </a:r>
            <a:endParaRPr lang="en-US" altLang="ru-RU" sz="1600"/>
          </a:p>
          <a:p>
            <a:pPr eaLnBrk="1" hangingPunct="1">
              <a:spcBef>
                <a:spcPct val="0"/>
              </a:spcBef>
              <a:buClrTx/>
              <a:buSzTx/>
              <a:buFontTx/>
              <a:buNone/>
            </a:pPr>
            <a:r>
              <a:rPr lang="ru-RU" altLang="ru-RU" sz="1600"/>
              <a:t>Простая форма CASE реализует условное выполнение на основе сравнения операндов. Выражение</a:t>
            </a:r>
            <a:r>
              <a:rPr lang="en-US" altLang="ru-RU" sz="1600"/>
              <a:t>-</a:t>
            </a:r>
            <a:r>
              <a:rPr lang="ru-RU" altLang="ru-RU" sz="1600"/>
              <a:t>поиска вычисляется (один раз) и последовательно сравнивается с каждым выражением в условиях WHEN. Если совпадение найдено, то выполняются соответствующие операторы и управление переходит к следующей после END CASE команде. (Все последующие выражения WHEN не проверяются.) Если совпадение не было найдено, то выполняются операторы в ELSE. Но если ELSE нет, то вызывается исключение CASE_NOT_FOUND. </a:t>
            </a:r>
            <a:endParaRPr lang="en-US" altLang="ru-RU" sz="1600"/>
          </a:p>
          <a:p>
            <a:pPr eaLnBrk="1" hangingPunct="1">
              <a:spcBef>
                <a:spcPct val="0"/>
              </a:spcBef>
              <a:buClrTx/>
              <a:buSzTx/>
              <a:buFontTx/>
              <a:buNone/>
            </a:pPr>
            <a:r>
              <a:rPr lang="ru-RU" altLang="ru-RU" sz="1600"/>
              <a:t>Пример:</a:t>
            </a:r>
            <a:endParaRPr lang="en-US" altLang="ru-RU" sz="1600"/>
          </a:p>
          <a:p>
            <a:pPr eaLnBrk="1" hangingPunct="1">
              <a:spcBef>
                <a:spcPct val="0"/>
              </a:spcBef>
              <a:buClrTx/>
              <a:buSzTx/>
              <a:buFontTx/>
              <a:buNone/>
            </a:pPr>
            <a:r>
              <a:rPr lang="ru-RU" altLang="ru-RU" sz="1600"/>
              <a:t>CASE</a:t>
            </a:r>
            <a:r>
              <a:rPr lang="en-US" altLang="ru-RU" sz="1600"/>
              <a:t> </a:t>
            </a:r>
            <a:r>
              <a:rPr lang="ru-RU" altLang="ru-RU" sz="1600"/>
              <a:t> x    </a:t>
            </a:r>
            <a:endParaRPr lang="en-US" altLang="ru-RU" sz="1600"/>
          </a:p>
          <a:p>
            <a:pPr eaLnBrk="1" hangingPunct="1">
              <a:spcBef>
                <a:spcPct val="0"/>
              </a:spcBef>
              <a:buClrTx/>
              <a:buSzTx/>
              <a:buFontTx/>
              <a:buNone/>
            </a:pPr>
            <a:r>
              <a:rPr lang="en-US" altLang="ru-RU" sz="1600"/>
              <a:t>	</a:t>
            </a:r>
            <a:r>
              <a:rPr lang="ru-RU" altLang="ru-RU" sz="1600"/>
              <a:t>WHEN </a:t>
            </a:r>
            <a:r>
              <a:rPr lang="en-US" altLang="ru-RU" sz="1600"/>
              <a:t>  </a:t>
            </a:r>
            <a:r>
              <a:rPr lang="ru-RU" altLang="ru-RU" sz="1600"/>
              <a:t>1, 2 </a:t>
            </a:r>
            <a:endParaRPr lang="en-US" altLang="ru-RU" sz="3600"/>
          </a:p>
          <a:p>
            <a:pPr eaLnBrk="1" hangingPunct="1">
              <a:spcBef>
                <a:spcPct val="0"/>
              </a:spcBef>
              <a:buClrTx/>
              <a:buSzTx/>
              <a:buFontTx/>
              <a:buNone/>
            </a:pPr>
            <a:r>
              <a:rPr lang="en-US" altLang="ru-RU" sz="1600"/>
              <a:t>	</a:t>
            </a:r>
            <a:r>
              <a:rPr lang="ru-RU" altLang="ru-RU" sz="1600"/>
              <a:t>THEN        msg := 'один или два';    </a:t>
            </a:r>
            <a:endParaRPr lang="en-US" altLang="ru-RU" sz="1600"/>
          </a:p>
          <a:p>
            <a:pPr eaLnBrk="1" hangingPunct="1">
              <a:spcBef>
                <a:spcPct val="0"/>
              </a:spcBef>
              <a:buClrTx/>
              <a:buSzTx/>
              <a:buFontTx/>
              <a:buNone/>
            </a:pPr>
            <a:r>
              <a:rPr lang="en-US" altLang="ru-RU" sz="1600"/>
              <a:t>	</a:t>
            </a:r>
            <a:r>
              <a:rPr lang="ru-RU" altLang="ru-RU" sz="1600"/>
              <a:t>ELSE        msg := 'значение, отличное от один или два'; </a:t>
            </a:r>
            <a:endParaRPr lang="en-US" altLang="ru-RU" sz="1600"/>
          </a:p>
          <a:p>
            <a:pPr eaLnBrk="1" hangingPunct="1">
              <a:spcBef>
                <a:spcPct val="0"/>
              </a:spcBef>
              <a:buClrTx/>
              <a:buSzTx/>
              <a:buFontTx/>
              <a:buNone/>
            </a:pPr>
            <a:r>
              <a:rPr lang="ru-RU" altLang="ru-RU" sz="1600"/>
              <a:t>END CASE;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Введение</a:t>
            </a:r>
          </a:p>
        </p:txBody>
      </p:sp>
      <p:sp>
        <p:nvSpPr>
          <p:cNvPr id="4099" name="TextBox 1"/>
          <p:cNvSpPr txBox="1">
            <a:spLocks noChangeArrowheads="1"/>
          </p:cNvSpPr>
          <p:nvPr/>
        </p:nvSpPr>
        <p:spPr bwMode="auto">
          <a:xfrm>
            <a:off x="684213" y="1268413"/>
            <a:ext cx="78486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ru-RU" altLang="ru-RU" sz="1800"/>
              <a:t>PL/pgSQL это процедурный язык для СУБД PostgreSQL. </a:t>
            </a:r>
          </a:p>
          <a:p>
            <a:pPr eaLnBrk="1" hangingPunct="1">
              <a:spcBef>
                <a:spcPct val="0"/>
              </a:spcBef>
              <a:spcAft>
                <a:spcPts val="600"/>
              </a:spcAft>
              <a:buClrTx/>
              <a:buSzTx/>
              <a:buFontTx/>
              <a:buNone/>
            </a:pPr>
            <a:r>
              <a:rPr lang="ru-RU" altLang="ru-RU" sz="1800"/>
              <a:t>Целью проектирования PL/pgSQL было создание загружаемого процедурного языка, который: </a:t>
            </a:r>
          </a:p>
          <a:p>
            <a:pPr eaLnBrk="1" hangingPunct="1">
              <a:spcBef>
                <a:spcPct val="0"/>
              </a:spcBef>
              <a:spcAft>
                <a:spcPts val="600"/>
              </a:spcAft>
              <a:buClrTx/>
              <a:buSzTx/>
              <a:buFontTx/>
              <a:buNone/>
            </a:pPr>
            <a:r>
              <a:rPr lang="ru-RU" altLang="ru-RU" sz="1800"/>
              <a:t>• используется для создания функций и триггеров, </a:t>
            </a:r>
          </a:p>
          <a:p>
            <a:pPr eaLnBrk="1" hangingPunct="1">
              <a:spcBef>
                <a:spcPct val="0"/>
              </a:spcBef>
              <a:spcAft>
                <a:spcPts val="600"/>
              </a:spcAft>
              <a:buClrTx/>
              <a:buSzTx/>
              <a:buFontTx/>
              <a:buNone/>
            </a:pPr>
            <a:r>
              <a:rPr lang="ru-RU" altLang="ru-RU" sz="1800"/>
              <a:t>• добавляет управляющие структуры к языку SQL, </a:t>
            </a:r>
          </a:p>
          <a:p>
            <a:pPr eaLnBrk="1" hangingPunct="1">
              <a:spcBef>
                <a:spcPct val="0"/>
              </a:spcBef>
              <a:spcAft>
                <a:spcPts val="600"/>
              </a:spcAft>
              <a:buClrTx/>
              <a:buSzTx/>
              <a:buFontTx/>
              <a:buNone/>
            </a:pPr>
            <a:r>
              <a:rPr lang="ru-RU" altLang="ru-RU" sz="1800"/>
              <a:t>• может выполнять сложные вычисления, </a:t>
            </a:r>
          </a:p>
          <a:p>
            <a:pPr eaLnBrk="1" hangingPunct="1">
              <a:spcBef>
                <a:spcPct val="0"/>
              </a:spcBef>
              <a:spcAft>
                <a:spcPts val="600"/>
              </a:spcAft>
              <a:buClrTx/>
              <a:buSzTx/>
              <a:buFontTx/>
              <a:buNone/>
            </a:pPr>
            <a:r>
              <a:rPr lang="ru-RU" altLang="ru-RU" sz="1800"/>
              <a:t>• наследует все пользовательские типы, функции и операторы, </a:t>
            </a:r>
          </a:p>
          <a:p>
            <a:pPr eaLnBrk="1" hangingPunct="1">
              <a:spcBef>
                <a:spcPct val="0"/>
              </a:spcBef>
              <a:spcAft>
                <a:spcPts val="600"/>
              </a:spcAft>
              <a:buClrTx/>
              <a:buSzTx/>
              <a:buFontTx/>
              <a:buNone/>
            </a:pPr>
            <a:r>
              <a:rPr lang="ru-RU" altLang="ru-RU" sz="1800"/>
              <a:t>• может быть определён как доверенный язык, </a:t>
            </a:r>
          </a:p>
          <a:p>
            <a:pPr eaLnBrk="1" hangingPunct="1">
              <a:spcBef>
                <a:spcPct val="0"/>
              </a:spcBef>
              <a:spcAft>
                <a:spcPts val="600"/>
              </a:spcAft>
              <a:buClrTx/>
              <a:buSzTx/>
              <a:buFontTx/>
              <a:buNone/>
            </a:pPr>
            <a:r>
              <a:rPr lang="ru-RU" altLang="ru-RU" sz="1800"/>
              <a:t>• прост в использовании. </a:t>
            </a:r>
          </a:p>
          <a:p>
            <a:pPr eaLnBrk="1" hangingPunct="1">
              <a:spcBef>
                <a:spcPct val="0"/>
              </a:spcBef>
              <a:spcAft>
                <a:spcPts val="600"/>
              </a:spcAft>
              <a:buClrTx/>
              <a:buSzTx/>
              <a:buFontTx/>
              <a:buNone/>
            </a:pPr>
            <a:r>
              <a:rPr lang="ru-RU" altLang="ru-RU" sz="1800"/>
              <a:t>Функции PL/pgSQL могут использоваться везде, где допустимы встроенные функции. Например, можно создать функции со сложными вычислениями и условной логикой, а затем использовать их при определении операторов или в индексных выражениях. </a:t>
            </a:r>
          </a:p>
          <a:p>
            <a:pPr eaLnBrk="1" hangingPunct="1">
              <a:spcBef>
                <a:spcPct val="0"/>
              </a:spcBef>
              <a:spcAft>
                <a:spcPts val="600"/>
              </a:spcAft>
              <a:buClrTx/>
              <a:buSzTx/>
              <a:buFontTx/>
              <a:buNone/>
            </a:pPr>
            <a:r>
              <a:rPr lang="ru-RU" altLang="ru-RU" sz="1800"/>
              <a:t>В версии PostgreSQL 9.0 и выше, PL/pgSQL устанавливается по умолчанию.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22531" name="TextBox 1"/>
          <p:cNvSpPr txBox="1">
            <a:spLocks noChangeArrowheads="1"/>
          </p:cNvSpPr>
          <p:nvPr/>
        </p:nvSpPr>
        <p:spPr bwMode="auto">
          <a:xfrm>
            <a:off x="179388" y="1125538"/>
            <a:ext cx="8856662" cy="529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Управляющие  операторы:</a:t>
            </a:r>
            <a:r>
              <a:rPr lang="en-US" altLang="ru-RU" sz="1800" b="1"/>
              <a:t> CASE</a:t>
            </a:r>
            <a:r>
              <a:rPr lang="ru-RU" altLang="ru-RU" sz="1800" b="1"/>
              <a:t> </a:t>
            </a:r>
          </a:p>
          <a:p>
            <a:pPr eaLnBrk="1" hangingPunct="1">
              <a:spcBef>
                <a:spcPct val="0"/>
              </a:spcBef>
              <a:buClrTx/>
              <a:buSzTx/>
              <a:buFontTx/>
              <a:buNone/>
            </a:pPr>
            <a:r>
              <a:rPr lang="ru-RU" altLang="ru-RU" sz="1600"/>
              <a:t>CASE    </a:t>
            </a:r>
            <a:endParaRPr lang="en-US" altLang="ru-RU" sz="1600"/>
          </a:p>
          <a:p>
            <a:pPr eaLnBrk="1" hangingPunct="1">
              <a:spcBef>
                <a:spcPct val="0"/>
              </a:spcBef>
              <a:buClrTx/>
              <a:buSzTx/>
              <a:buFontTx/>
              <a:buNone/>
            </a:pPr>
            <a:r>
              <a:rPr lang="en-US" altLang="ru-RU" sz="1600"/>
              <a:t>	</a:t>
            </a:r>
            <a:r>
              <a:rPr lang="ru-RU" altLang="ru-RU" sz="1600"/>
              <a:t>WHEN логическое-выражение THEN     операторы </a:t>
            </a:r>
            <a:endParaRPr lang="en-US" altLang="ru-RU" sz="1600"/>
          </a:p>
          <a:p>
            <a:pPr eaLnBrk="1" hangingPunct="1">
              <a:spcBef>
                <a:spcPct val="0"/>
              </a:spcBef>
              <a:buClrTx/>
              <a:buSzTx/>
              <a:buFontTx/>
              <a:buNone/>
            </a:pPr>
            <a:r>
              <a:rPr lang="en-US" altLang="ru-RU" sz="1600"/>
              <a:t>	</a:t>
            </a:r>
            <a:r>
              <a:rPr lang="ru-RU" altLang="ru-RU" sz="1600"/>
              <a:t>[WHEN логическое-выражение THEN    операторы ...]  </a:t>
            </a:r>
            <a:endParaRPr lang="en-US" altLang="ru-RU" sz="1600"/>
          </a:p>
          <a:p>
            <a:pPr eaLnBrk="1" hangingPunct="1">
              <a:spcBef>
                <a:spcPct val="0"/>
              </a:spcBef>
              <a:buClrTx/>
              <a:buSzTx/>
              <a:buFontTx/>
              <a:buNone/>
            </a:pPr>
            <a:r>
              <a:rPr lang="en-US" altLang="ru-RU" sz="1600"/>
              <a:t>	</a:t>
            </a:r>
            <a:r>
              <a:rPr lang="ru-RU" altLang="ru-RU" sz="1600"/>
              <a:t>[ELSE операторы] </a:t>
            </a:r>
            <a:endParaRPr lang="en-US" altLang="ru-RU" sz="1600"/>
          </a:p>
          <a:p>
            <a:pPr eaLnBrk="1" hangingPunct="1">
              <a:spcBef>
                <a:spcPct val="0"/>
              </a:spcBef>
              <a:buClrTx/>
              <a:buSzTx/>
              <a:buFontTx/>
              <a:buNone/>
            </a:pPr>
            <a:r>
              <a:rPr lang="ru-RU" altLang="ru-RU" sz="1600"/>
              <a:t>END CASE; </a:t>
            </a:r>
            <a:endParaRPr lang="en-US" altLang="ru-RU" sz="1600"/>
          </a:p>
          <a:p>
            <a:pPr eaLnBrk="1" hangingPunct="1">
              <a:spcBef>
                <a:spcPct val="0"/>
              </a:spcBef>
              <a:buClrTx/>
              <a:buSzTx/>
              <a:buFontTx/>
              <a:buNone/>
            </a:pPr>
            <a:r>
              <a:rPr lang="ru-RU" altLang="ru-RU" sz="1600"/>
              <a:t>Эта форма CASE реализует условное выполнение, основываясь на истинности логических условий. Каждое логическое-выражение в предложении WHEN вычисляется по порядку до тех пор, пока не будет найдено истинное. Затем выполняются соответствующие операторы и управление переходит к следующей после END CASE команде. (Все последующие выражения WHEN не проверяются.) Если ни одно из условий не окажется истинным, то выполняются операторы в ELSE. Но если ELSE нет, то вызывается исключение CASE_NOT_FOUND. </a:t>
            </a:r>
            <a:endParaRPr lang="en-US" altLang="ru-RU" sz="1600"/>
          </a:p>
          <a:p>
            <a:pPr eaLnBrk="1" hangingPunct="1">
              <a:spcBef>
                <a:spcPct val="0"/>
              </a:spcBef>
              <a:buClrTx/>
              <a:buSzTx/>
              <a:buFontTx/>
              <a:buNone/>
            </a:pPr>
            <a:r>
              <a:rPr lang="ru-RU" altLang="ru-RU" sz="1600"/>
              <a:t>Пример: </a:t>
            </a:r>
            <a:endParaRPr lang="en-US" altLang="ru-RU" sz="1600"/>
          </a:p>
          <a:p>
            <a:pPr eaLnBrk="1" hangingPunct="1">
              <a:spcBef>
                <a:spcPct val="0"/>
              </a:spcBef>
              <a:buClrTx/>
              <a:buSzTx/>
              <a:buFontTx/>
              <a:buNone/>
            </a:pPr>
            <a:r>
              <a:rPr lang="ru-RU" altLang="ru-RU" sz="1600"/>
              <a:t>CASE    </a:t>
            </a:r>
            <a:endParaRPr lang="en-US" altLang="ru-RU" sz="1600"/>
          </a:p>
          <a:p>
            <a:pPr eaLnBrk="1" hangingPunct="1">
              <a:spcBef>
                <a:spcPct val="0"/>
              </a:spcBef>
              <a:buClrTx/>
              <a:buSzTx/>
              <a:buFontTx/>
              <a:buNone/>
            </a:pPr>
            <a:r>
              <a:rPr lang="en-US" altLang="ru-RU" sz="1600"/>
              <a:t>     </a:t>
            </a:r>
            <a:r>
              <a:rPr lang="ru-RU" altLang="ru-RU" sz="1600"/>
              <a:t>WHEN </a:t>
            </a:r>
            <a:r>
              <a:rPr lang="en-US" altLang="ru-RU" sz="1600"/>
              <a:t> </a:t>
            </a:r>
            <a:r>
              <a:rPr lang="ru-RU" altLang="ru-RU" sz="1600"/>
              <a:t>x</a:t>
            </a:r>
            <a:r>
              <a:rPr lang="en-US" altLang="ru-RU" sz="1600"/>
              <a:t> </a:t>
            </a:r>
            <a:r>
              <a:rPr lang="ru-RU" altLang="ru-RU" sz="1600"/>
              <a:t> BETWEEN   0 AND 10 THEN    msg := 'значение в диапазоне между 0 и 10';  </a:t>
            </a:r>
            <a:endParaRPr lang="en-US" altLang="ru-RU" sz="1600"/>
          </a:p>
          <a:p>
            <a:pPr eaLnBrk="1" hangingPunct="1">
              <a:spcBef>
                <a:spcPct val="0"/>
              </a:spcBef>
              <a:buClrTx/>
              <a:buSzTx/>
              <a:buFontTx/>
              <a:buNone/>
            </a:pPr>
            <a:r>
              <a:rPr lang="en-US" altLang="ru-RU" sz="1600"/>
              <a:t>     </a:t>
            </a:r>
            <a:r>
              <a:rPr lang="ru-RU" altLang="ru-RU" sz="1600"/>
              <a:t>WHEN </a:t>
            </a:r>
            <a:r>
              <a:rPr lang="en-US" altLang="ru-RU" sz="1600"/>
              <a:t> </a:t>
            </a:r>
            <a:r>
              <a:rPr lang="ru-RU" altLang="ru-RU" sz="1600"/>
              <a:t>x</a:t>
            </a:r>
            <a:r>
              <a:rPr lang="en-US" altLang="ru-RU" sz="1600"/>
              <a:t> </a:t>
            </a:r>
            <a:r>
              <a:rPr lang="ru-RU" altLang="ru-RU" sz="1600"/>
              <a:t> BETWEEN 11 AND 20 THEN    msg := 'значение в диапазоне между 11 и 20';</a:t>
            </a:r>
          </a:p>
          <a:p>
            <a:pPr eaLnBrk="1" hangingPunct="1">
              <a:spcBef>
                <a:spcPct val="0"/>
              </a:spcBef>
              <a:buClrTx/>
              <a:buSzTx/>
              <a:buFontTx/>
              <a:buNone/>
            </a:pPr>
            <a:r>
              <a:rPr lang="ru-RU" altLang="ru-RU" sz="1600"/>
              <a:t>END CASE; </a:t>
            </a:r>
            <a:endParaRPr lang="en-US" altLang="ru-RU" sz="1600"/>
          </a:p>
          <a:p>
            <a:pPr eaLnBrk="1" hangingPunct="1">
              <a:spcBef>
                <a:spcPct val="0"/>
              </a:spcBef>
              <a:buClrTx/>
              <a:buSzTx/>
              <a:buFontTx/>
              <a:buNone/>
            </a:pPr>
            <a:r>
              <a:rPr lang="ru-RU" altLang="ru-RU" sz="1600"/>
              <a:t>Эта форма CASE полностью эквивалента IF-THEN-ELSIF, за исключением того, что при невыполнении всех условий и отсутствии ELSE, IF-THEN-ELSIF ничего не делает, а CASE вызывает ошибку.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23555" name="TextBox 1"/>
          <p:cNvSpPr txBox="1">
            <a:spLocks noChangeArrowheads="1"/>
          </p:cNvSpPr>
          <p:nvPr/>
        </p:nvSpPr>
        <p:spPr bwMode="auto">
          <a:xfrm>
            <a:off x="179388" y="1125538"/>
            <a:ext cx="8856662"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Управляющие  операторы:</a:t>
            </a:r>
            <a:r>
              <a:rPr lang="en-US" altLang="ru-RU" sz="1800" b="1"/>
              <a:t> </a:t>
            </a:r>
            <a:r>
              <a:rPr lang="ru-RU" altLang="ru-RU" sz="1800" b="1"/>
              <a:t>циклы </a:t>
            </a:r>
          </a:p>
          <a:p>
            <a:pPr eaLnBrk="1" hangingPunct="1">
              <a:spcBef>
                <a:spcPct val="0"/>
              </a:spcBef>
              <a:buClrTx/>
              <a:buSzTx/>
              <a:buFontTx/>
              <a:buNone/>
            </a:pPr>
            <a:r>
              <a:rPr lang="ru-RU" altLang="ru-RU" sz="1600"/>
              <a:t>	[&lt;&lt;метка&gt;&gt;] </a:t>
            </a:r>
          </a:p>
          <a:p>
            <a:pPr eaLnBrk="1" hangingPunct="1">
              <a:spcBef>
                <a:spcPct val="0"/>
              </a:spcBef>
              <a:buClrTx/>
              <a:buSzTx/>
              <a:buFontTx/>
              <a:buNone/>
            </a:pPr>
            <a:r>
              <a:rPr lang="ru-RU" altLang="ru-RU" sz="1600"/>
              <a:t>		LOOP    </a:t>
            </a:r>
          </a:p>
          <a:p>
            <a:pPr eaLnBrk="1" hangingPunct="1">
              <a:spcBef>
                <a:spcPct val="0"/>
              </a:spcBef>
              <a:buClrTx/>
              <a:buSzTx/>
              <a:buFontTx/>
              <a:buNone/>
            </a:pPr>
            <a:r>
              <a:rPr lang="ru-RU" altLang="ru-RU" sz="1600"/>
              <a:t>			операторы </a:t>
            </a:r>
          </a:p>
          <a:p>
            <a:pPr eaLnBrk="1" hangingPunct="1">
              <a:spcBef>
                <a:spcPct val="0"/>
              </a:spcBef>
              <a:buClrTx/>
              <a:buSzTx/>
              <a:buFontTx/>
              <a:buNone/>
            </a:pPr>
            <a:r>
              <a:rPr lang="ru-RU" altLang="ru-RU" sz="1600"/>
              <a:t>		END LOOP [ метка ]; </a:t>
            </a:r>
          </a:p>
          <a:p>
            <a:pPr eaLnBrk="1" hangingPunct="1">
              <a:spcBef>
                <a:spcPct val="0"/>
              </a:spcBef>
              <a:buClrTx/>
              <a:buSzTx/>
              <a:buFontTx/>
              <a:buNone/>
            </a:pPr>
            <a:r>
              <a:rPr lang="ru-RU" altLang="ru-RU" sz="1600"/>
              <a:t>LOOP организует безусловный цикл, который повторяется до бесконечности, пока не будет прекращён операторами EXIT или RETURN. Для вложенных циклов можно использовать метку в операторах EXIT и CONTINUE, чтобы указать, к какому циклу эти операторы относятся. </a:t>
            </a:r>
          </a:p>
          <a:p>
            <a:pPr eaLnBrk="1" hangingPunct="1">
              <a:spcBef>
                <a:spcPts val="600"/>
              </a:spcBef>
              <a:buClrTx/>
              <a:buSzTx/>
              <a:buFontTx/>
              <a:buNone/>
            </a:pPr>
            <a:r>
              <a:rPr lang="ru-RU" altLang="ru-RU" sz="1800" b="1"/>
              <a:t>Оператор выхода из цикла:</a:t>
            </a:r>
          </a:p>
          <a:p>
            <a:pPr eaLnBrk="1" hangingPunct="1">
              <a:spcBef>
                <a:spcPts val="600"/>
              </a:spcBef>
              <a:buClrTx/>
              <a:buSzTx/>
              <a:buFontTx/>
              <a:buNone/>
            </a:pPr>
            <a:r>
              <a:rPr lang="ru-RU" altLang="ru-RU" sz="1600" b="1"/>
              <a:t>	EXIT [ метка ] [WHEN логическое-выражение]; </a:t>
            </a:r>
          </a:p>
          <a:p>
            <a:pPr eaLnBrk="1" hangingPunct="1">
              <a:spcBef>
                <a:spcPct val="0"/>
              </a:spcBef>
              <a:buClrTx/>
              <a:buSzTx/>
              <a:buFontTx/>
              <a:buNone/>
            </a:pPr>
            <a:r>
              <a:rPr lang="ru-RU" altLang="ru-RU" sz="1600"/>
              <a:t>Если метка не указана, то завершается самый внутренний цикл, далее выполняется оператор, следующий за END LOOP. Если метка указана, то она должна относиться к текущему или внешнему циклу, или это может быть метка блока. При этом в именованном цикле/блоке выполнение прекращается, а управление переходит к следующему оператору после соответствующего END. При наличии WHEN цикл прекращается, только если логическое-выражение истинно. В противном случае управление переходит к оператору, следующему за EXIT. EXIT можно использовать со всеми типами циклов, не только с безусловным. Когда EXIT используется для выхода из блока, управление переходит к следующему оператору после окончания блока. Обратите внимание, что для выхода из блока нужно обязательно указывать метку. EXIT без метки не позволяет прекратить работу блока.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24579" name="TextBox 1"/>
          <p:cNvSpPr txBox="1">
            <a:spLocks noChangeArrowheads="1"/>
          </p:cNvSpPr>
          <p:nvPr/>
        </p:nvSpPr>
        <p:spPr bwMode="auto">
          <a:xfrm>
            <a:off x="179388" y="1125538"/>
            <a:ext cx="8856662" cy="553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Управляющие  операторы:</a:t>
            </a:r>
            <a:r>
              <a:rPr lang="en-US" altLang="ru-RU" sz="1800" b="1"/>
              <a:t> </a:t>
            </a:r>
            <a:r>
              <a:rPr lang="ru-RU" altLang="ru-RU" sz="1800" b="1"/>
              <a:t>циклы </a:t>
            </a:r>
          </a:p>
          <a:p>
            <a:pPr eaLnBrk="1" hangingPunct="1">
              <a:spcBef>
                <a:spcPct val="0"/>
              </a:spcBef>
              <a:buClrTx/>
              <a:buSzTx/>
              <a:buFontTx/>
              <a:buNone/>
            </a:pPr>
            <a:r>
              <a:rPr lang="ru-RU" altLang="ru-RU" sz="1600"/>
              <a:t>Примеры:</a:t>
            </a:r>
          </a:p>
          <a:p>
            <a:pPr eaLnBrk="1" hangingPunct="1">
              <a:spcBef>
                <a:spcPct val="0"/>
              </a:spcBef>
              <a:buClrTx/>
              <a:buSzTx/>
              <a:buFontTx/>
              <a:buNone/>
            </a:pPr>
            <a:r>
              <a:rPr lang="ru-RU" altLang="ru-RU" sz="1600"/>
              <a:t>LOOP   </a:t>
            </a:r>
          </a:p>
          <a:p>
            <a:pPr eaLnBrk="1" hangingPunct="1">
              <a:spcBef>
                <a:spcPct val="0"/>
              </a:spcBef>
              <a:buClrTx/>
              <a:buSzTx/>
              <a:buFontTx/>
              <a:buNone/>
            </a:pPr>
            <a:r>
              <a:rPr lang="ru-RU" altLang="ru-RU" sz="1600"/>
              <a:t>	 -- здесь производятся вычисления   </a:t>
            </a:r>
          </a:p>
          <a:p>
            <a:pPr eaLnBrk="1" hangingPunct="1">
              <a:spcBef>
                <a:spcPct val="0"/>
              </a:spcBef>
              <a:buClrTx/>
              <a:buSzTx/>
              <a:buFontTx/>
              <a:buNone/>
            </a:pPr>
            <a:r>
              <a:rPr lang="ru-RU" altLang="ru-RU" sz="1600"/>
              <a:t> 	IF count &gt; 0 THEN        </a:t>
            </a:r>
          </a:p>
          <a:p>
            <a:pPr eaLnBrk="1" hangingPunct="1">
              <a:spcBef>
                <a:spcPct val="0"/>
              </a:spcBef>
              <a:buClrTx/>
              <a:buSzTx/>
              <a:buFontTx/>
              <a:buNone/>
            </a:pPr>
            <a:r>
              <a:rPr lang="ru-RU" altLang="ru-RU" sz="1600"/>
              <a:t>	EXIT;  -- выход из цикла    </a:t>
            </a:r>
          </a:p>
          <a:p>
            <a:pPr eaLnBrk="1" hangingPunct="1">
              <a:spcBef>
                <a:spcPct val="0"/>
              </a:spcBef>
              <a:buClrTx/>
              <a:buSzTx/>
              <a:buFontTx/>
              <a:buNone/>
            </a:pPr>
            <a:r>
              <a:rPr lang="ru-RU" altLang="ru-RU" sz="1600"/>
              <a:t>	END IF; </a:t>
            </a:r>
          </a:p>
          <a:p>
            <a:pPr eaLnBrk="1" hangingPunct="1">
              <a:spcBef>
                <a:spcPct val="0"/>
              </a:spcBef>
              <a:buClrTx/>
              <a:buSzTx/>
              <a:buFontTx/>
              <a:buNone/>
            </a:pPr>
            <a:r>
              <a:rPr lang="ru-RU" altLang="ru-RU" sz="1600"/>
              <a:t>END LOOP;</a:t>
            </a:r>
          </a:p>
          <a:p>
            <a:pPr eaLnBrk="1" hangingPunct="1">
              <a:spcBef>
                <a:spcPct val="0"/>
              </a:spcBef>
              <a:buClrTx/>
              <a:buSzTx/>
              <a:buFontTx/>
              <a:buNone/>
            </a:pPr>
            <a:endParaRPr lang="ru-RU" altLang="ru-RU" sz="1600"/>
          </a:p>
          <a:p>
            <a:pPr eaLnBrk="1" hangingPunct="1">
              <a:spcBef>
                <a:spcPct val="0"/>
              </a:spcBef>
              <a:buClrTx/>
              <a:buSzTx/>
              <a:buFontTx/>
              <a:buNone/>
            </a:pPr>
            <a:r>
              <a:rPr lang="en-US" altLang="ru-RU" sz="1600"/>
              <a:t>LOOP    </a:t>
            </a:r>
            <a:endParaRPr lang="ru-RU" altLang="ru-RU" sz="1600"/>
          </a:p>
          <a:p>
            <a:pPr eaLnBrk="1" hangingPunct="1">
              <a:spcBef>
                <a:spcPct val="0"/>
              </a:spcBef>
              <a:buClrTx/>
              <a:buSzTx/>
              <a:buFontTx/>
              <a:buNone/>
            </a:pPr>
            <a:r>
              <a:rPr lang="ru-RU" altLang="ru-RU" sz="1600"/>
              <a:t>	</a:t>
            </a:r>
            <a:r>
              <a:rPr lang="en-US" altLang="ru-RU" sz="1600"/>
              <a:t>-- </a:t>
            </a:r>
            <a:r>
              <a:rPr lang="ru-RU" altLang="ru-RU" sz="1600"/>
              <a:t>здесь производятся вычисления    </a:t>
            </a:r>
          </a:p>
          <a:p>
            <a:pPr eaLnBrk="1" hangingPunct="1">
              <a:spcBef>
                <a:spcPct val="0"/>
              </a:spcBef>
              <a:buClrTx/>
              <a:buSzTx/>
              <a:buFontTx/>
              <a:buNone/>
            </a:pPr>
            <a:r>
              <a:rPr lang="ru-RU" altLang="ru-RU" sz="1600"/>
              <a:t>	</a:t>
            </a:r>
            <a:r>
              <a:rPr lang="en-US" altLang="ru-RU" sz="1600"/>
              <a:t>EXIT WHEN count &gt; 0;  -- </a:t>
            </a:r>
            <a:r>
              <a:rPr lang="ru-RU" altLang="ru-RU" sz="1600"/>
              <a:t>аналогично предыдущему примеру </a:t>
            </a:r>
          </a:p>
          <a:p>
            <a:pPr eaLnBrk="1" hangingPunct="1">
              <a:spcBef>
                <a:spcPct val="0"/>
              </a:spcBef>
              <a:buClrTx/>
              <a:buSzTx/>
              <a:buFontTx/>
              <a:buNone/>
            </a:pPr>
            <a:r>
              <a:rPr lang="en-US" altLang="ru-RU" sz="1600"/>
              <a:t>END LOOP;</a:t>
            </a:r>
            <a:endParaRPr lang="ru-RU" altLang="ru-RU" sz="1600"/>
          </a:p>
          <a:p>
            <a:pPr eaLnBrk="1" hangingPunct="1">
              <a:spcBef>
                <a:spcPct val="0"/>
              </a:spcBef>
              <a:buClrTx/>
              <a:buSzTx/>
              <a:buFontTx/>
              <a:buNone/>
            </a:pPr>
            <a:endParaRPr lang="en-US" altLang="ru-RU" sz="1600"/>
          </a:p>
          <a:p>
            <a:pPr eaLnBrk="1" hangingPunct="1">
              <a:spcBef>
                <a:spcPct val="0"/>
              </a:spcBef>
              <a:buClrTx/>
              <a:buSzTx/>
              <a:buFontTx/>
              <a:buNone/>
            </a:pPr>
            <a:r>
              <a:rPr lang="en-US" altLang="ru-RU" sz="1600"/>
              <a:t>&lt;&lt;ablock&gt;&gt; </a:t>
            </a:r>
            <a:endParaRPr lang="ru-RU" altLang="ru-RU" sz="1600"/>
          </a:p>
          <a:p>
            <a:pPr eaLnBrk="1" hangingPunct="1">
              <a:spcBef>
                <a:spcPct val="0"/>
              </a:spcBef>
              <a:buClrTx/>
              <a:buSzTx/>
              <a:buFontTx/>
              <a:buNone/>
            </a:pPr>
            <a:r>
              <a:rPr lang="ru-RU" altLang="ru-RU" sz="1600"/>
              <a:t>	</a:t>
            </a:r>
            <a:r>
              <a:rPr lang="en-US" altLang="ru-RU" sz="1600"/>
              <a:t>BEGIN    </a:t>
            </a:r>
            <a:endParaRPr lang="ru-RU" altLang="ru-RU" sz="1600"/>
          </a:p>
          <a:p>
            <a:pPr eaLnBrk="1" hangingPunct="1">
              <a:spcBef>
                <a:spcPct val="0"/>
              </a:spcBef>
              <a:buClrTx/>
              <a:buSzTx/>
              <a:buFontTx/>
              <a:buNone/>
            </a:pPr>
            <a:r>
              <a:rPr lang="ru-RU" altLang="ru-RU" sz="1600"/>
              <a:t>		</a:t>
            </a:r>
            <a:r>
              <a:rPr lang="en-US" altLang="ru-RU" sz="1600"/>
              <a:t>-- </a:t>
            </a:r>
            <a:r>
              <a:rPr lang="ru-RU" altLang="ru-RU" sz="1600"/>
              <a:t>здесь производятся вычисления    </a:t>
            </a:r>
          </a:p>
          <a:p>
            <a:pPr eaLnBrk="1" hangingPunct="1">
              <a:spcBef>
                <a:spcPct val="0"/>
              </a:spcBef>
              <a:buClrTx/>
              <a:buSzTx/>
              <a:buFontTx/>
              <a:buNone/>
            </a:pPr>
            <a:r>
              <a:rPr lang="ru-RU" altLang="ru-RU" sz="1600"/>
              <a:t>		</a:t>
            </a:r>
            <a:r>
              <a:rPr lang="en-US" altLang="ru-RU" sz="1600"/>
              <a:t>IF stocks &gt; 100000 THEN        </a:t>
            </a:r>
            <a:endParaRPr lang="ru-RU" altLang="ru-RU" sz="1600"/>
          </a:p>
          <a:p>
            <a:pPr eaLnBrk="1" hangingPunct="1">
              <a:spcBef>
                <a:spcPct val="0"/>
              </a:spcBef>
              <a:buClrTx/>
              <a:buSzTx/>
              <a:buFontTx/>
              <a:buNone/>
            </a:pPr>
            <a:r>
              <a:rPr lang="ru-RU" altLang="ru-RU" sz="1600"/>
              <a:t>			</a:t>
            </a:r>
            <a:r>
              <a:rPr lang="en-US" altLang="ru-RU" sz="1600"/>
              <a:t>EXIT ablock;  -- </a:t>
            </a:r>
            <a:r>
              <a:rPr lang="ru-RU" altLang="ru-RU" sz="1600"/>
              <a:t>выход из блока </a:t>
            </a:r>
            <a:r>
              <a:rPr lang="en-US" altLang="ru-RU" sz="1600"/>
              <a:t>BEGIN</a:t>
            </a:r>
          </a:p>
          <a:p>
            <a:pPr eaLnBrk="1" hangingPunct="1">
              <a:spcBef>
                <a:spcPct val="0"/>
              </a:spcBef>
              <a:buClrTx/>
              <a:buSzTx/>
              <a:buFontTx/>
              <a:buNone/>
            </a:pPr>
            <a:r>
              <a:rPr lang="ru-RU" altLang="ru-RU" sz="1600"/>
              <a:t>		</a:t>
            </a:r>
            <a:r>
              <a:rPr lang="en-US" altLang="ru-RU" sz="1600"/>
              <a:t>END IF;    </a:t>
            </a:r>
            <a:endParaRPr lang="ru-RU" altLang="ru-RU" sz="1600"/>
          </a:p>
          <a:p>
            <a:pPr eaLnBrk="1" hangingPunct="1">
              <a:spcBef>
                <a:spcPct val="0"/>
              </a:spcBef>
              <a:buClrTx/>
              <a:buSzTx/>
              <a:buFontTx/>
              <a:buNone/>
            </a:pPr>
            <a:r>
              <a:rPr lang="ru-RU" altLang="ru-RU" sz="1600"/>
              <a:t>		</a:t>
            </a:r>
            <a:r>
              <a:rPr lang="en-US" altLang="ru-RU" sz="1600"/>
              <a:t>-- </a:t>
            </a:r>
            <a:r>
              <a:rPr lang="ru-RU" altLang="ru-RU" sz="1600"/>
              <a:t>эти вычисления не будут выполнены, если </a:t>
            </a:r>
            <a:r>
              <a:rPr lang="en-US" altLang="ru-RU" sz="1600"/>
              <a:t>stocks &gt; 100000</a:t>
            </a:r>
            <a:endParaRPr lang="ru-RU" altLang="ru-RU" sz="1600"/>
          </a:p>
          <a:p>
            <a:pPr eaLnBrk="1" hangingPunct="1">
              <a:spcBef>
                <a:spcPct val="0"/>
              </a:spcBef>
              <a:buClrTx/>
              <a:buSzTx/>
              <a:buFontTx/>
              <a:buNone/>
            </a:pPr>
            <a:r>
              <a:rPr lang="ru-RU" altLang="ru-RU" sz="1600"/>
              <a:t>	</a:t>
            </a:r>
            <a:r>
              <a:rPr lang="en-US" altLang="ru-RU" sz="1600"/>
              <a:t>END; </a:t>
            </a:r>
            <a:endParaRPr lang="ru-RU" altLang="ru-RU" sz="16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25603" name="TextBox 1"/>
          <p:cNvSpPr txBox="1">
            <a:spLocks noChangeArrowheads="1"/>
          </p:cNvSpPr>
          <p:nvPr/>
        </p:nvSpPr>
        <p:spPr bwMode="auto">
          <a:xfrm>
            <a:off x="179388" y="1125538"/>
            <a:ext cx="8856662" cy="486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Управляющие  операторы:</a:t>
            </a:r>
            <a:r>
              <a:rPr lang="en-US" altLang="ru-RU" sz="1800" b="1"/>
              <a:t> </a:t>
            </a:r>
            <a:r>
              <a:rPr lang="ru-RU" altLang="ru-RU" sz="1800" b="1"/>
              <a:t> циклы</a:t>
            </a:r>
          </a:p>
          <a:p>
            <a:pPr eaLnBrk="1" hangingPunct="1">
              <a:spcBef>
                <a:spcPts val="600"/>
              </a:spcBef>
              <a:spcAft>
                <a:spcPts val="600"/>
              </a:spcAft>
              <a:buClrTx/>
              <a:buSzTx/>
              <a:buFontTx/>
              <a:buNone/>
            </a:pPr>
            <a:r>
              <a:rPr lang="ru-RU" altLang="ru-RU" sz="1600" b="1"/>
              <a:t>Оператор продолжения цикла</a:t>
            </a:r>
          </a:p>
          <a:p>
            <a:pPr eaLnBrk="1" hangingPunct="1">
              <a:spcBef>
                <a:spcPts val="600"/>
              </a:spcBef>
              <a:spcAft>
                <a:spcPts val="600"/>
              </a:spcAft>
              <a:buClrTx/>
              <a:buSzTx/>
              <a:buFontTx/>
              <a:buNone/>
            </a:pPr>
            <a:r>
              <a:rPr lang="ru-RU" altLang="ru-RU" sz="1600" b="1"/>
              <a:t>	CONTINUE [ метка ] [WHEN логическое-выражение]; </a:t>
            </a:r>
          </a:p>
          <a:p>
            <a:pPr eaLnBrk="1" hangingPunct="1">
              <a:spcBef>
                <a:spcPct val="0"/>
              </a:spcBef>
              <a:buClrTx/>
              <a:buSzTx/>
              <a:buFontTx/>
              <a:buNone/>
            </a:pPr>
            <a:r>
              <a:rPr lang="ru-RU" altLang="ru-RU" sz="1600"/>
              <a:t>Если метка не указана, то начинается следующая итерация самого внутреннего цикла. То есть все оставшиеся в цикле операторы пропускаются, и управление переходит к управляющему выражению цикла (если есть) для определения, нужна ли ещё одна итерация цикла. Если метка присутствует, то она указывает на метку цикла, выполнение которого будет продолжено. При наличии WHEN следующая итерация цикла начинается только тогда, когда логическое выражение истинно. В противном случае управление переходит к оператору, следующему за CONTINUE. CONTINUE можно использовать со всеми типами циклов, не только с безусловным. </a:t>
            </a:r>
          </a:p>
          <a:p>
            <a:pPr eaLnBrk="1" hangingPunct="1">
              <a:spcBef>
                <a:spcPct val="0"/>
              </a:spcBef>
              <a:buClrTx/>
              <a:buSzTx/>
              <a:buFontTx/>
              <a:buNone/>
            </a:pPr>
            <a:r>
              <a:rPr lang="ru-RU" altLang="ru-RU" sz="1600"/>
              <a:t>Пример:</a:t>
            </a:r>
          </a:p>
          <a:p>
            <a:pPr eaLnBrk="1" hangingPunct="1">
              <a:spcBef>
                <a:spcPct val="0"/>
              </a:spcBef>
              <a:buClrTx/>
              <a:buSzTx/>
              <a:buFontTx/>
              <a:buNone/>
            </a:pPr>
            <a:r>
              <a:rPr lang="ru-RU" altLang="ru-RU" sz="1600"/>
              <a:t>LOOP    </a:t>
            </a:r>
          </a:p>
          <a:p>
            <a:pPr eaLnBrk="1" hangingPunct="1">
              <a:spcBef>
                <a:spcPct val="0"/>
              </a:spcBef>
              <a:buClrTx/>
              <a:buSzTx/>
              <a:buFontTx/>
              <a:buNone/>
            </a:pPr>
            <a:r>
              <a:rPr lang="ru-RU" altLang="ru-RU" sz="1600"/>
              <a:t>	-- здесь производятся вычисления    </a:t>
            </a:r>
          </a:p>
          <a:p>
            <a:pPr eaLnBrk="1" hangingPunct="1">
              <a:spcBef>
                <a:spcPct val="0"/>
              </a:spcBef>
              <a:buClrTx/>
              <a:buSzTx/>
              <a:buFontTx/>
              <a:buNone/>
            </a:pPr>
            <a:r>
              <a:rPr lang="ru-RU" altLang="ru-RU" sz="1600"/>
              <a:t>	EXIT  WHEN  count &gt; 100;    </a:t>
            </a:r>
          </a:p>
          <a:p>
            <a:pPr eaLnBrk="1" hangingPunct="1">
              <a:spcBef>
                <a:spcPct val="0"/>
              </a:spcBef>
              <a:buClrTx/>
              <a:buSzTx/>
              <a:buFontTx/>
              <a:buNone/>
            </a:pPr>
            <a:r>
              <a:rPr lang="ru-RU" altLang="ru-RU" sz="1600"/>
              <a:t>	CONTINUE  WHEN  count &lt; 50;    </a:t>
            </a:r>
          </a:p>
          <a:p>
            <a:pPr eaLnBrk="1" hangingPunct="1">
              <a:spcBef>
                <a:spcPct val="0"/>
              </a:spcBef>
              <a:buClrTx/>
              <a:buSzTx/>
              <a:buFontTx/>
              <a:buNone/>
            </a:pPr>
            <a:r>
              <a:rPr lang="ru-RU" altLang="ru-RU" sz="1600"/>
              <a:t>	-- вычисления для count в диапазоне 50 .. 100 </a:t>
            </a:r>
          </a:p>
          <a:p>
            <a:pPr eaLnBrk="1" hangingPunct="1">
              <a:spcBef>
                <a:spcPct val="0"/>
              </a:spcBef>
              <a:buClrTx/>
              <a:buSzTx/>
              <a:buFontTx/>
              <a:buNone/>
            </a:pPr>
            <a:r>
              <a:rPr lang="ru-RU" altLang="ru-RU" sz="1600"/>
              <a:t>END LOOP;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26627" name="TextBox 1"/>
          <p:cNvSpPr txBox="1">
            <a:spLocks noChangeArrowheads="1"/>
          </p:cNvSpPr>
          <p:nvPr/>
        </p:nvSpPr>
        <p:spPr bwMode="auto">
          <a:xfrm>
            <a:off x="179388" y="1125538"/>
            <a:ext cx="8856662" cy="413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Управляющие  операторы:</a:t>
            </a:r>
            <a:r>
              <a:rPr lang="en-US" altLang="ru-RU" sz="1800" b="1"/>
              <a:t> </a:t>
            </a:r>
            <a:r>
              <a:rPr lang="ru-RU" altLang="ru-RU" sz="1800" b="1"/>
              <a:t> циклы</a:t>
            </a:r>
          </a:p>
          <a:p>
            <a:pPr eaLnBrk="1" hangingPunct="1">
              <a:spcBef>
                <a:spcPts val="600"/>
              </a:spcBef>
              <a:buClrTx/>
              <a:buSzTx/>
              <a:buFontTx/>
              <a:buNone/>
            </a:pPr>
            <a:r>
              <a:rPr lang="ru-RU" altLang="ru-RU" sz="1600"/>
              <a:t>[&lt;&lt;метка&gt;&gt;] </a:t>
            </a:r>
          </a:p>
          <a:p>
            <a:pPr eaLnBrk="1" hangingPunct="1">
              <a:spcBef>
                <a:spcPct val="0"/>
              </a:spcBef>
              <a:buClrTx/>
              <a:buSzTx/>
              <a:buFontTx/>
              <a:buNone/>
            </a:pPr>
            <a:r>
              <a:rPr lang="ru-RU" altLang="ru-RU" sz="1600" b="1"/>
              <a:t>WHILE  </a:t>
            </a:r>
            <a:r>
              <a:rPr lang="ru-RU" altLang="ru-RU" sz="1600"/>
              <a:t>логическое-выражение </a:t>
            </a:r>
          </a:p>
          <a:p>
            <a:pPr eaLnBrk="1" hangingPunct="1">
              <a:spcBef>
                <a:spcPct val="0"/>
              </a:spcBef>
              <a:buClrTx/>
              <a:buSzTx/>
              <a:buFontTx/>
              <a:buNone/>
            </a:pPr>
            <a:r>
              <a:rPr lang="ru-RU" altLang="ru-RU" sz="1600"/>
              <a:t>	LOOP    </a:t>
            </a:r>
          </a:p>
          <a:p>
            <a:pPr eaLnBrk="1" hangingPunct="1">
              <a:spcBef>
                <a:spcPct val="0"/>
              </a:spcBef>
              <a:buClrTx/>
              <a:buSzTx/>
              <a:buFontTx/>
              <a:buNone/>
            </a:pPr>
            <a:r>
              <a:rPr lang="ru-RU" altLang="ru-RU" sz="1600"/>
              <a:t>		операторы </a:t>
            </a:r>
          </a:p>
          <a:p>
            <a:pPr eaLnBrk="1" hangingPunct="1">
              <a:spcBef>
                <a:spcPct val="0"/>
              </a:spcBef>
              <a:buClrTx/>
              <a:buSzTx/>
              <a:buFontTx/>
              <a:buNone/>
            </a:pPr>
            <a:r>
              <a:rPr lang="ru-RU" altLang="ru-RU" sz="1600"/>
              <a:t>	END LOOP [ метка ]; </a:t>
            </a:r>
          </a:p>
          <a:p>
            <a:pPr eaLnBrk="1" hangingPunct="1">
              <a:spcBef>
                <a:spcPct val="0"/>
              </a:spcBef>
              <a:buClrTx/>
              <a:buSzTx/>
              <a:buFontTx/>
              <a:buNone/>
            </a:pPr>
            <a:r>
              <a:rPr lang="ru-RU" altLang="ru-RU" sz="1600"/>
              <a:t>WHILE выполняет серию команд до тех пор, пока истинно логическое-выражение. Выражение проверяется непосредственно перед каждым входом в тело цикла. Пример:</a:t>
            </a:r>
          </a:p>
          <a:p>
            <a:pPr eaLnBrk="1" hangingPunct="1">
              <a:spcBef>
                <a:spcPct val="0"/>
              </a:spcBef>
              <a:buClrTx/>
              <a:buSzTx/>
              <a:buFontTx/>
              <a:buNone/>
            </a:pPr>
            <a:r>
              <a:rPr lang="ru-RU" altLang="ru-RU" sz="1600"/>
              <a:t>1) WHILE  amount_owed &gt; 0 AND gift_certificate_balance &gt; 0 </a:t>
            </a:r>
          </a:p>
          <a:p>
            <a:pPr eaLnBrk="1" hangingPunct="1">
              <a:spcBef>
                <a:spcPct val="0"/>
              </a:spcBef>
              <a:buClrTx/>
              <a:buSzTx/>
              <a:buFontTx/>
              <a:buNone/>
            </a:pPr>
            <a:r>
              <a:rPr lang="ru-RU" altLang="ru-RU" sz="1600"/>
              <a:t>	LOOP    </a:t>
            </a:r>
          </a:p>
          <a:p>
            <a:pPr eaLnBrk="1" hangingPunct="1">
              <a:spcBef>
                <a:spcPct val="0"/>
              </a:spcBef>
              <a:buClrTx/>
              <a:buSzTx/>
              <a:buFontTx/>
              <a:buNone/>
            </a:pPr>
            <a:r>
              <a:rPr lang="ru-RU" altLang="ru-RU" sz="1600"/>
              <a:t>		-- здесь производятся вычисления </a:t>
            </a:r>
          </a:p>
          <a:p>
            <a:pPr eaLnBrk="1" hangingPunct="1">
              <a:spcBef>
                <a:spcPct val="0"/>
              </a:spcBef>
              <a:buClrTx/>
              <a:buSzTx/>
              <a:buFontTx/>
              <a:buNone/>
            </a:pPr>
            <a:r>
              <a:rPr lang="ru-RU" altLang="ru-RU" sz="1600"/>
              <a:t>	END LOOP;</a:t>
            </a:r>
          </a:p>
          <a:p>
            <a:pPr eaLnBrk="1" hangingPunct="1">
              <a:spcBef>
                <a:spcPct val="0"/>
              </a:spcBef>
              <a:buClrTx/>
              <a:buSzTx/>
              <a:buFontTx/>
              <a:buNone/>
            </a:pPr>
            <a:r>
              <a:rPr lang="ru-RU" altLang="ru-RU" sz="1600"/>
              <a:t>2) WHILE  NOT done </a:t>
            </a:r>
          </a:p>
          <a:p>
            <a:pPr eaLnBrk="1" hangingPunct="1">
              <a:spcBef>
                <a:spcPct val="0"/>
              </a:spcBef>
              <a:buClrTx/>
              <a:buSzTx/>
              <a:buFontTx/>
              <a:buNone/>
            </a:pPr>
            <a:r>
              <a:rPr lang="ru-RU" altLang="ru-RU" sz="1600"/>
              <a:t>	LOOP    </a:t>
            </a:r>
          </a:p>
          <a:p>
            <a:pPr eaLnBrk="1" hangingPunct="1">
              <a:spcBef>
                <a:spcPct val="0"/>
              </a:spcBef>
              <a:buClrTx/>
              <a:buSzTx/>
              <a:buFontTx/>
              <a:buNone/>
            </a:pPr>
            <a:r>
              <a:rPr lang="ru-RU" altLang="ru-RU" sz="1600"/>
              <a:t> 		-- здесь производятся вычисления </a:t>
            </a:r>
          </a:p>
          <a:p>
            <a:pPr eaLnBrk="1" hangingPunct="1">
              <a:spcBef>
                <a:spcPct val="0"/>
              </a:spcBef>
              <a:buClrTx/>
              <a:buSzTx/>
              <a:buFontTx/>
              <a:buNone/>
            </a:pPr>
            <a:r>
              <a:rPr lang="ru-RU" altLang="ru-RU" sz="1600"/>
              <a:t>	END LOOP;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12738" y="188913"/>
            <a:ext cx="8507412" cy="739775"/>
          </a:xfrm>
        </p:spPr>
        <p:txBody>
          <a:bodyPr/>
          <a:lstStyle/>
          <a:p>
            <a:pPr algn="ctr" eaLnBrk="1" hangingPunct="1"/>
            <a:r>
              <a:rPr lang="ru-RU" altLang="ru-RU" sz="3200" smtClean="0"/>
              <a:t>Операторы PL/pgSQL</a:t>
            </a:r>
          </a:p>
        </p:txBody>
      </p:sp>
      <p:sp>
        <p:nvSpPr>
          <p:cNvPr id="27651" name="TextBox 1"/>
          <p:cNvSpPr txBox="1">
            <a:spLocks noChangeArrowheads="1"/>
          </p:cNvSpPr>
          <p:nvPr/>
        </p:nvSpPr>
        <p:spPr bwMode="auto">
          <a:xfrm>
            <a:off x="179388" y="836613"/>
            <a:ext cx="8856662" cy="603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Управляющие  операторы:</a:t>
            </a:r>
            <a:r>
              <a:rPr lang="en-US" altLang="ru-RU" sz="1800" b="1"/>
              <a:t> </a:t>
            </a:r>
            <a:r>
              <a:rPr lang="ru-RU" altLang="ru-RU" sz="1800" b="1"/>
              <a:t> цикл </a:t>
            </a:r>
            <a:r>
              <a:rPr lang="ru-RU" altLang="ru-RU" sz="1600" b="1"/>
              <a:t>FOR (целочисленный вариант) </a:t>
            </a:r>
          </a:p>
          <a:p>
            <a:pPr eaLnBrk="1" hangingPunct="1">
              <a:spcBef>
                <a:spcPct val="0"/>
              </a:spcBef>
              <a:buClrTx/>
              <a:buSzTx/>
              <a:buFontTx/>
              <a:buNone/>
            </a:pPr>
            <a:r>
              <a:rPr lang="ru-RU" altLang="ru-RU" sz="1600"/>
              <a:t>[&lt;&lt;метка&gt;&gt;]   </a:t>
            </a:r>
            <a:endParaRPr lang="en-US" altLang="ru-RU" sz="1600"/>
          </a:p>
          <a:p>
            <a:pPr eaLnBrk="1" hangingPunct="1">
              <a:spcBef>
                <a:spcPct val="0"/>
              </a:spcBef>
              <a:buClrTx/>
              <a:buSzTx/>
              <a:buFontTx/>
              <a:buNone/>
            </a:pPr>
            <a:r>
              <a:rPr lang="en-US" altLang="ru-RU" sz="1600"/>
              <a:t>         </a:t>
            </a:r>
            <a:r>
              <a:rPr lang="ru-RU" altLang="ru-RU" sz="1600"/>
              <a:t>FOR переменная_цикла IN [REVERSE] выражение .. выражение [BY выражение] </a:t>
            </a:r>
          </a:p>
          <a:p>
            <a:pPr eaLnBrk="1" hangingPunct="1">
              <a:spcBef>
                <a:spcPct val="0"/>
              </a:spcBef>
              <a:buClrTx/>
              <a:buSzTx/>
              <a:buFontTx/>
              <a:buNone/>
            </a:pPr>
            <a:r>
              <a:rPr lang="ru-RU" altLang="ru-RU" sz="1600"/>
              <a:t>		LOOP    </a:t>
            </a:r>
          </a:p>
          <a:p>
            <a:pPr eaLnBrk="1" hangingPunct="1">
              <a:spcBef>
                <a:spcPct val="0"/>
              </a:spcBef>
              <a:buClrTx/>
              <a:buSzTx/>
              <a:buFontTx/>
              <a:buNone/>
            </a:pPr>
            <a:r>
              <a:rPr lang="ru-RU" altLang="ru-RU" sz="1600"/>
              <a:t>		операторы </a:t>
            </a:r>
          </a:p>
          <a:p>
            <a:pPr eaLnBrk="1" hangingPunct="1">
              <a:spcBef>
                <a:spcPct val="0"/>
              </a:spcBef>
              <a:buClrTx/>
              <a:buSzTx/>
              <a:buFontTx/>
              <a:buNone/>
            </a:pPr>
            <a:r>
              <a:rPr lang="ru-RU" altLang="ru-RU" sz="1600"/>
              <a:t>	END LOOP [ метка ]; </a:t>
            </a:r>
          </a:p>
          <a:p>
            <a:pPr eaLnBrk="1" hangingPunct="1">
              <a:spcBef>
                <a:spcPct val="0"/>
              </a:spcBef>
              <a:buClrTx/>
              <a:buSzTx/>
              <a:buFontTx/>
              <a:buNone/>
            </a:pPr>
            <a:r>
              <a:rPr lang="ru-RU" altLang="ru-RU" sz="1600"/>
              <a:t>В этой форме цикла FOR итерации выполняются по диапазону целых чисел. Переменная имя автоматически определяется с типом integer и существует только внутри цикла (если уже существует переменная с таким именем, то внутри цикла она будет игнорироваться). Выражения для нижней и верхней границы диапазона чисел вычисляются один раз при входе в цикл. Если не указано BY, то шаг итерации 1, в противном случае используется значение в BY, которое вычисляется, опять же, один раз при входе в цикл. Если указано REVERSE, то после каждой итерации величина шага вычитается, а не добавляется.</a:t>
            </a:r>
          </a:p>
          <a:p>
            <a:pPr eaLnBrk="1" hangingPunct="1">
              <a:spcBef>
                <a:spcPct val="0"/>
              </a:spcBef>
              <a:buClrTx/>
              <a:buSzTx/>
              <a:buFontTx/>
              <a:buNone/>
            </a:pPr>
            <a:r>
              <a:rPr lang="ru-RU" altLang="ru-RU" sz="1600"/>
              <a:t>FOR i IN 1..10 </a:t>
            </a:r>
          </a:p>
          <a:p>
            <a:pPr eaLnBrk="1" hangingPunct="1">
              <a:spcBef>
                <a:spcPct val="0"/>
              </a:spcBef>
              <a:buClrTx/>
              <a:buSzTx/>
              <a:buFontTx/>
              <a:buNone/>
            </a:pPr>
            <a:r>
              <a:rPr lang="ru-RU" altLang="ru-RU" sz="1600"/>
              <a:t>	LOOP    -- внутри цикла переменная i будет иметь значения 1,2,3,4,5,6,7,8,9,10 </a:t>
            </a:r>
          </a:p>
          <a:p>
            <a:pPr eaLnBrk="1" hangingPunct="1">
              <a:spcBef>
                <a:spcPct val="0"/>
              </a:spcBef>
              <a:buClrTx/>
              <a:buSzTx/>
              <a:buFontTx/>
              <a:buNone/>
            </a:pPr>
            <a:r>
              <a:rPr lang="ru-RU" altLang="ru-RU" sz="1600"/>
              <a:t>END LOOP;</a:t>
            </a:r>
          </a:p>
          <a:p>
            <a:pPr eaLnBrk="1" hangingPunct="1">
              <a:spcBef>
                <a:spcPct val="0"/>
              </a:spcBef>
              <a:buClrTx/>
              <a:buSzTx/>
              <a:buFontTx/>
              <a:buNone/>
            </a:pPr>
            <a:r>
              <a:rPr lang="ru-RU" altLang="ru-RU" sz="1600"/>
              <a:t>FOR i IN REVERSE 10..1 </a:t>
            </a:r>
          </a:p>
          <a:p>
            <a:pPr eaLnBrk="1" hangingPunct="1">
              <a:spcBef>
                <a:spcPct val="0"/>
              </a:spcBef>
              <a:buClrTx/>
              <a:buSzTx/>
              <a:buFontTx/>
              <a:buNone/>
            </a:pPr>
            <a:r>
              <a:rPr lang="ru-RU" altLang="ru-RU" sz="1600"/>
              <a:t>	LOOP    -- внутри цикла переменная i будет иметь значения 10,9,8,7,6,5,4,3,2,1</a:t>
            </a:r>
          </a:p>
          <a:p>
            <a:pPr eaLnBrk="1" hangingPunct="1">
              <a:spcBef>
                <a:spcPct val="0"/>
              </a:spcBef>
              <a:buClrTx/>
              <a:buSzTx/>
              <a:buFontTx/>
              <a:buNone/>
            </a:pPr>
            <a:r>
              <a:rPr lang="ru-RU" altLang="ru-RU" sz="1600"/>
              <a:t>END LOOP;</a:t>
            </a:r>
          </a:p>
          <a:p>
            <a:pPr eaLnBrk="1" hangingPunct="1">
              <a:spcBef>
                <a:spcPct val="0"/>
              </a:spcBef>
              <a:buClrTx/>
              <a:buSzTx/>
              <a:buFontTx/>
              <a:buNone/>
            </a:pPr>
            <a:r>
              <a:rPr lang="ru-RU" altLang="ru-RU" sz="1600"/>
              <a:t>FOR i IN REVERSE 10..1 BY 2 </a:t>
            </a:r>
          </a:p>
          <a:p>
            <a:pPr eaLnBrk="1" hangingPunct="1">
              <a:spcBef>
                <a:spcPct val="0"/>
              </a:spcBef>
              <a:buClrTx/>
              <a:buSzTx/>
              <a:buFontTx/>
              <a:buNone/>
            </a:pPr>
            <a:r>
              <a:rPr lang="ru-RU" altLang="ru-RU" sz="1600"/>
              <a:t>	LOOP    -- внутри цикла переменная i будет иметь значения 10,8,6,4,2 </a:t>
            </a:r>
          </a:p>
          <a:p>
            <a:pPr eaLnBrk="1" hangingPunct="1">
              <a:spcBef>
                <a:spcPct val="0"/>
              </a:spcBef>
              <a:buClrTx/>
              <a:buSzTx/>
              <a:buFontTx/>
              <a:buNone/>
            </a:pPr>
            <a:r>
              <a:rPr lang="ru-RU" altLang="ru-RU" sz="1600"/>
              <a:t>END LOOP; </a:t>
            </a:r>
          </a:p>
          <a:p>
            <a:pPr eaLnBrk="1" hangingPunct="1">
              <a:spcBef>
                <a:spcPct val="0"/>
              </a:spcBef>
              <a:buClrTx/>
              <a:buSzTx/>
              <a:buFontTx/>
              <a:buNone/>
            </a:pPr>
            <a:r>
              <a:rPr lang="ru-RU" altLang="ru-RU" sz="1600"/>
              <a:t>Если нижняя граница цикла больше верхней границы (или меньше, в случае REVERSE), то тело цикла не выполняется вообще. При этом ошибка не возникает.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179388" y="1125538"/>
            <a:ext cx="8856662"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ts val="600"/>
              </a:spcBef>
              <a:buClrTx/>
              <a:buSzTx/>
              <a:buFontTx/>
              <a:buNone/>
            </a:pPr>
            <a:r>
              <a:rPr lang="ru-RU" altLang="ru-RU" sz="1600" b="1"/>
              <a:t>Курсор</a:t>
            </a:r>
            <a:r>
              <a:rPr lang="ru-RU" altLang="ru-RU" sz="1600"/>
              <a:t> – область памяти, в которую возвращается результат </a:t>
            </a:r>
            <a:r>
              <a:rPr lang="en-US" altLang="ru-RU" sz="1600"/>
              <a:t>SQL</a:t>
            </a:r>
            <a:r>
              <a:rPr lang="ru-RU" altLang="ru-RU" sz="1600"/>
              <a:t>-запроса.</a:t>
            </a:r>
          </a:p>
          <a:p>
            <a:pPr eaLnBrk="1" hangingPunct="1">
              <a:spcBef>
                <a:spcPts val="600"/>
              </a:spcBef>
              <a:buClrTx/>
              <a:buSzTx/>
              <a:buFontTx/>
              <a:buNone/>
            </a:pPr>
            <a:r>
              <a:rPr lang="ru-RU" altLang="ru-RU" sz="1600"/>
              <a:t>Для объявления курсора используется синтаксис:</a:t>
            </a:r>
          </a:p>
          <a:p>
            <a:pPr eaLnBrk="1" hangingPunct="1">
              <a:spcBef>
                <a:spcPts val="600"/>
              </a:spcBef>
              <a:buClrTx/>
              <a:buSzTx/>
              <a:buFontTx/>
              <a:buNone/>
            </a:pPr>
            <a:r>
              <a:rPr lang="ru-RU" altLang="ru-RU" sz="1600"/>
              <a:t>	имя </a:t>
            </a:r>
            <a:r>
              <a:rPr lang="ru-RU" altLang="ru-RU" sz="1600">
                <a:solidFill>
                  <a:srgbClr val="FF0000"/>
                </a:solidFill>
              </a:rPr>
              <a:t>[ [ </a:t>
            </a:r>
            <a:r>
              <a:rPr lang="en-US" altLang="ru-RU" sz="1600">
                <a:solidFill>
                  <a:srgbClr val="FF0000"/>
                </a:solidFill>
              </a:rPr>
              <a:t>NO ] SCROLL ] </a:t>
            </a:r>
            <a:r>
              <a:rPr lang="en-US" altLang="ru-RU" sz="1600"/>
              <a:t>CURSOR [ ( </a:t>
            </a:r>
            <a:r>
              <a:rPr lang="ru-RU" altLang="ru-RU" sz="1600"/>
              <a:t>аргументы ) ] </a:t>
            </a:r>
            <a:r>
              <a:rPr lang="en-US" altLang="ru-RU" sz="1600">
                <a:solidFill>
                  <a:srgbClr val="FF0000"/>
                </a:solidFill>
              </a:rPr>
              <a:t>FOR</a:t>
            </a:r>
            <a:r>
              <a:rPr lang="en-US" altLang="ru-RU" sz="1600"/>
              <a:t> </a:t>
            </a:r>
            <a:r>
              <a:rPr lang="ru-RU" altLang="ru-RU" sz="1600"/>
              <a:t>запрос;  </a:t>
            </a:r>
          </a:p>
          <a:p>
            <a:pPr eaLnBrk="1" hangingPunct="1">
              <a:spcBef>
                <a:spcPts val="600"/>
              </a:spcBef>
              <a:buClrTx/>
              <a:buSzTx/>
              <a:buFontTx/>
              <a:buNone/>
            </a:pPr>
            <a:r>
              <a:rPr lang="ru-RU" altLang="ru-RU" sz="1600"/>
              <a:t>(Для совместимости с Oracle, FOR можно заменять на IS.) С указанием SCROLL курсор можно будет прокручивать назад. При NO SCROLL прокрутка назад не разрешается. Если ничего не указано, то возможность прокрутки назад зависит от запроса. Если указаны аргументы, то они должны представлять собой пары имя тип_данных, разделённые через запятую. Эти пары определяют имена, которые будут заменены значениями параметров в данном запросе. Фактические значения для замены этих имён появятся позже, при открытии курсора. </a:t>
            </a:r>
            <a:r>
              <a:rPr lang="en-US" altLang="ru-RU" sz="1600"/>
              <a:t>Примеры: </a:t>
            </a:r>
            <a:endParaRPr lang="ru-RU" altLang="ru-RU" sz="1600"/>
          </a:p>
          <a:p>
            <a:pPr eaLnBrk="1" hangingPunct="1">
              <a:spcBef>
                <a:spcPts val="600"/>
              </a:spcBef>
              <a:buClrTx/>
              <a:buSzTx/>
              <a:buFontTx/>
              <a:buNone/>
            </a:pPr>
            <a:r>
              <a:rPr lang="en-US" altLang="ru-RU" sz="1600"/>
              <a:t>DECLARE    </a:t>
            </a:r>
            <a:endParaRPr lang="ru-RU" altLang="ru-RU" sz="1600"/>
          </a:p>
          <a:p>
            <a:pPr eaLnBrk="1" hangingPunct="1">
              <a:spcBef>
                <a:spcPts val="600"/>
              </a:spcBef>
              <a:buClrTx/>
              <a:buSzTx/>
              <a:buFontTx/>
              <a:buNone/>
            </a:pPr>
            <a:r>
              <a:rPr lang="ru-RU" altLang="ru-RU" sz="1600"/>
              <a:t>	</a:t>
            </a:r>
            <a:r>
              <a:rPr lang="en-US" altLang="ru-RU" sz="1600"/>
              <a:t>curs1 refcursor;    </a:t>
            </a:r>
            <a:endParaRPr lang="ru-RU" altLang="ru-RU" sz="1600"/>
          </a:p>
          <a:p>
            <a:pPr eaLnBrk="1" hangingPunct="1">
              <a:spcBef>
                <a:spcPts val="600"/>
              </a:spcBef>
              <a:buClrTx/>
              <a:buSzTx/>
              <a:buFontTx/>
              <a:buNone/>
            </a:pPr>
            <a:r>
              <a:rPr lang="ru-RU" altLang="ru-RU" sz="1600"/>
              <a:t>	</a:t>
            </a:r>
            <a:r>
              <a:rPr lang="en-US" altLang="ru-RU" sz="1600"/>
              <a:t>curs2 </a:t>
            </a:r>
            <a:r>
              <a:rPr lang="ru-RU" altLang="ru-RU" sz="1600"/>
              <a:t> </a:t>
            </a:r>
            <a:r>
              <a:rPr lang="en-US" altLang="ru-RU" sz="1600"/>
              <a:t>CURSOR </a:t>
            </a:r>
            <a:r>
              <a:rPr lang="ru-RU" altLang="ru-RU" sz="1600"/>
              <a:t> </a:t>
            </a:r>
            <a:r>
              <a:rPr lang="en-US" altLang="ru-RU" sz="1600"/>
              <a:t>is</a:t>
            </a:r>
            <a:r>
              <a:rPr lang="ru-RU" altLang="ru-RU" sz="1600"/>
              <a:t> </a:t>
            </a:r>
            <a:r>
              <a:rPr lang="en-US" altLang="ru-RU" sz="1600"/>
              <a:t> SELECT</a:t>
            </a:r>
            <a:r>
              <a:rPr lang="ru-RU" altLang="ru-RU" sz="1600"/>
              <a:t> </a:t>
            </a:r>
            <a:r>
              <a:rPr lang="en-US" altLang="ru-RU" sz="1600"/>
              <a:t> *</a:t>
            </a:r>
            <a:r>
              <a:rPr lang="ru-RU" altLang="ru-RU" sz="1600"/>
              <a:t> </a:t>
            </a:r>
            <a:r>
              <a:rPr lang="en-US" altLang="ru-RU" sz="1600"/>
              <a:t> FROM </a:t>
            </a:r>
            <a:r>
              <a:rPr lang="ru-RU" altLang="ru-RU" sz="1600"/>
              <a:t> </a:t>
            </a:r>
            <a:r>
              <a:rPr lang="en-US" altLang="ru-RU" sz="1600"/>
              <a:t>tenk1;    </a:t>
            </a:r>
            <a:endParaRPr lang="ru-RU" altLang="ru-RU" sz="1600"/>
          </a:p>
          <a:p>
            <a:pPr eaLnBrk="1" hangingPunct="1">
              <a:spcBef>
                <a:spcPts val="600"/>
              </a:spcBef>
              <a:buClrTx/>
              <a:buSzTx/>
              <a:buFontTx/>
              <a:buNone/>
            </a:pPr>
            <a:r>
              <a:rPr lang="ru-RU" altLang="ru-RU" sz="1600"/>
              <a:t>	</a:t>
            </a:r>
            <a:r>
              <a:rPr lang="en-US" altLang="ru-RU" sz="1600"/>
              <a:t>curs3 </a:t>
            </a:r>
            <a:r>
              <a:rPr lang="ru-RU" altLang="ru-RU" sz="1600"/>
              <a:t> </a:t>
            </a:r>
            <a:r>
              <a:rPr lang="en-US" altLang="ru-RU" sz="1600"/>
              <a:t>CURSOR (key integer</a:t>
            </a:r>
            <a:r>
              <a:rPr lang="ru-RU" altLang="ru-RU" sz="1600"/>
              <a:t> </a:t>
            </a:r>
            <a:r>
              <a:rPr lang="en-US" altLang="ru-RU" sz="1600"/>
              <a:t>) is</a:t>
            </a:r>
            <a:r>
              <a:rPr lang="ru-RU" altLang="ru-RU" sz="1600"/>
              <a:t> </a:t>
            </a:r>
            <a:r>
              <a:rPr lang="en-US" altLang="ru-RU" sz="1600"/>
              <a:t> SELECT</a:t>
            </a:r>
            <a:r>
              <a:rPr lang="ru-RU" altLang="ru-RU" sz="1600"/>
              <a:t> </a:t>
            </a:r>
            <a:r>
              <a:rPr lang="en-US" altLang="ru-RU" sz="1600"/>
              <a:t> *</a:t>
            </a:r>
            <a:r>
              <a:rPr lang="ru-RU" altLang="ru-RU" sz="1600"/>
              <a:t> </a:t>
            </a:r>
            <a:r>
              <a:rPr lang="en-US" altLang="ru-RU" sz="1600"/>
              <a:t> FROM</a:t>
            </a:r>
            <a:r>
              <a:rPr lang="ru-RU" altLang="ru-RU" sz="1600"/>
              <a:t> </a:t>
            </a:r>
            <a:r>
              <a:rPr lang="en-US" altLang="ru-RU" sz="1600"/>
              <a:t> tenk1 </a:t>
            </a:r>
            <a:r>
              <a:rPr lang="ru-RU" altLang="ru-RU" sz="1600"/>
              <a:t> </a:t>
            </a:r>
            <a:r>
              <a:rPr lang="en-US" altLang="ru-RU" sz="1600"/>
              <a:t>WHERE </a:t>
            </a:r>
            <a:r>
              <a:rPr lang="ru-RU" altLang="ru-RU" sz="1600"/>
              <a:t> </a:t>
            </a:r>
            <a:r>
              <a:rPr lang="en-US" altLang="ru-RU" sz="1600"/>
              <a:t>uniq1 = key; </a:t>
            </a:r>
            <a:endParaRPr lang="ru-RU" altLang="ru-RU" sz="1600"/>
          </a:p>
          <a:p>
            <a:pPr eaLnBrk="1" hangingPunct="1">
              <a:spcBef>
                <a:spcPts val="600"/>
              </a:spcBef>
              <a:buClrTx/>
              <a:buSzTx/>
              <a:buFontTx/>
              <a:buNone/>
            </a:pPr>
            <a:r>
              <a:rPr lang="ru-RU" altLang="ru-RU" sz="1600"/>
              <a:t>Все три переменные имеют тип данных refcursor. Первая может быть использована с любым запросом, вторая связана (bound) с полностью сформированным запросом, а последняя связана с параметризованным запросом. (key будет заменён целочисленным значением параметра при открытии курсора.) Про переменную curs1 говорят, что она является несвязанной (unbound), так как к ней не привязан никакой запрос.</a:t>
            </a:r>
          </a:p>
        </p:txBody>
      </p:sp>
      <p:sp>
        <p:nvSpPr>
          <p:cNvPr id="6" name="Rectangle 2"/>
          <p:cNvSpPr txBox="1">
            <a:spLocks noChangeArrowheads="1"/>
          </p:cNvSpPr>
          <p:nvPr/>
        </p:nvSpPr>
        <p:spPr bwMode="auto">
          <a:xfrm>
            <a:off x="312738" y="333375"/>
            <a:ext cx="8507412"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lgn="ctr" eaLnBrk="1" hangingPunct="1">
              <a:defRPr/>
            </a:pPr>
            <a:r>
              <a:rPr lang="ru-RU" altLang="ru-RU" sz="3200" kern="0" smtClean="0"/>
              <a:t>Курсоры</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179388" y="1119188"/>
            <a:ext cx="8856662" cy="547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ts val="600"/>
              </a:spcBef>
              <a:buClrTx/>
              <a:buSzTx/>
              <a:buFontTx/>
              <a:buNone/>
            </a:pPr>
            <a:r>
              <a:rPr lang="ru-RU" altLang="ru-RU" sz="1600"/>
              <a:t>Прежде чем получать строки из курсора, его нужно открыть.</a:t>
            </a:r>
          </a:p>
          <a:p>
            <a:pPr eaLnBrk="1" hangingPunct="1">
              <a:spcBef>
                <a:spcPts val="600"/>
              </a:spcBef>
              <a:buClrTx/>
              <a:buSzTx/>
              <a:buFontTx/>
              <a:buNone/>
            </a:pPr>
            <a:r>
              <a:rPr lang="ru-RU" altLang="ru-RU" sz="1600" b="1"/>
              <a:t>1) OPEN несвязанная_переменная_курсора [[NO] SCROLL] FOR запрос; </a:t>
            </a:r>
          </a:p>
          <a:p>
            <a:pPr eaLnBrk="1" hangingPunct="1">
              <a:spcBef>
                <a:spcPts val="600"/>
              </a:spcBef>
              <a:buClrTx/>
              <a:buSzTx/>
              <a:buFontTx/>
              <a:buNone/>
            </a:pPr>
            <a:r>
              <a:rPr lang="ru-RU" altLang="ru-RU" sz="1600"/>
              <a:t>Курсорная переменная открывается и получает конкретный запрос для выполнения. Курсор не может уже быть открытым, а курсорная переменная обязана быть несвязанной (то есть просто переменной типа refcursor). Запрос должен быть командой SELECT или любой другой, которая возвращает строки (к примеру EXPLAIN). Подстановка значений переменных PL/pgSQL проводится при открытии курсора командой OPEN, последующие изменения значений переменных не влияют на работу курсора. SCROLL и NO SCROLL имеют тот же смысл, что и для связанного курсора. Пример:</a:t>
            </a:r>
          </a:p>
          <a:p>
            <a:pPr eaLnBrk="1" hangingPunct="1">
              <a:spcBef>
                <a:spcPts val="600"/>
              </a:spcBef>
              <a:buClrTx/>
              <a:buSzTx/>
              <a:buFontTx/>
              <a:buNone/>
            </a:pPr>
            <a:r>
              <a:rPr lang="ru-RU" altLang="ru-RU" sz="1600"/>
              <a:t>OPEN  curs1  FOR  SELECT  *  FROM  foo  WHERE  key = mykey; </a:t>
            </a:r>
          </a:p>
          <a:p>
            <a:pPr eaLnBrk="1" hangingPunct="1">
              <a:spcBef>
                <a:spcPts val="600"/>
              </a:spcBef>
              <a:buClrTx/>
              <a:buSzTx/>
              <a:buFontTx/>
              <a:buNone/>
            </a:pPr>
            <a:r>
              <a:rPr lang="ru-RU" altLang="ru-RU" sz="1600"/>
              <a:t>2) </a:t>
            </a:r>
            <a:r>
              <a:rPr lang="ru-RU" altLang="ru-RU" sz="1600" b="1"/>
              <a:t>OPEN </a:t>
            </a:r>
            <a:r>
              <a:rPr lang="ru-RU" altLang="ru-RU" sz="1400" b="1"/>
              <a:t>связанная_переменная_курсора  [( [имя_аргумента :=] значение_аргумента [, ...] </a:t>
            </a:r>
            <a:r>
              <a:rPr lang="ru-RU" altLang="ru-RU" sz="1600" b="1"/>
              <a:t>)]; </a:t>
            </a:r>
          </a:p>
          <a:p>
            <a:pPr eaLnBrk="1" hangingPunct="1">
              <a:spcBef>
                <a:spcPts val="600"/>
              </a:spcBef>
              <a:buClrTx/>
              <a:buSzTx/>
              <a:buFontTx/>
              <a:buNone/>
            </a:pPr>
            <a:r>
              <a:rPr lang="ru-RU" altLang="ru-RU" sz="1600"/>
              <a:t>Эта форма OPEN используется для открытия курсорной переменной, которая была связана с запросом при объявлении. Курсор не может уже быть открытым. Список фактических значений аргументов должен присутствовать только в том случае, если курсор объявлялся с параметрами. Эти значения будут подставлены в запрос. При передаче значений аргументов можно использовать позиционную или именную нотацию. В позиционной нотации все аргументы указываются по порядку. В именной нотации имя каждого аргумента отделяется от выражения аргумента с помощью :=. Также разрешается смешивать позиционную и именную нотации. Примеры:</a:t>
            </a:r>
          </a:p>
          <a:p>
            <a:pPr eaLnBrk="1" hangingPunct="1">
              <a:spcBef>
                <a:spcPts val="600"/>
              </a:spcBef>
              <a:buClrTx/>
              <a:buSzTx/>
              <a:buFontTx/>
              <a:buNone/>
            </a:pPr>
            <a:r>
              <a:rPr lang="ru-RU" altLang="ru-RU" sz="1600"/>
              <a:t>OPEN curs2; 	OPEN curs3(42); 		OPEN curs3(key := 42);</a:t>
            </a:r>
          </a:p>
        </p:txBody>
      </p:sp>
      <p:sp>
        <p:nvSpPr>
          <p:cNvPr id="4" name="Rectangle 2"/>
          <p:cNvSpPr txBox="1">
            <a:spLocks noChangeArrowheads="1"/>
          </p:cNvSpPr>
          <p:nvPr/>
        </p:nvSpPr>
        <p:spPr bwMode="auto">
          <a:xfrm>
            <a:off x="312738" y="333375"/>
            <a:ext cx="8507412"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lgn="ctr" eaLnBrk="1" hangingPunct="1">
              <a:defRPr/>
            </a:pPr>
            <a:r>
              <a:rPr lang="ru-RU" altLang="ru-RU" sz="3200" kern="0" smtClean="0"/>
              <a:t>Курсоры</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12738" y="333375"/>
            <a:ext cx="8507412" cy="739775"/>
          </a:xfrm>
        </p:spPr>
        <p:txBody>
          <a:bodyPr/>
          <a:lstStyle/>
          <a:p>
            <a:pPr algn="ctr" eaLnBrk="1" hangingPunct="1"/>
            <a:r>
              <a:rPr lang="ru-RU" altLang="ru-RU" sz="3200" smtClean="0"/>
              <a:t>Курсоры</a:t>
            </a:r>
          </a:p>
        </p:txBody>
      </p:sp>
      <p:sp>
        <p:nvSpPr>
          <p:cNvPr id="30723" name="TextBox 1"/>
          <p:cNvSpPr txBox="1">
            <a:spLocks noChangeArrowheads="1"/>
          </p:cNvSpPr>
          <p:nvPr/>
        </p:nvSpPr>
        <p:spPr bwMode="auto">
          <a:xfrm>
            <a:off x="179388" y="981075"/>
            <a:ext cx="8856662"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ts val="600"/>
              </a:spcBef>
              <a:buClrTx/>
              <a:buSzTx/>
              <a:buFontTx/>
              <a:buNone/>
            </a:pPr>
            <a:r>
              <a:rPr lang="ru-RU" altLang="ru-RU" sz="1600"/>
              <a:t>Так как для связанного курсора выполняется подстановка значений переменных, то, на самом деле, существует два способа передать значения в курсор. Либо использовать явные аргументы в OPEN, либо неявно, ссылаясь на переменные PL/pgSQL в запросе. В связанном курсоре можно ссылаться только на те переменные, которые были объявлены до самого курсора. В любом случае значение переменной для подстановки в запрос будет определяться на момент выполнения OPEN. </a:t>
            </a:r>
          </a:p>
          <a:p>
            <a:pPr eaLnBrk="1" hangingPunct="1">
              <a:spcBef>
                <a:spcPts val="600"/>
              </a:spcBef>
              <a:buClrTx/>
              <a:buSzTx/>
              <a:buFontTx/>
              <a:buNone/>
            </a:pPr>
            <a:r>
              <a:rPr lang="ru-RU" altLang="ru-RU" sz="1600"/>
              <a:t>Вот ещё один способ получить тот же результат с curs3, как в примере ранее:</a:t>
            </a:r>
          </a:p>
          <a:p>
            <a:pPr eaLnBrk="1" hangingPunct="1">
              <a:spcBef>
                <a:spcPts val="600"/>
              </a:spcBef>
              <a:buClrTx/>
              <a:buSzTx/>
              <a:buFontTx/>
              <a:buNone/>
            </a:pPr>
            <a:r>
              <a:rPr lang="ru-RU" altLang="ru-RU" sz="1600"/>
              <a:t>DECLARE    </a:t>
            </a:r>
          </a:p>
          <a:p>
            <a:pPr eaLnBrk="1" hangingPunct="1">
              <a:spcBef>
                <a:spcPct val="0"/>
              </a:spcBef>
              <a:buClrTx/>
              <a:buSzTx/>
              <a:buFontTx/>
              <a:buNone/>
            </a:pPr>
            <a:r>
              <a:rPr lang="ru-RU" altLang="ru-RU" sz="1600"/>
              <a:t>	key integer;    </a:t>
            </a:r>
          </a:p>
          <a:p>
            <a:pPr eaLnBrk="1" hangingPunct="1">
              <a:spcBef>
                <a:spcPct val="0"/>
              </a:spcBef>
              <a:buClrTx/>
              <a:buSzTx/>
              <a:buFontTx/>
              <a:buNone/>
            </a:pPr>
            <a:r>
              <a:rPr lang="ru-RU" altLang="ru-RU" sz="1600"/>
              <a:t>	curs4 CURSOR FOR SELECT * FROM tenk1 WHERE unique1 = key; </a:t>
            </a:r>
          </a:p>
          <a:p>
            <a:pPr eaLnBrk="1" hangingPunct="1">
              <a:spcBef>
                <a:spcPct val="0"/>
              </a:spcBef>
              <a:buClrTx/>
              <a:buSzTx/>
              <a:buFontTx/>
              <a:buNone/>
            </a:pPr>
            <a:r>
              <a:rPr lang="ru-RU" altLang="ru-RU" sz="1600"/>
              <a:t>BEGIN   </a:t>
            </a:r>
          </a:p>
          <a:p>
            <a:pPr eaLnBrk="1" hangingPunct="1">
              <a:spcBef>
                <a:spcPct val="0"/>
              </a:spcBef>
              <a:buClrTx/>
              <a:buSzTx/>
              <a:buFontTx/>
              <a:buNone/>
            </a:pPr>
            <a:r>
              <a:rPr lang="ru-RU" altLang="ru-RU" sz="1600"/>
              <a:t>	 key := 42;   </a:t>
            </a:r>
          </a:p>
          <a:p>
            <a:pPr eaLnBrk="1" hangingPunct="1">
              <a:spcBef>
                <a:spcPct val="0"/>
              </a:spcBef>
              <a:buClrTx/>
              <a:buSzTx/>
              <a:buFontTx/>
              <a:buNone/>
            </a:pPr>
            <a:r>
              <a:rPr lang="ru-RU" altLang="ru-RU" sz="1600"/>
              <a:t> 	OPEN curs4; </a:t>
            </a:r>
          </a:p>
          <a:p>
            <a:pPr eaLnBrk="1" hangingPunct="1">
              <a:spcBef>
                <a:spcPct val="0"/>
              </a:spcBef>
              <a:buClrTx/>
              <a:buSzTx/>
              <a:buFontTx/>
              <a:buNone/>
            </a:pPr>
            <a:r>
              <a:rPr lang="ru-RU" altLang="ru-RU" sz="1600"/>
              <a:t>После того как курсор будет открыт, с ним можно работать при помощи описанных здесь операторов. Работать с курсором необязательно в той же функции, где он был открыт. Из функции можно вернуть значение с типом refcursor, что позволит вызывающему продолжить работу с курсором. (Внутри refcursor представляет собой обычное строковое имя так называемого портала, содержащего активный запрос курсора. Это имя можно передавать, присваивать другим переменным с типом refcursor и так далее, при этом портал не нарушается.) </a:t>
            </a:r>
          </a:p>
          <a:p>
            <a:pPr eaLnBrk="1" hangingPunct="1">
              <a:spcBef>
                <a:spcPct val="0"/>
              </a:spcBef>
              <a:buClrTx/>
              <a:buSzTx/>
              <a:buFontTx/>
              <a:buNone/>
            </a:pPr>
            <a:r>
              <a:rPr lang="ru-RU" altLang="ru-RU" sz="1600"/>
              <a:t>Все порталы неявно закрываются в конце транзакции, поэтому значение refcursor можно использовать для ссылки на открытый курсор только до конца транзакции.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179388" y="1125538"/>
            <a:ext cx="8856662" cy="555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ts val="600"/>
              </a:spcBef>
              <a:buClrTx/>
              <a:buSzTx/>
              <a:buFontTx/>
              <a:buNone/>
            </a:pPr>
            <a:r>
              <a:rPr lang="ru-RU" altLang="ru-RU" sz="1600" b="1"/>
              <a:t>Извлечение данных из курсора</a:t>
            </a:r>
          </a:p>
          <a:p>
            <a:pPr lvl="1" eaLnBrk="1" hangingPunct="1">
              <a:spcBef>
                <a:spcPts val="600"/>
              </a:spcBef>
              <a:buClrTx/>
              <a:buSzTx/>
              <a:buFontTx/>
              <a:buNone/>
            </a:pPr>
            <a:r>
              <a:rPr lang="ru-RU" altLang="ru-RU" sz="1600" b="1"/>
              <a:t>FETCH [</a:t>
            </a:r>
            <a:r>
              <a:rPr lang="ru-RU" altLang="ru-RU" sz="1600" b="1">
                <a:solidFill>
                  <a:srgbClr val="FF0000"/>
                </a:solidFill>
              </a:rPr>
              <a:t>направление</a:t>
            </a:r>
            <a:r>
              <a:rPr lang="ru-RU" altLang="ru-RU" sz="1600" b="1"/>
              <a:t> { FROM | IN }] курсор INTO цель; </a:t>
            </a:r>
          </a:p>
          <a:p>
            <a:pPr eaLnBrk="1" hangingPunct="1">
              <a:spcBef>
                <a:spcPts val="600"/>
              </a:spcBef>
              <a:buClrTx/>
              <a:buSzTx/>
              <a:buFontTx/>
              <a:buNone/>
            </a:pPr>
            <a:r>
              <a:rPr lang="ru-RU" altLang="ru-RU" sz="1600"/>
              <a:t>FETCH извлекает следующую строку из курсора в </a:t>
            </a:r>
            <a:r>
              <a:rPr lang="ru-RU" altLang="ru-RU" sz="1600" b="1" i="1"/>
              <a:t>цель</a:t>
            </a:r>
            <a:r>
              <a:rPr lang="ru-RU" altLang="ru-RU" sz="1600"/>
              <a:t>. В качестве </a:t>
            </a:r>
            <a:r>
              <a:rPr lang="ru-RU" altLang="ru-RU" sz="1600" b="1" i="1"/>
              <a:t>цели</a:t>
            </a:r>
            <a:r>
              <a:rPr lang="ru-RU" altLang="ru-RU" sz="1600"/>
              <a:t> может быть строковая переменная, переменная типа record, или разделённый запятыми список простых переменных, как и в SELECT INTO. Если следующей строки нет, цели присваивается NULL. Как и в SELECT INTO, проверить, была ли получена запись, можно при помощи специальной переменной FOUND. Здесь направление может быть любым допустимым в SQL-команде FETCH вариантом, кроме тех, что извлекают более одной строки. А именно: NEXT, PRIOR, FIRST, LAST, ABSOLUTE число, RELATIVE число, FORWARD или BACKWARD. Без указания направления подразумевается вариант NEXT. Везде, где используется число, оно может определяться любым целочисленным выражением (в отличие от SQL-команды FETCH, допускающей только целочисленные константы). Значения направления, которые требуют перемещения назад, приведут к ошибке, если курсор не был объявлен или открыт с указанием SCROLL. курсор это переменная с типом refcursor, которая ссылается на открытый портал курсора. </a:t>
            </a:r>
          </a:p>
          <a:p>
            <a:pPr eaLnBrk="1" hangingPunct="1">
              <a:spcBef>
                <a:spcPts val="600"/>
              </a:spcBef>
              <a:buClrTx/>
              <a:buSzTx/>
              <a:buFontTx/>
              <a:buNone/>
            </a:pPr>
            <a:r>
              <a:rPr lang="ru-RU" altLang="ru-RU" sz="1600"/>
              <a:t>Примеры:</a:t>
            </a:r>
          </a:p>
          <a:p>
            <a:pPr eaLnBrk="1" hangingPunct="1">
              <a:spcBef>
                <a:spcPts val="600"/>
              </a:spcBef>
              <a:buClrTx/>
              <a:buSzTx/>
              <a:buFontTx/>
              <a:buNone/>
            </a:pPr>
            <a:r>
              <a:rPr lang="ru-RU" altLang="ru-RU" sz="1600"/>
              <a:t>	FETCH  curs1  INTO  rowvar; </a:t>
            </a:r>
          </a:p>
          <a:p>
            <a:pPr eaLnBrk="1" hangingPunct="1">
              <a:spcBef>
                <a:spcPts val="600"/>
              </a:spcBef>
              <a:buClrTx/>
              <a:buSzTx/>
              <a:buFontTx/>
              <a:buNone/>
            </a:pPr>
            <a:r>
              <a:rPr lang="ru-RU" altLang="ru-RU" sz="1600"/>
              <a:t>	FETCH  curs2  INTO  foo, bar, baz; </a:t>
            </a:r>
          </a:p>
          <a:p>
            <a:pPr eaLnBrk="1" hangingPunct="1">
              <a:spcBef>
                <a:spcPts val="600"/>
              </a:spcBef>
              <a:buClrTx/>
              <a:buSzTx/>
              <a:buFontTx/>
              <a:buNone/>
            </a:pPr>
            <a:r>
              <a:rPr lang="ru-RU" altLang="ru-RU" sz="1600"/>
              <a:t>	FETCH  LAST  FROM  curs3  INTO  x, y; </a:t>
            </a:r>
          </a:p>
          <a:p>
            <a:pPr eaLnBrk="1" hangingPunct="1">
              <a:spcBef>
                <a:spcPts val="600"/>
              </a:spcBef>
              <a:buClrTx/>
              <a:buSzTx/>
              <a:buFontTx/>
              <a:buNone/>
            </a:pPr>
            <a:r>
              <a:rPr lang="ru-RU" altLang="ru-RU" sz="1600"/>
              <a:t>	FETCH  RELATIVE  -2  FROM  curs4  INTO  x; </a:t>
            </a:r>
          </a:p>
        </p:txBody>
      </p:sp>
      <p:sp>
        <p:nvSpPr>
          <p:cNvPr id="5" name="Rectangle 2"/>
          <p:cNvSpPr txBox="1">
            <a:spLocks noChangeArrowheads="1"/>
          </p:cNvSpPr>
          <p:nvPr/>
        </p:nvSpPr>
        <p:spPr bwMode="auto">
          <a:xfrm>
            <a:off x="312738" y="323850"/>
            <a:ext cx="8507412"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a:lstStyle>
          <a:p>
            <a:pPr algn="ctr" eaLnBrk="1" hangingPunct="1">
              <a:defRPr/>
            </a:pPr>
            <a:r>
              <a:rPr lang="ru-RU" altLang="ru-RU" sz="3200" kern="0" dirty="0" smtClean="0"/>
              <a:t>Курсоры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Структура функции в </a:t>
            </a:r>
            <a:r>
              <a:rPr lang="en-US" altLang="ru-RU" sz="3200" smtClean="0"/>
              <a:t>PL/pgSQL</a:t>
            </a:r>
            <a:endParaRPr lang="ru-RU" altLang="ru-RU" sz="3200" smtClean="0"/>
          </a:p>
        </p:txBody>
      </p:sp>
      <p:sp>
        <p:nvSpPr>
          <p:cNvPr id="5123" name="TextBox 1"/>
          <p:cNvSpPr txBox="1">
            <a:spLocks noChangeArrowheads="1"/>
          </p:cNvSpPr>
          <p:nvPr/>
        </p:nvSpPr>
        <p:spPr bwMode="auto">
          <a:xfrm>
            <a:off x="684213" y="1125538"/>
            <a:ext cx="78486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spcAft>
                <a:spcPts val="600"/>
              </a:spcAft>
              <a:buClrTx/>
              <a:buSzTx/>
              <a:buFontTx/>
              <a:buNone/>
            </a:pPr>
            <a:r>
              <a:rPr lang="en-US" altLang="ru-RU" sz="1800"/>
              <a:t>CREATE [ OR REPLACE ] FUNCTION </a:t>
            </a:r>
            <a:r>
              <a:rPr lang="ru-RU" altLang="ru-RU" sz="1800" i="1"/>
              <a:t>имя</a:t>
            </a:r>
            <a:r>
              <a:rPr lang="ru-RU" altLang="ru-RU" sz="1800"/>
              <a:t> (</a:t>
            </a:r>
          </a:p>
          <a:p>
            <a:pPr eaLnBrk="1" hangingPunct="1">
              <a:spcBef>
                <a:spcPct val="0"/>
              </a:spcBef>
              <a:spcAft>
                <a:spcPts val="600"/>
              </a:spcAft>
              <a:buClrTx/>
              <a:buSzTx/>
              <a:buFontTx/>
              <a:buNone/>
            </a:pPr>
            <a:r>
              <a:rPr lang="ru-RU" altLang="ru-RU" sz="1800"/>
              <a:t> [ [ </a:t>
            </a:r>
            <a:r>
              <a:rPr lang="ru-RU" altLang="ru-RU" sz="1800" i="1"/>
              <a:t>режим_аргумента</a:t>
            </a:r>
            <a:r>
              <a:rPr lang="ru-RU" altLang="ru-RU" sz="1800"/>
              <a:t> ] [ </a:t>
            </a:r>
            <a:r>
              <a:rPr lang="ru-RU" altLang="ru-RU" sz="1800" i="1"/>
              <a:t>имя_аргумента</a:t>
            </a:r>
            <a:r>
              <a:rPr lang="ru-RU" altLang="ru-RU" sz="1800"/>
              <a:t> ] </a:t>
            </a:r>
            <a:r>
              <a:rPr lang="ru-RU" altLang="ru-RU" sz="1800" i="1"/>
              <a:t>тип_аргумента</a:t>
            </a:r>
            <a:r>
              <a:rPr lang="ru-RU" altLang="ru-RU" sz="1800"/>
              <a:t> </a:t>
            </a:r>
          </a:p>
          <a:p>
            <a:pPr eaLnBrk="1" hangingPunct="1">
              <a:spcBef>
                <a:spcPct val="0"/>
              </a:spcBef>
              <a:spcAft>
                <a:spcPts val="600"/>
              </a:spcAft>
              <a:buClrTx/>
              <a:buSzTx/>
              <a:buFontTx/>
              <a:buNone/>
            </a:pPr>
            <a:r>
              <a:rPr lang="ru-RU" altLang="ru-RU" sz="1800"/>
              <a:t>[ { </a:t>
            </a:r>
            <a:r>
              <a:rPr lang="en-US" altLang="ru-RU" sz="1800"/>
              <a:t>DEFAULT | = } </a:t>
            </a:r>
            <a:r>
              <a:rPr lang="ru-RU" altLang="ru-RU" sz="1800" i="1"/>
              <a:t>выражение_по_умолчанию</a:t>
            </a:r>
            <a:r>
              <a:rPr lang="ru-RU" altLang="ru-RU" sz="1800"/>
              <a:t> ] </a:t>
            </a:r>
          </a:p>
          <a:p>
            <a:pPr eaLnBrk="1" hangingPunct="1">
              <a:spcBef>
                <a:spcPct val="0"/>
              </a:spcBef>
              <a:spcAft>
                <a:spcPts val="600"/>
              </a:spcAft>
              <a:buClrTx/>
              <a:buSzTx/>
              <a:buFontTx/>
              <a:buNone/>
            </a:pPr>
            <a:r>
              <a:rPr lang="ru-RU" altLang="ru-RU" sz="1800"/>
              <a:t>[, ...] ] ) </a:t>
            </a:r>
          </a:p>
          <a:p>
            <a:pPr eaLnBrk="1" hangingPunct="1">
              <a:spcBef>
                <a:spcPct val="0"/>
              </a:spcBef>
              <a:spcAft>
                <a:spcPts val="600"/>
              </a:spcAft>
              <a:buClrTx/>
              <a:buSzTx/>
              <a:buFontTx/>
              <a:buNone/>
            </a:pPr>
            <a:r>
              <a:rPr lang="ru-RU" altLang="ru-RU" sz="1800"/>
              <a:t>[ </a:t>
            </a:r>
            <a:r>
              <a:rPr lang="en-US" altLang="ru-RU" sz="1800"/>
              <a:t>RETURNS </a:t>
            </a:r>
            <a:r>
              <a:rPr lang="ru-RU" altLang="ru-RU" sz="1800" i="1"/>
              <a:t>тип_результата</a:t>
            </a:r>
            <a:r>
              <a:rPr lang="ru-RU" altLang="ru-RU" sz="1800"/>
              <a:t> </a:t>
            </a:r>
          </a:p>
          <a:p>
            <a:pPr eaLnBrk="1" hangingPunct="1">
              <a:spcBef>
                <a:spcPct val="0"/>
              </a:spcBef>
              <a:spcAft>
                <a:spcPts val="600"/>
              </a:spcAft>
              <a:buClrTx/>
              <a:buSzTx/>
              <a:buFontTx/>
              <a:buNone/>
            </a:pPr>
            <a:r>
              <a:rPr lang="ru-RU" altLang="ru-RU" sz="1800"/>
              <a:t>	| </a:t>
            </a:r>
            <a:r>
              <a:rPr lang="en-US" altLang="ru-RU" sz="1800"/>
              <a:t>RETURNS TABLE ( </a:t>
            </a:r>
            <a:r>
              <a:rPr lang="ru-RU" altLang="ru-RU" sz="1800" i="1"/>
              <a:t>имя_столбца</a:t>
            </a:r>
            <a:r>
              <a:rPr lang="ru-RU" altLang="ru-RU" sz="1800"/>
              <a:t> </a:t>
            </a:r>
            <a:r>
              <a:rPr lang="ru-RU" altLang="ru-RU" sz="1800" i="1"/>
              <a:t>тип_столбца</a:t>
            </a:r>
            <a:r>
              <a:rPr lang="ru-RU" altLang="ru-RU" sz="1800"/>
              <a:t> [, ...] ) ] </a:t>
            </a:r>
          </a:p>
          <a:p>
            <a:pPr eaLnBrk="1" hangingPunct="1">
              <a:spcBef>
                <a:spcPct val="0"/>
              </a:spcBef>
              <a:spcAft>
                <a:spcPts val="600"/>
              </a:spcAft>
              <a:buClrTx/>
              <a:buSzTx/>
              <a:buFontTx/>
              <a:buNone/>
            </a:pPr>
            <a:r>
              <a:rPr lang="ru-RU" altLang="ru-RU" sz="1800"/>
              <a:t>{ </a:t>
            </a:r>
            <a:r>
              <a:rPr lang="en-US" altLang="ru-RU" sz="1800"/>
              <a:t>LANGUAGE </a:t>
            </a:r>
            <a:r>
              <a:rPr lang="ru-RU" altLang="ru-RU" sz="1800" i="1"/>
              <a:t>имя_языка</a:t>
            </a:r>
            <a:r>
              <a:rPr lang="ru-RU" altLang="ru-RU" sz="1800"/>
              <a:t>  | </a:t>
            </a:r>
            <a:r>
              <a:rPr lang="en-US" altLang="ru-RU" sz="1800"/>
              <a:t>TRANSFORM { FOR TYPE </a:t>
            </a:r>
            <a:r>
              <a:rPr lang="ru-RU" altLang="ru-RU" sz="1800" i="1"/>
              <a:t>имя_типа</a:t>
            </a:r>
            <a:r>
              <a:rPr lang="ru-RU" altLang="ru-RU" sz="1800"/>
              <a:t> } </a:t>
            </a:r>
          </a:p>
          <a:p>
            <a:pPr eaLnBrk="1" hangingPunct="1">
              <a:spcBef>
                <a:spcPct val="0"/>
              </a:spcBef>
              <a:spcAft>
                <a:spcPts val="600"/>
              </a:spcAft>
              <a:buClrTx/>
              <a:buSzTx/>
              <a:buFontTx/>
              <a:buNone/>
            </a:pPr>
            <a:r>
              <a:rPr lang="ru-RU" altLang="ru-RU" sz="1800"/>
              <a:t>[, ... ] </a:t>
            </a:r>
          </a:p>
          <a:p>
            <a:pPr eaLnBrk="1" hangingPunct="1">
              <a:spcBef>
                <a:spcPct val="0"/>
              </a:spcBef>
              <a:spcAft>
                <a:spcPts val="600"/>
              </a:spcAft>
              <a:buClrTx/>
              <a:buSzTx/>
              <a:buFontTx/>
              <a:buNone/>
            </a:pPr>
            <a:r>
              <a:rPr lang="ru-RU" altLang="ru-RU" sz="1800"/>
              <a:t>| </a:t>
            </a:r>
            <a:r>
              <a:rPr lang="en-US" altLang="ru-RU" sz="1800"/>
              <a:t> CALLED ON NULL INPUT | RETURNS NULL ON NULL INPUT | STRICT </a:t>
            </a:r>
            <a:endParaRPr lang="ru-RU" altLang="ru-RU" sz="1800"/>
          </a:p>
          <a:p>
            <a:pPr eaLnBrk="1" hangingPunct="1">
              <a:spcBef>
                <a:spcPct val="0"/>
              </a:spcBef>
              <a:spcAft>
                <a:spcPts val="600"/>
              </a:spcAft>
              <a:buClrTx/>
              <a:buSzTx/>
              <a:buFontTx/>
              <a:buNone/>
            </a:pPr>
            <a:r>
              <a:rPr lang="en-US" altLang="ru-RU" sz="1800"/>
              <a:t>|</a:t>
            </a:r>
            <a:r>
              <a:rPr lang="ru-RU" altLang="ru-RU" sz="1800"/>
              <a:t> </a:t>
            </a:r>
            <a:r>
              <a:rPr lang="en-US" altLang="ru-RU" sz="1800"/>
              <a:t>[ EXTERNAL ] SECURITY INVOKER | [ EXTERNAL ] SECURITY DEFINER </a:t>
            </a:r>
            <a:endParaRPr lang="ru-RU" altLang="ru-RU" sz="1800"/>
          </a:p>
          <a:p>
            <a:pPr eaLnBrk="1" hangingPunct="1">
              <a:spcBef>
                <a:spcPct val="0"/>
              </a:spcBef>
              <a:spcAft>
                <a:spcPts val="600"/>
              </a:spcAft>
              <a:buClrTx/>
              <a:buSzTx/>
              <a:buFontTx/>
              <a:buNone/>
            </a:pPr>
            <a:r>
              <a:rPr lang="en-US" altLang="ru-RU" sz="1800"/>
              <a:t>| AS '</a:t>
            </a:r>
            <a:r>
              <a:rPr lang="ru-RU" altLang="ru-RU" sz="1800" i="1"/>
              <a:t>определение</a:t>
            </a:r>
            <a:r>
              <a:rPr lang="ru-RU" altLang="ru-RU" sz="1800"/>
              <a:t>' </a:t>
            </a:r>
          </a:p>
          <a:p>
            <a:pPr eaLnBrk="1" hangingPunct="1">
              <a:spcBef>
                <a:spcPct val="0"/>
              </a:spcBef>
              <a:spcAft>
                <a:spcPts val="600"/>
              </a:spcAft>
              <a:buClrTx/>
              <a:buSzTx/>
              <a:buFontTx/>
              <a:buNone/>
            </a:pPr>
            <a:r>
              <a:rPr lang="ru-RU" altLang="ru-RU" sz="1800"/>
              <a:t>| </a:t>
            </a:r>
            <a:r>
              <a:rPr lang="en-US" altLang="ru-RU" sz="1800"/>
              <a:t>AS '</a:t>
            </a:r>
            <a:r>
              <a:rPr lang="ru-RU" altLang="ru-RU" sz="1800" i="1"/>
              <a:t>объектный_файл</a:t>
            </a:r>
            <a:r>
              <a:rPr lang="ru-RU" altLang="ru-RU" sz="1800"/>
              <a:t>', '</a:t>
            </a:r>
            <a:r>
              <a:rPr lang="ru-RU" altLang="ru-RU" sz="1800" i="1"/>
              <a:t>объектный_символ</a:t>
            </a:r>
            <a:r>
              <a:rPr lang="ru-RU" altLang="ru-RU" sz="1800"/>
              <a:t>' } ...</a:t>
            </a:r>
          </a:p>
          <a:p>
            <a:pPr eaLnBrk="1" hangingPunct="1">
              <a:spcBef>
                <a:spcPct val="0"/>
              </a:spcBef>
              <a:spcAft>
                <a:spcPts val="600"/>
              </a:spcAft>
              <a:buClrTx/>
              <a:buSzTx/>
              <a:buFontTx/>
              <a:buNone/>
            </a:pPr>
            <a:r>
              <a:rPr lang="ru-RU" altLang="ru-RU" sz="1800"/>
              <a:t>[ </a:t>
            </a:r>
            <a:r>
              <a:rPr lang="en-US" altLang="ru-RU" sz="1800"/>
              <a:t>WITH ( </a:t>
            </a:r>
            <a:r>
              <a:rPr lang="ru-RU" altLang="ru-RU" sz="1800" i="1"/>
              <a:t>атрибут</a:t>
            </a:r>
            <a:r>
              <a:rPr lang="ru-RU" altLang="ru-RU" sz="1800"/>
              <a:t> [, ...] )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12738" y="260350"/>
            <a:ext cx="8507412" cy="739775"/>
          </a:xfrm>
        </p:spPr>
        <p:txBody>
          <a:bodyPr/>
          <a:lstStyle/>
          <a:p>
            <a:pPr algn="ctr" eaLnBrk="1" hangingPunct="1"/>
            <a:r>
              <a:rPr lang="ru-RU" altLang="ru-RU" sz="3200" smtClean="0"/>
              <a:t>Курсоры</a:t>
            </a:r>
          </a:p>
        </p:txBody>
      </p:sp>
      <p:sp>
        <p:nvSpPr>
          <p:cNvPr id="32771" name="TextBox 1"/>
          <p:cNvSpPr txBox="1">
            <a:spLocks noChangeArrowheads="1"/>
          </p:cNvSpPr>
          <p:nvPr/>
        </p:nvSpPr>
        <p:spPr bwMode="auto">
          <a:xfrm>
            <a:off x="368300" y="908050"/>
            <a:ext cx="8596313" cy="574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ts val="600"/>
              </a:spcBef>
              <a:buClrTx/>
              <a:buSzTx/>
              <a:buFontTx/>
              <a:buNone/>
            </a:pPr>
            <a:r>
              <a:rPr lang="ru-RU" altLang="ru-RU" sz="1600" b="1"/>
              <a:t>	MOVE [направление { FROM | IN }] курсор; </a:t>
            </a:r>
          </a:p>
          <a:p>
            <a:pPr eaLnBrk="1" hangingPunct="1">
              <a:spcBef>
                <a:spcPts val="600"/>
              </a:spcBef>
              <a:buClrTx/>
              <a:buSzTx/>
              <a:buFontTx/>
              <a:buNone/>
            </a:pPr>
            <a:r>
              <a:rPr lang="ru-RU" altLang="ru-RU" sz="1600" b="1"/>
              <a:t>MOVE</a:t>
            </a:r>
            <a:r>
              <a:rPr lang="ru-RU" altLang="ru-RU" sz="1600"/>
              <a:t> перемещает курсор без извлечения данных. MOVE работает точно так же как и FETCH, но при этом только перемещает курсор и не извлекает строку, к которой переместился. Как и в SELECT INTO, проверить успешность перемещения можно с помощью специальной переменной FOUND.</a:t>
            </a:r>
          </a:p>
          <a:p>
            <a:pPr eaLnBrk="1" hangingPunct="1">
              <a:spcBef>
                <a:spcPct val="0"/>
              </a:spcBef>
              <a:buClrTx/>
              <a:buSzTx/>
              <a:buFontTx/>
              <a:buNone/>
            </a:pPr>
            <a:r>
              <a:rPr lang="ru-RU" altLang="ru-RU" sz="1600"/>
              <a:t>Примеры: </a:t>
            </a:r>
          </a:p>
          <a:p>
            <a:pPr eaLnBrk="1" hangingPunct="1">
              <a:spcBef>
                <a:spcPct val="0"/>
              </a:spcBef>
              <a:buClrTx/>
              <a:buSzTx/>
              <a:buFontTx/>
              <a:buNone/>
            </a:pPr>
            <a:r>
              <a:rPr lang="ru-RU" altLang="ru-RU" sz="1600"/>
              <a:t>	MOVE  curs1; </a:t>
            </a:r>
          </a:p>
          <a:p>
            <a:pPr eaLnBrk="1" hangingPunct="1">
              <a:spcBef>
                <a:spcPct val="0"/>
              </a:spcBef>
              <a:buClrTx/>
              <a:buSzTx/>
              <a:buFontTx/>
              <a:buNone/>
            </a:pPr>
            <a:r>
              <a:rPr lang="ru-RU" altLang="ru-RU" sz="1600"/>
              <a:t>	MOVE  LAST FROM  curs3; </a:t>
            </a:r>
          </a:p>
          <a:p>
            <a:pPr eaLnBrk="1" hangingPunct="1">
              <a:spcBef>
                <a:spcPct val="0"/>
              </a:spcBef>
              <a:buClrTx/>
              <a:buSzTx/>
              <a:buFontTx/>
              <a:buNone/>
            </a:pPr>
            <a:r>
              <a:rPr lang="ru-RU" altLang="ru-RU" sz="1600"/>
              <a:t>	MOVE  RELATIVE  -2  FROM  curs4; </a:t>
            </a:r>
          </a:p>
          <a:p>
            <a:pPr eaLnBrk="1" hangingPunct="1">
              <a:spcBef>
                <a:spcPct val="0"/>
              </a:spcBef>
              <a:buClrTx/>
              <a:buSzTx/>
              <a:buFontTx/>
              <a:buNone/>
            </a:pPr>
            <a:r>
              <a:rPr lang="ru-RU" altLang="ru-RU" sz="1600"/>
              <a:t>	MOVE  FORWARD  2  FROM  curs4; </a:t>
            </a:r>
          </a:p>
          <a:p>
            <a:pPr eaLnBrk="1" hangingPunct="1">
              <a:spcBef>
                <a:spcPts val="600"/>
              </a:spcBef>
              <a:buClrTx/>
              <a:buSzTx/>
              <a:buFontTx/>
              <a:buNone/>
            </a:pPr>
            <a:r>
              <a:rPr lang="ru-RU" altLang="ru-RU" sz="1600" b="1"/>
              <a:t>UPDATE/DELETE WHERE CURRENT OF </a:t>
            </a:r>
          </a:p>
          <a:p>
            <a:pPr eaLnBrk="1" hangingPunct="1">
              <a:spcBef>
                <a:spcPct val="0"/>
              </a:spcBef>
              <a:buClrTx/>
              <a:buSzTx/>
              <a:buFontTx/>
              <a:buNone/>
            </a:pPr>
            <a:r>
              <a:rPr lang="ru-RU" altLang="ru-RU" sz="1600"/>
              <a:t>	UPDATE  таблица  SET ...  WHERE  CURRENT OF  курсор; </a:t>
            </a:r>
          </a:p>
          <a:p>
            <a:pPr eaLnBrk="1" hangingPunct="1">
              <a:spcBef>
                <a:spcPct val="0"/>
              </a:spcBef>
              <a:buClrTx/>
              <a:buSzTx/>
              <a:buFontTx/>
              <a:buNone/>
            </a:pPr>
            <a:r>
              <a:rPr lang="ru-RU" altLang="ru-RU" sz="1600"/>
              <a:t>	DELETE  FROM  таблица  WHERE  CURRENT OF  курсор; </a:t>
            </a:r>
          </a:p>
          <a:p>
            <a:pPr eaLnBrk="1" hangingPunct="1">
              <a:spcBef>
                <a:spcPct val="0"/>
              </a:spcBef>
              <a:buClrTx/>
              <a:buSzTx/>
              <a:buFontTx/>
              <a:buNone/>
            </a:pPr>
            <a:r>
              <a:rPr lang="ru-RU" altLang="ru-RU" sz="1600"/>
              <a:t>Используется, когда курсор позиционирован на строку таблицы, эту строку можно изменить или удалить при помощи курсора. Есть ограничения на то, каким может быть запрос курсора (в частности, не должно быть группировок), и крайне желательно использовать указание FOR UPDATE.  Пример: </a:t>
            </a:r>
          </a:p>
          <a:p>
            <a:pPr eaLnBrk="1" hangingPunct="1">
              <a:spcBef>
                <a:spcPct val="0"/>
              </a:spcBef>
              <a:buClrTx/>
              <a:buSzTx/>
              <a:buFontTx/>
              <a:buNone/>
            </a:pPr>
            <a:r>
              <a:rPr lang="ru-RU" altLang="ru-RU" sz="1600"/>
              <a:t>	UPDATE  foo  SET  dataval = myval  WHERE  CURRENT OF  curs1; </a:t>
            </a:r>
          </a:p>
          <a:p>
            <a:pPr eaLnBrk="1" hangingPunct="1">
              <a:spcBef>
                <a:spcPts val="600"/>
              </a:spcBef>
              <a:buClrTx/>
              <a:buSzTx/>
              <a:buFontTx/>
              <a:buNone/>
            </a:pPr>
            <a:r>
              <a:rPr lang="ru-RU" altLang="ru-RU" sz="1600" b="1"/>
              <a:t>CLOSE курсор; </a:t>
            </a:r>
          </a:p>
          <a:p>
            <a:pPr eaLnBrk="1" hangingPunct="1">
              <a:spcBef>
                <a:spcPct val="0"/>
              </a:spcBef>
              <a:buClrTx/>
              <a:buSzTx/>
              <a:buFontTx/>
              <a:buNone/>
            </a:pPr>
            <a:r>
              <a:rPr lang="ru-RU" altLang="ru-RU" sz="1600"/>
              <a:t>CLOSE закрывает связанный с курсором портал. Используется для того, чтобы освободить ресурсы раньше, чем закончится транзакция, или чтобы освободить курсорную переменную для повторного открытия. Пример: 	CLOSE curs1;</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12738" y="260350"/>
            <a:ext cx="8507412" cy="739775"/>
          </a:xfrm>
        </p:spPr>
        <p:txBody>
          <a:bodyPr/>
          <a:lstStyle/>
          <a:p>
            <a:pPr algn="ctr" eaLnBrk="1" hangingPunct="1"/>
            <a:r>
              <a:rPr lang="ru-RU" altLang="ru-RU" sz="3200" smtClean="0"/>
              <a:t>Операторы PL/pgSQL</a:t>
            </a:r>
          </a:p>
        </p:txBody>
      </p:sp>
      <p:sp>
        <p:nvSpPr>
          <p:cNvPr id="33795" name="TextBox 1"/>
          <p:cNvSpPr txBox="1">
            <a:spLocks noChangeArrowheads="1"/>
          </p:cNvSpPr>
          <p:nvPr/>
        </p:nvSpPr>
        <p:spPr bwMode="auto">
          <a:xfrm>
            <a:off x="179388" y="836613"/>
            <a:ext cx="8713787"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Управляющие  операторы:</a:t>
            </a:r>
            <a:r>
              <a:rPr lang="en-US" altLang="ru-RU" sz="1800" b="1"/>
              <a:t> </a:t>
            </a:r>
            <a:r>
              <a:rPr lang="ru-RU" altLang="ru-RU" sz="1800" b="1"/>
              <a:t> курсорный цикл </a:t>
            </a:r>
            <a:r>
              <a:rPr lang="ru-RU" altLang="ru-RU" sz="1600" b="1"/>
              <a:t>FOR (по результатам запроса)</a:t>
            </a:r>
          </a:p>
          <a:p>
            <a:pPr eaLnBrk="1" hangingPunct="1">
              <a:spcBef>
                <a:spcPct val="0"/>
              </a:spcBef>
              <a:buClrTx/>
              <a:buSzTx/>
              <a:buFontTx/>
              <a:buNone/>
            </a:pPr>
            <a:r>
              <a:rPr lang="ru-RU" altLang="ru-RU" sz="1600"/>
              <a:t>[&lt;&lt;метка&gt;&gt;]  FOR </a:t>
            </a:r>
            <a:r>
              <a:rPr lang="en-US" altLang="ru-RU" sz="1600"/>
              <a:t> </a:t>
            </a:r>
            <a:r>
              <a:rPr lang="ru-RU" altLang="ru-RU" sz="1600"/>
              <a:t>курсорная_переменная IN запрос </a:t>
            </a:r>
          </a:p>
          <a:p>
            <a:pPr eaLnBrk="1" hangingPunct="1">
              <a:spcBef>
                <a:spcPct val="0"/>
              </a:spcBef>
              <a:buClrTx/>
              <a:buSzTx/>
              <a:buFontTx/>
              <a:buNone/>
            </a:pPr>
            <a:r>
              <a:rPr lang="ru-RU" altLang="ru-RU" sz="1600"/>
              <a:t>	LOOP    </a:t>
            </a:r>
          </a:p>
          <a:p>
            <a:pPr eaLnBrk="1" hangingPunct="1">
              <a:spcBef>
                <a:spcPct val="0"/>
              </a:spcBef>
              <a:buClrTx/>
              <a:buSzTx/>
              <a:buFontTx/>
              <a:buNone/>
            </a:pPr>
            <a:r>
              <a:rPr lang="ru-RU" altLang="ru-RU" sz="1600"/>
              <a:t>		операторы </a:t>
            </a:r>
          </a:p>
          <a:p>
            <a:pPr eaLnBrk="1" hangingPunct="1">
              <a:spcBef>
                <a:spcPct val="0"/>
              </a:spcBef>
              <a:buClrTx/>
              <a:buSzTx/>
              <a:buFontTx/>
              <a:buNone/>
            </a:pPr>
            <a:r>
              <a:rPr lang="ru-RU" altLang="ru-RU" sz="1600"/>
              <a:t>	END LOOP [ метка ]; </a:t>
            </a:r>
          </a:p>
          <a:p>
            <a:pPr eaLnBrk="1" hangingPunct="1">
              <a:spcBef>
                <a:spcPct val="0"/>
              </a:spcBef>
              <a:buClrTx/>
              <a:buSzTx/>
              <a:buFontTx/>
              <a:buNone/>
            </a:pPr>
            <a:r>
              <a:rPr lang="ru-RU" altLang="ru-RU" sz="1600"/>
              <a:t>Переменная </a:t>
            </a:r>
            <a:r>
              <a:rPr lang="en-US" altLang="ru-RU" sz="1600"/>
              <a:t> </a:t>
            </a:r>
            <a:r>
              <a:rPr lang="ru-RU" altLang="ru-RU" sz="1600"/>
              <a:t>курсора  может быть строковой переменной, переменной типа </a:t>
            </a:r>
            <a:r>
              <a:rPr lang="ru-RU" altLang="ru-RU" sz="1600" b="1"/>
              <a:t>record</a:t>
            </a:r>
            <a:r>
              <a:rPr lang="ru-RU" altLang="ru-RU" sz="1600"/>
              <a:t> или разделённым запятыми списком скалярных переменных. Переменной </a:t>
            </a:r>
            <a:r>
              <a:rPr lang="ru-RU" altLang="ru-RU" sz="1600" b="1" i="1"/>
              <a:t>цель</a:t>
            </a:r>
            <a:r>
              <a:rPr lang="ru-RU" altLang="ru-RU" sz="1600"/>
              <a:t> последовательно присваиваются строки результата запроса, и для каждой строки выполняется тело цикла. </a:t>
            </a:r>
            <a:endParaRPr lang="en-US" altLang="ru-RU" sz="1600"/>
          </a:p>
          <a:p>
            <a:pPr eaLnBrk="1" hangingPunct="1">
              <a:spcBef>
                <a:spcPct val="0"/>
              </a:spcBef>
              <a:buClrTx/>
              <a:buSzTx/>
              <a:buFontTx/>
              <a:buNone/>
            </a:pPr>
            <a:r>
              <a:rPr lang="ru-RU" altLang="ru-RU" sz="1600"/>
              <a:t>Если цикл завершается по команде EXIT, то последняя присвоенная строка доступна и после цикла. В качестве запроса в этом типе оператора FOR может задаваться любая команда SQL, возвращающая строки. Чаще всего это SELECT, но также можно использовать и INSERT, UPDATE или DELETE с предложением RETURNING. </a:t>
            </a:r>
            <a:endParaRPr lang="en-US" altLang="ru-RU" sz="1600"/>
          </a:p>
          <a:p>
            <a:pPr eaLnBrk="1" hangingPunct="1">
              <a:spcBef>
                <a:spcPts val="1200"/>
              </a:spcBef>
              <a:buClrTx/>
              <a:buSzTx/>
              <a:buFontTx/>
              <a:buNone/>
            </a:pPr>
            <a:r>
              <a:rPr lang="en-US" altLang="ru-RU" sz="1600"/>
              <a:t>CREATE  FUNCTION  move2archive(n int)  RETURNS  integer  AS $$ </a:t>
            </a:r>
            <a:endParaRPr lang="ru-RU" altLang="ru-RU" sz="1600"/>
          </a:p>
          <a:p>
            <a:pPr eaLnBrk="1" hangingPunct="1">
              <a:spcBef>
                <a:spcPct val="0"/>
              </a:spcBef>
              <a:buClrTx/>
              <a:buSzTx/>
              <a:buFontTx/>
              <a:buNone/>
            </a:pPr>
            <a:r>
              <a:rPr lang="en-US" altLang="ru-RU" sz="1600"/>
              <a:t>DECLARE    R  RECORD; </a:t>
            </a:r>
            <a:endParaRPr lang="ru-RU" altLang="ru-RU" sz="1600"/>
          </a:p>
          <a:p>
            <a:pPr eaLnBrk="1" hangingPunct="1">
              <a:spcBef>
                <a:spcPct val="0"/>
              </a:spcBef>
              <a:buClrTx/>
              <a:buSzTx/>
              <a:buFontTx/>
              <a:buNone/>
            </a:pPr>
            <a:r>
              <a:rPr lang="en-US" altLang="ru-RU" sz="1600"/>
              <a:t>BEGIN</a:t>
            </a:r>
          </a:p>
          <a:p>
            <a:pPr eaLnBrk="1" hangingPunct="1">
              <a:spcBef>
                <a:spcPct val="0"/>
              </a:spcBef>
              <a:buClrTx/>
              <a:buSzTx/>
              <a:buFontTx/>
              <a:buNone/>
            </a:pPr>
            <a:r>
              <a:rPr lang="en-US" altLang="ru-RU" sz="1600"/>
              <a:t>    FOR   R   IN   (select  *  from </a:t>
            </a:r>
            <a:r>
              <a:rPr lang="ru-RU" altLang="ru-RU" sz="1600"/>
              <a:t> </a:t>
            </a:r>
            <a:r>
              <a:rPr lang="en-US" altLang="ru-RU" sz="1600"/>
              <a:t> tabs   WHERE   num = n) </a:t>
            </a:r>
          </a:p>
          <a:p>
            <a:pPr eaLnBrk="1" hangingPunct="1">
              <a:spcBef>
                <a:spcPct val="0"/>
              </a:spcBef>
              <a:buClrTx/>
              <a:buSzTx/>
              <a:buFontTx/>
              <a:buNone/>
            </a:pPr>
            <a:r>
              <a:rPr lang="en-US" altLang="ru-RU" sz="1600"/>
              <a:t>	LOOP</a:t>
            </a:r>
          </a:p>
          <a:p>
            <a:pPr eaLnBrk="1" hangingPunct="1">
              <a:spcBef>
                <a:spcPct val="0"/>
              </a:spcBef>
              <a:buClrTx/>
              <a:buSzTx/>
              <a:buFontTx/>
              <a:buNone/>
            </a:pPr>
            <a:r>
              <a:rPr lang="en-US" altLang="ru-RU" sz="1600"/>
              <a:t>		insert  into  archive  values (R.id, R.name, R.num, R.label);</a:t>
            </a:r>
          </a:p>
          <a:p>
            <a:pPr eaLnBrk="1" hangingPunct="1">
              <a:spcBef>
                <a:spcPct val="0"/>
              </a:spcBef>
              <a:buClrTx/>
              <a:buSzTx/>
              <a:buFontTx/>
              <a:buNone/>
            </a:pPr>
            <a:r>
              <a:rPr lang="en-US" altLang="ru-RU" sz="1600"/>
              <a:t>	END LOOP;</a:t>
            </a:r>
          </a:p>
          <a:p>
            <a:pPr eaLnBrk="1" hangingPunct="1">
              <a:spcBef>
                <a:spcPct val="0"/>
              </a:spcBef>
              <a:buClrTx/>
              <a:buSzTx/>
              <a:buFontTx/>
              <a:buNone/>
            </a:pPr>
            <a:r>
              <a:rPr lang="en-US" altLang="ru-RU" sz="1600"/>
              <a:t>    delete  from  tabs  where  num = n;</a:t>
            </a:r>
          </a:p>
          <a:p>
            <a:pPr eaLnBrk="1" hangingPunct="1">
              <a:spcBef>
                <a:spcPct val="0"/>
              </a:spcBef>
              <a:buClrTx/>
              <a:buSzTx/>
              <a:buFontTx/>
              <a:buNone/>
            </a:pPr>
            <a:r>
              <a:rPr lang="en-US" altLang="ru-RU" sz="1600"/>
              <a:t>END;</a:t>
            </a:r>
          </a:p>
          <a:p>
            <a:pPr eaLnBrk="1" hangingPunct="1">
              <a:spcBef>
                <a:spcPct val="0"/>
              </a:spcBef>
              <a:buClrTx/>
              <a:buSzTx/>
              <a:buFontTx/>
              <a:buNone/>
            </a:pPr>
            <a:r>
              <a:rPr lang="en-US" altLang="ru-RU" sz="1600"/>
              <a:t>$$ LANGUAGE plpgsql; </a:t>
            </a:r>
            <a:endParaRPr lang="ru-RU" altLang="ru-RU" sz="16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34819" name="TextBox 1"/>
          <p:cNvSpPr txBox="1">
            <a:spLocks noChangeArrowheads="1"/>
          </p:cNvSpPr>
          <p:nvPr/>
        </p:nvSpPr>
        <p:spPr bwMode="auto">
          <a:xfrm>
            <a:off x="468313" y="1125538"/>
            <a:ext cx="8424862" cy="512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Операторы, не возвращающие результат</a:t>
            </a:r>
          </a:p>
          <a:p>
            <a:pPr eaLnBrk="1" hangingPunct="1">
              <a:spcBef>
                <a:spcPct val="0"/>
              </a:spcBef>
              <a:buClrTx/>
              <a:buSzTx/>
              <a:buFontTx/>
              <a:buNone/>
            </a:pPr>
            <a:r>
              <a:rPr lang="ru-RU" altLang="ru-RU" sz="1600"/>
              <a:t>В функции на PL/pgSQL можно выполнить любую команду SQL, не возвращающую строк, просто написав эту команду (например, INSERT без предложения RETURNING).</a:t>
            </a:r>
          </a:p>
          <a:p>
            <a:pPr eaLnBrk="1" hangingPunct="1">
              <a:spcBef>
                <a:spcPct val="0"/>
              </a:spcBef>
              <a:buClrTx/>
              <a:buSzTx/>
              <a:buFontTx/>
              <a:buNone/>
            </a:pPr>
            <a:r>
              <a:rPr lang="ru-RU" altLang="ru-RU" sz="1600"/>
              <a:t>Имя любой переменной PL/pgSQL в тексте команды рассматривается как параметр, а затем текущее значение переменной подставляется в качестве значения параметра во время выполнения.</a:t>
            </a:r>
          </a:p>
          <a:p>
            <a:pPr eaLnBrk="1" hangingPunct="1">
              <a:spcBef>
                <a:spcPts val="1200"/>
              </a:spcBef>
              <a:buClrTx/>
              <a:buSzTx/>
              <a:buFontTx/>
              <a:buNone/>
            </a:pPr>
            <a:r>
              <a:rPr lang="ru-RU" altLang="ru-RU" sz="1800" b="1"/>
              <a:t>Операторы, возвращающие одну строку</a:t>
            </a:r>
          </a:p>
          <a:p>
            <a:pPr eaLnBrk="1" hangingPunct="1">
              <a:spcBef>
                <a:spcPct val="0"/>
              </a:spcBef>
              <a:buClrTx/>
              <a:buSzTx/>
              <a:buFontTx/>
              <a:buNone/>
            </a:pPr>
            <a:r>
              <a:rPr lang="ru-RU" altLang="ru-RU" sz="1600"/>
              <a:t>Результат SQL-команды, возвращающей одну строку (возможно из нескольких столбцов), может быть присвоен переменной типа </a:t>
            </a:r>
            <a:r>
              <a:rPr lang="ru-RU" altLang="ru-RU" sz="1600" b="1" i="1"/>
              <a:t>record</a:t>
            </a:r>
            <a:r>
              <a:rPr lang="ru-RU" altLang="ru-RU" sz="1600"/>
              <a:t>, переменной строкового типа или списку скалярных переменных. Для этого нужно к основной команде SQL добавить предложение INTO. Так, например:</a:t>
            </a:r>
          </a:p>
          <a:p>
            <a:pPr lvl="1" eaLnBrk="1" hangingPunct="1">
              <a:spcBef>
                <a:spcPts val="600"/>
              </a:spcBef>
              <a:buClrTx/>
              <a:buSzTx/>
              <a:buFontTx/>
              <a:buNone/>
            </a:pPr>
            <a:r>
              <a:rPr lang="ru-RU" altLang="ru-RU" sz="1600"/>
              <a:t>SELECT </a:t>
            </a:r>
            <a:r>
              <a:rPr lang="en-US" altLang="ru-RU" sz="1600"/>
              <a:t> </a:t>
            </a:r>
            <a:r>
              <a:rPr lang="ru-RU" altLang="ru-RU" sz="1600"/>
              <a:t>выражения_select </a:t>
            </a:r>
            <a:r>
              <a:rPr lang="en-US" altLang="ru-RU" sz="1600"/>
              <a:t> </a:t>
            </a:r>
            <a:r>
              <a:rPr lang="ru-RU" altLang="ru-RU" sz="1600"/>
              <a:t>INTO </a:t>
            </a:r>
            <a:r>
              <a:rPr lang="en-US" altLang="ru-RU" sz="1600"/>
              <a:t> </a:t>
            </a:r>
            <a:r>
              <a:rPr lang="ru-RU" altLang="ru-RU" sz="1600"/>
              <a:t>[</a:t>
            </a:r>
            <a:r>
              <a:rPr lang="ru-RU" altLang="ru-RU" sz="1600">
                <a:solidFill>
                  <a:srgbClr val="FF0000"/>
                </a:solidFill>
              </a:rPr>
              <a:t>STRICT</a:t>
            </a:r>
            <a:r>
              <a:rPr lang="ru-RU" altLang="ru-RU" sz="1600"/>
              <a:t>]</a:t>
            </a:r>
            <a:r>
              <a:rPr lang="en-US" altLang="ru-RU" sz="1600"/>
              <a:t> </a:t>
            </a:r>
            <a:r>
              <a:rPr lang="ru-RU" altLang="ru-RU" sz="1600"/>
              <a:t> цель</a:t>
            </a:r>
            <a:r>
              <a:rPr lang="en-US" altLang="ru-RU" sz="1600"/>
              <a:t> </a:t>
            </a:r>
            <a:r>
              <a:rPr lang="ru-RU" altLang="ru-RU" sz="1600"/>
              <a:t> FROM ...; </a:t>
            </a:r>
          </a:p>
          <a:p>
            <a:pPr lvl="1" eaLnBrk="1" hangingPunct="1">
              <a:spcBef>
                <a:spcPts val="600"/>
              </a:spcBef>
              <a:buClrTx/>
              <a:buSzTx/>
              <a:buFontTx/>
              <a:buNone/>
            </a:pPr>
            <a:r>
              <a:rPr lang="ru-RU" altLang="ru-RU" sz="1600"/>
              <a:t>INSERT ... RETURNING </a:t>
            </a:r>
            <a:r>
              <a:rPr lang="en-US" altLang="ru-RU" sz="1600"/>
              <a:t> </a:t>
            </a:r>
            <a:r>
              <a:rPr lang="ru-RU" altLang="ru-RU" sz="1600"/>
              <a:t>выражения </a:t>
            </a:r>
            <a:r>
              <a:rPr lang="en-US" altLang="ru-RU" sz="1600"/>
              <a:t> </a:t>
            </a:r>
            <a:r>
              <a:rPr lang="ru-RU" altLang="ru-RU" sz="1600"/>
              <a:t>INTO </a:t>
            </a:r>
            <a:r>
              <a:rPr lang="ru-RU" altLang="ru-RU" sz="1600">
                <a:solidFill>
                  <a:srgbClr val="FF0000"/>
                </a:solidFill>
              </a:rPr>
              <a:t>[STRICT]</a:t>
            </a:r>
            <a:r>
              <a:rPr lang="ru-RU" altLang="ru-RU" sz="1600"/>
              <a:t> цель; </a:t>
            </a:r>
          </a:p>
          <a:p>
            <a:pPr lvl="1" eaLnBrk="1" hangingPunct="1">
              <a:spcBef>
                <a:spcPts val="600"/>
              </a:spcBef>
              <a:buClrTx/>
              <a:buSzTx/>
              <a:buFontTx/>
              <a:buNone/>
            </a:pPr>
            <a:r>
              <a:rPr lang="ru-RU" altLang="ru-RU" sz="1600"/>
              <a:t>UPDATE ... RETURNING</a:t>
            </a:r>
            <a:r>
              <a:rPr lang="en-US" altLang="ru-RU" sz="1600"/>
              <a:t> </a:t>
            </a:r>
            <a:r>
              <a:rPr lang="ru-RU" altLang="ru-RU" sz="1600"/>
              <a:t> выражения</a:t>
            </a:r>
            <a:r>
              <a:rPr lang="en-US" altLang="ru-RU" sz="1600"/>
              <a:t> </a:t>
            </a:r>
            <a:r>
              <a:rPr lang="ru-RU" altLang="ru-RU" sz="1600"/>
              <a:t> INTO</a:t>
            </a:r>
            <a:r>
              <a:rPr lang="ru-RU" altLang="ru-RU" sz="1600">
                <a:solidFill>
                  <a:srgbClr val="FF0000"/>
                </a:solidFill>
              </a:rPr>
              <a:t> [STRICT]</a:t>
            </a:r>
            <a:r>
              <a:rPr lang="ru-RU" altLang="ru-RU" sz="1600"/>
              <a:t> цель; </a:t>
            </a:r>
          </a:p>
          <a:p>
            <a:pPr lvl="1" eaLnBrk="1" hangingPunct="1">
              <a:spcBef>
                <a:spcPts val="600"/>
              </a:spcBef>
              <a:buClrTx/>
              <a:buSzTx/>
              <a:buFontTx/>
              <a:buNone/>
            </a:pPr>
            <a:r>
              <a:rPr lang="ru-RU" altLang="ru-RU" sz="1600"/>
              <a:t>DELETE ... RETURNING </a:t>
            </a:r>
            <a:r>
              <a:rPr lang="en-US" altLang="ru-RU" sz="1600"/>
              <a:t> </a:t>
            </a:r>
            <a:r>
              <a:rPr lang="ru-RU" altLang="ru-RU" sz="1600"/>
              <a:t>выражения</a:t>
            </a:r>
            <a:r>
              <a:rPr lang="en-US" altLang="ru-RU" sz="1600"/>
              <a:t> </a:t>
            </a:r>
            <a:r>
              <a:rPr lang="ru-RU" altLang="ru-RU" sz="1600"/>
              <a:t> INTO </a:t>
            </a:r>
            <a:r>
              <a:rPr lang="ru-RU" altLang="ru-RU" sz="1600">
                <a:solidFill>
                  <a:srgbClr val="FF0000"/>
                </a:solidFill>
              </a:rPr>
              <a:t>[STRICT]</a:t>
            </a:r>
            <a:r>
              <a:rPr lang="ru-RU" altLang="ru-RU" sz="1600"/>
              <a:t> цель; </a:t>
            </a:r>
          </a:p>
          <a:p>
            <a:pPr eaLnBrk="1" hangingPunct="1">
              <a:spcBef>
                <a:spcPts val="600"/>
              </a:spcBef>
              <a:buClrTx/>
              <a:buSzTx/>
              <a:buFontTx/>
              <a:buNone/>
            </a:pPr>
            <a:r>
              <a:rPr lang="ru-RU" altLang="ru-RU" sz="1600"/>
              <a:t>где </a:t>
            </a:r>
            <a:r>
              <a:rPr lang="ru-RU" altLang="ru-RU" sz="1600" b="1" i="1"/>
              <a:t>цель</a:t>
            </a:r>
            <a:r>
              <a:rPr lang="ru-RU" altLang="ru-RU" sz="1600"/>
              <a:t> может быть переменной типа </a:t>
            </a:r>
            <a:r>
              <a:rPr lang="ru-RU" altLang="ru-RU" sz="1600" b="1" i="1"/>
              <a:t>record</a:t>
            </a:r>
            <a:r>
              <a:rPr lang="ru-RU" altLang="ru-RU" sz="1600"/>
              <a:t>, строковой переменной или разделённым запятыми списком скалярных переменных, полей записи/строки.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35843" name="TextBox 1"/>
          <p:cNvSpPr txBox="1">
            <a:spLocks noChangeArrowheads="1"/>
          </p:cNvSpPr>
          <p:nvPr/>
        </p:nvSpPr>
        <p:spPr bwMode="auto">
          <a:xfrm>
            <a:off x="468313" y="1125538"/>
            <a:ext cx="8424862" cy="529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Операторы, возвращающие одну строку</a:t>
            </a:r>
          </a:p>
          <a:p>
            <a:pPr eaLnBrk="1" hangingPunct="1">
              <a:spcBef>
                <a:spcPct val="0"/>
              </a:spcBef>
              <a:buClrTx/>
              <a:buSzTx/>
              <a:buFontTx/>
              <a:buNone/>
            </a:pPr>
            <a:r>
              <a:rPr lang="ru-RU" altLang="ru-RU" sz="1600"/>
              <a:t>Если указание STRICT отсутствует в предложении INTO, то цели присваивается первая строка, возвращённая запросом; или NULL, если запрос не вернул строк. (Заметим, что понятие «первая строка» определяется неоднозначно без ORDER BY.) Все остальные строки результата после первой отбрасываются. Можно проверить специальную переменную FOUND, чтобы определить, была ли возвращена запись:</a:t>
            </a:r>
          </a:p>
          <a:p>
            <a:pPr eaLnBrk="1" hangingPunct="1">
              <a:spcBef>
                <a:spcPct val="0"/>
              </a:spcBef>
              <a:buClrTx/>
              <a:buSzTx/>
              <a:buFontTx/>
              <a:buNone/>
            </a:pPr>
            <a:r>
              <a:rPr lang="ru-RU" altLang="ru-RU" sz="1600"/>
              <a:t>SELECT * INTO myrec </a:t>
            </a:r>
          </a:p>
          <a:p>
            <a:pPr eaLnBrk="1" hangingPunct="1">
              <a:spcBef>
                <a:spcPct val="0"/>
              </a:spcBef>
              <a:buClrTx/>
              <a:buSzTx/>
              <a:buFontTx/>
              <a:buNone/>
            </a:pPr>
            <a:r>
              <a:rPr lang="ru-RU" altLang="ru-RU" sz="1600"/>
              <a:t>	FROM emp </a:t>
            </a:r>
          </a:p>
          <a:p>
            <a:pPr eaLnBrk="1" hangingPunct="1">
              <a:spcBef>
                <a:spcPct val="0"/>
              </a:spcBef>
              <a:buClrTx/>
              <a:buSzTx/>
              <a:buFontTx/>
              <a:buNone/>
            </a:pPr>
            <a:r>
              <a:rPr lang="ru-RU" altLang="ru-RU" sz="1600"/>
              <a:t>	WHERE  empname = myname; </a:t>
            </a:r>
          </a:p>
          <a:p>
            <a:pPr eaLnBrk="1" hangingPunct="1">
              <a:spcBef>
                <a:spcPct val="0"/>
              </a:spcBef>
              <a:buClrTx/>
              <a:buSzTx/>
              <a:buFontTx/>
              <a:buNone/>
            </a:pPr>
            <a:r>
              <a:rPr lang="ru-RU" altLang="ru-RU" sz="1600"/>
              <a:t>IF NOT FOUND THEN    </a:t>
            </a:r>
          </a:p>
          <a:p>
            <a:pPr eaLnBrk="1" hangingPunct="1">
              <a:spcBef>
                <a:spcPct val="0"/>
              </a:spcBef>
              <a:buClrTx/>
              <a:buSzTx/>
              <a:buFontTx/>
              <a:buNone/>
            </a:pPr>
            <a:r>
              <a:rPr lang="ru-RU" altLang="ru-RU" sz="1600"/>
              <a:t>	RAISE EXCEPTION 'Сотрудник % не найден', myname; </a:t>
            </a:r>
          </a:p>
          <a:p>
            <a:pPr eaLnBrk="1" hangingPunct="1">
              <a:spcBef>
                <a:spcPct val="0"/>
              </a:spcBef>
              <a:buClrTx/>
              <a:buSzTx/>
              <a:buFontTx/>
              <a:buNone/>
            </a:pPr>
            <a:r>
              <a:rPr lang="ru-RU" altLang="ru-RU" sz="1600"/>
              <a:t>END IF; </a:t>
            </a:r>
          </a:p>
          <a:p>
            <a:pPr eaLnBrk="1" hangingPunct="1">
              <a:spcBef>
                <a:spcPct val="0"/>
              </a:spcBef>
              <a:buClrTx/>
              <a:buSzTx/>
              <a:buFontTx/>
              <a:buNone/>
            </a:pPr>
            <a:endParaRPr lang="ru-RU" altLang="ru-RU" sz="1600"/>
          </a:p>
          <a:p>
            <a:pPr eaLnBrk="1" hangingPunct="1">
              <a:spcBef>
                <a:spcPct val="0"/>
              </a:spcBef>
              <a:buClrTx/>
              <a:buSzTx/>
              <a:buFontTx/>
              <a:buNone/>
            </a:pPr>
            <a:r>
              <a:rPr lang="ru-RU" altLang="ru-RU" sz="1600"/>
              <a:t>Если добавлено указание STRICT, то запрос должен вернуть ровно одну строку или произойдёт ошибка во время выполнения: либо NO_DATA_FOUND (нет строк), либо TOO_MANY_ROWS (более одной строки). </a:t>
            </a:r>
          </a:p>
          <a:p>
            <a:pPr eaLnBrk="1" hangingPunct="1">
              <a:spcBef>
                <a:spcPct val="0"/>
              </a:spcBef>
              <a:buClrTx/>
              <a:buSzTx/>
              <a:buFontTx/>
              <a:buNone/>
            </a:pPr>
            <a:endParaRPr lang="ru-RU" altLang="ru-RU" sz="1600"/>
          </a:p>
          <a:p>
            <a:pPr eaLnBrk="1" hangingPunct="1">
              <a:spcBef>
                <a:spcPct val="0"/>
              </a:spcBef>
              <a:buClrTx/>
              <a:buSzTx/>
              <a:buFontTx/>
              <a:buNone/>
            </a:pPr>
            <a:r>
              <a:rPr lang="ru-RU" altLang="ru-RU" sz="1600"/>
              <a:t>В случае сбоя будет сформировано примерно такое сообщение об ошибке</a:t>
            </a:r>
          </a:p>
          <a:p>
            <a:pPr eaLnBrk="1" hangingPunct="1">
              <a:spcBef>
                <a:spcPct val="0"/>
              </a:spcBef>
              <a:buClrTx/>
              <a:buSzTx/>
              <a:buFontTx/>
              <a:buNone/>
            </a:pPr>
            <a:r>
              <a:rPr lang="ru-RU" altLang="ru-RU" sz="1600"/>
              <a:t>	</a:t>
            </a:r>
            <a:r>
              <a:rPr lang="en-US" altLang="ru-RU" sz="1600"/>
              <a:t>ERROR:  query returned no rows </a:t>
            </a:r>
            <a:endParaRPr lang="ru-RU" altLang="ru-RU" sz="1600"/>
          </a:p>
          <a:p>
            <a:pPr eaLnBrk="1" hangingPunct="1">
              <a:spcBef>
                <a:spcPct val="0"/>
              </a:spcBef>
              <a:buClrTx/>
              <a:buSzTx/>
              <a:buFontTx/>
              <a:buNone/>
            </a:pPr>
            <a:r>
              <a:rPr lang="ru-RU" altLang="ru-RU" sz="1600"/>
              <a:t>	</a:t>
            </a:r>
            <a:r>
              <a:rPr lang="en-US" altLang="ru-RU" sz="1600"/>
              <a:t>DETAIL:  parameters: $1 = 'nosuchuser' </a:t>
            </a:r>
            <a:endParaRPr lang="ru-RU" altLang="ru-RU" sz="1600"/>
          </a:p>
          <a:p>
            <a:pPr eaLnBrk="1" hangingPunct="1">
              <a:spcBef>
                <a:spcPct val="0"/>
              </a:spcBef>
              <a:buClrTx/>
              <a:buSzTx/>
              <a:buFontTx/>
              <a:buNone/>
            </a:pPr>
            <a:r>
              <a:rPr lang="ru-RU" altLang="ru-RU" sz="1600"/>
              <a:t>	</a:t>
            </a:r>
            <a:r>
              <a:rPr lang="en-US" altLang="ru-RU" sz="1600"/>
              <a:t>CONTEXT:  PL/pgSQL function get_userid(text) line 6 at SQL statement </a:t>
            </a:r>
            <a:endParaRPr lang="ru-RU" altLang="ru-RU" sz="16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12738" y="260350"/>
            <a:ext cx="8507412" cy="739775"/>
          </a:xfrm>
        </p:spPr>
        <p:txBody>
          <a:bodyPr/>
          <a:lstStyle/>
          <a:p>
            <a:pPr algn="ctr" eaLnBrk="1" hangingPunct="1"/>
            <a:r>
              <a:rPr lang="ru-RU" altLang="ru-RU" sz="3200" smtClean="0"/>
              <a:t>Примеры программ PL/pgSQL</a:t>
            </a:r>
          </a:p>
        </p:txBody>
      </p:sp>
      <p:sp>
        <p:nvSpPr>
          <p:cNvPr id="36867" name="TextBox 1"/>
          <p:cNvSpPr txBox="1">
            <a:spLocks noChangeArrowheads="1"/>
          </p:cNvSpPr>
          <p:nvPr/>
        </p:nvSpPr>
        <p:spPr bwMode="auto">
          <a:xfrm>
            <a:off x="468313" y="908050"/>
            <a:ext cx="8424862" cy="546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b="1"/>
              <a:t>Иллюстрация использования команд </a:t>
            </a:r>
            <a:r>
              <a:rPr lang="en-US" altLang="ru-RU" sz="1600" b="1"/>
              <a:t>SQL</a:t>
            </a:r>
            <a:r>
              <a:rPr lang="ru-RU" altLang="ru-RU" sz="1600" b="1"/>
              <a:t> в процедурных предложениях:</a:t>
            </a:r>
          </a:p>
          <a:p>
            <a:pPr>
              <a:buFont typeface="Wingdings" pitchFamily="2" charset="2"/>
              <a:buNone/>
            </a:pPr>
            <a:r>
              <a:rPr lang="ru-RU" altLang="ru-RU" sz="1600"/>
              <a:t>проверка наличия сотрудника в таблице </a:t>
            </a:r>
            <a:r>
              <a:rPr lang="en-US" altLang="ru-RU" sz="1600"/>
              <a:t>Staff </a:t>
            </a:r>
            <a:r>
              <a:rPr lang="ru-RU" altLang="ru-RU" sz="1600"/>
              <a:t>по его номеру:</a:t>
            </a:r>
          </a:p>
          <a:p>
            <a:pPr>
              <a:buFont typeface="Wingdings" pitchFamily="2" charset="2"/>
              <a:buNone/>
            </a:pPr>
            <a:r>
              <a:rPr lang="ru-RU" altLang="ru-RU" sz="1600"/>
              <a:t>(1-й вариант) </a:t>
            </a:r>
          </a:p>
          <a:p>
            <a:pPr>
              <a:buFont typeface="Wingdings" pitchFamily="2" charset="2"/>
              <a:buNone/>
            </a:pPr>
            <a:r>
              <a:rPr lang="en-US" altLang="ru-RU" sz="1600"/>
              <a:t>create or replace function fn_check(vid int) returns boolean as $$</a:t>
            </a:r>
          </a:p>
          <a:p>
            <a:pPr>
              <a:buFont typeface="Wingdings" pitchFamily="2" charset="2"/>
              <a:buNone/>
            </a:pPr>
            <a:r>
              <a:rPr lang="en-US" altLang="ru-RU" sz="1600"/>
              <a:t>begin</a:t>
            </a:r>
          </a:p>
          <a:p>
            <a:pPr>
              <a:buFont typeface="Wingdings" pitchFamily="2" charset="2"/>
              <a:buNone/>
            </a:pPr>
            <a:r>
              <a:rPr lang="en-US" altLang="ru-RU" sz="1600"/>
              <a:t>	if vid IN (select id from staff) then return true;</a:t>
            </a:r>
          </a:p>
          <a:p>
            <a:pPr>
              <a:buFont typeface="Wingdings" pitchFamily="2" charset="2"/>
              <a:buNone/>
            </a:pPr>
            <a:r>
              <a:rPr lang="en-US" altLang="ru-RU" sz="1600"/>
              <a:t>	else return false;</a:t>
            </a:r>
          </a:p>
          <a:p>
            <a:pPr>
              <a:buFont typeface="Wingdings" pitchFamily="2" charset="2"/>
              <a:buNone/>
            </a:pPr>
            <a:r>
              <a:rPr lang="en-US" altLang="ru-RU" sz="1600"/>
              <a:t>	end if;</a:t>
            </a:r>
          </a:p>
          <a:p>
            <a:pPr>
              <a:buFont typeface="Wingdings" pitchFamily="2" charset="2"/>
              <a:buNone/>
            </a:pPr>
            <a:r>
              <a:rPr lang="en-US" altLang="ru-RU" sz="1600"/>
              <a:t>end;</a:t>
            </a:r>
          </a:p>
          <a:p>
            <a:pPr>
              <a:buFont typeface="Wingdings" pitchFamily="2" charset="2"/>
              <a:buNone/>
            </a:pPr>
            <a:r>
              <a:rPr lang="en-US" altLang="ru-RU" sz="1600"/>
              <a:t>$$ language plpgsql;</a:t>
            </a:r>
          </a:p>
          <a:p>
            <a:pPr>
              <a:spcBef>
                <a:spcPts val="1200"/>
              </a:spcBef>
              <a:buFont typeface="Wingdings" pitchFamily="2" charset="2"/>
              <a:buNone/>
            </a:pPr>
            <a:r>
              <a:rPr lang="ru-RU" altLang="ru-RU" sz="1600"/>
              <a:t>(2-й вариант) </a:t>
            </a:r>
          </a:p>
          <a:p>
            <a:pPr>
              <a:buFont typeface="Wingdings" pitchFamily="2" charset="2"/>
              <a:buNone/>
            </a:pPr>
            <a:r>
              <a:rPr lang="en-US" altLang="ru-RU" sz="1600"/>
              <a:t>create or replace function fn_check(vid int) returns boolean as $$</a:t>
            </a:r>
          </a:p>
          <a:p>
            <a:pPr>
              <a:buFont typeface="Wingdings" pitchFamily="2" charset="2"/>
              <a:buNone/>
            </a:pPr>
            <a:r>
              <a:rPr lang="en-US" altLang="ru-RU" sz="1600"/>
              <a:t>begin</a:t>
            </a:r>
          </a:p>
          <a:p>
            <a:pPr>
              <a:buFont typeface="Wingdings" pitchFamily="2" charset="2"/>
              <a:buNone/>
            </a:pPr>
            <a:r>
              <a:rPr lang="ru-RU" altLang="ru-RU" sz="1600"/>
              <a:t>	</a:t>
            </a:r>
            <a:r>
              <a:rPr lang="en-US" altLang="ru-RU" sz="1600"/>
              <a:t>if </a:t>
            </a:r>
            <a:r>
              <a:rPr lang="en-US" altLang="ru-RU" sz="1600" b="1"/>
              <a:t>exists (select 1 from staff where id</a:t>
            </a:r>
            <a:r>
              <a:rPr lang="ru-RU" altLang="ru-RU" sz="1600" b="1"/>
              <a:t> = </a:t>
            </a:r>
            <a:r>
              <a:rPr lang="en-US" altLang="ru-RU" sz="1600" b="1"/>
              <a:t>vid) </a:t>
            </a:r>
            <a:r>
              <a:rPr lang="en-US" altLang="ru-RU" sz="1600"/>
              <a:t>then return true;</a:t>
            </a:r>
          </a:p>
          <a:p>
            <a:pPr>
              <a:buFont typeface="Wingdings" pitchFamily="2" charset="2"/>
              <a:buNone/>
            </a:pPr>
            <a:r>
              <a:rPr lang="ru-RU" altLang="ru-RU" sz="1600"/>
              <a:t>	</a:t>
            </a:r>
            <a:r>
              <a:rPr lang="en-US" altLang="ru-RU" sz="1600"/>
              <a:t>else return false;</a:t>
            </a:r>
          </a:p>
          <a:p>
            <a:pPr>
              <a:buFont typeface="Wingdings" pitchFamily="2" charset="2"/>
              <a:buNone/>
            </a:pPr>
            <a:r>
              <a:rPr lang="ru-RU" altLang="ru-RU" sz="1600"/>
              <a:t>	</a:t>
            </a:r>
            <a:r>
              <a:rPr lang="en-US" altLang="ru-RU" sz="1600"/>
              <a:t>end if;</a:t>
            </a:r>
          </a:p>
          <a:p>
            <a:pPr>
              <a:buFont typeface="Wingdings" pitchFamily="2" charset="2"/>
              <a:buNone/>
            </a:pPr>
            <a:r>
              <a:rPr lang="en-US" altLang="ru-RU" sz="1600"/>
              <a:t>end;</a:t>
            </a:r>
          </a:p>
          <a:p>
            <a:pPr>
              <a:buFont typeface="Wingdings" pitchFamily="2" charset="2"/>
              <a:buNone/>
            </a:pPr>
            <a:r>
              <a:rPr lang="en-US" altLang="ru-RU" sz="1600"/>
              <a:t>$$ language plpgsql;</a:t>
            </a:r>
            <a:endParaRPr lang="ru-RU" altLang="ru-RU" sz="16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12738" y="260350"/>
            <a:ext cx="8507412" cy="739775"/>
          </a:xfrm>
        </p:spPr>
        <p:txBody>
          <a:bodyPr/>
          <a:lstStyle/>
          <a:p>
            <a:pPr algn="ctr" eaLnBrk="1" hangingPunct="1"/>
            <a:r>
              <a:rPr lang="ru-RU" altLang="ru-RU" sz="3200" smtClean="0"/>
              <a:t>Примеры программ PL/pgSQL</a:t>
            </a:r>
          </a:p>
        </p:txBody>
      </p:sp>
      <p:sp>
        <p:nvSpPr>
          <p:cNvPr id="37891" name="TextBox 1"/>
          <p:cNvSpPr txBox="1">
            <a:spLocks noChangeArrowheads="1"/>
          </p:cNvSpPr>
          <p:nvPr/>
        </p:nvSpPr>
        <p:spPr bwMode="auto">
          <a:xfrm>
            <a:off x="468313" y="908050"/>
            <a:ext cx="8424862" cy="549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b="1"/>
              <a:t>Иллюстрация использования команд </a:t>
            </a:r>
            <a:r>
              <a:rPr lang="en-US" altLang="ru-RU" sz="1600" b="1"/>
              <a:t>SQL</a:t>
            </a:r>
            <a:r>
              <a:rPr lang="ru-RU" altLang="ru-RU" sz="1600" b="1"/>
              <a:t> в процедурных предложениях:</a:t>
            </a:r>
            <a:endParaRPr lang="en-US" altLang="ru-RU" sz="1600" b="1"/>
          </a:p>
          <a:p>
            <a:pPr>
              <a:buFont typeface="Wingdings" pitchFamily="2" charset="2"/>
              <a:buNone/>
            </a:pPr>
            <a:r>
              <a:rPr lang="ru-RU" altLang="ru-RU" sz="1600"/>
              <a:t>Функция должна вернуть слово </a:t>
            </a:r>
            <a:r>
              <a:rPr lang="en-US" altLang="ru-RU" sz="1600"/>
              <a:t>'Много'</a:t>
            </a:r>
            <a:r>
              <a:rPr lang="ru-RU" altLang="ru-RU" sz="1600"/>
              <a:t>, если количество сотрудников больше или равно значению параметра, и слово </a:t>
            </a:r>
            <a:r>
              <a:rPr lang="en-US" altLang="ru-RU" sz="1600"/>
              <a:t>'М</a:t>
            </a:r>
            <a:r>
              <a:rPr lang="ru-RU" altLang="ru-RU" sz="1600"/>
              <a:t>ал</a:t>
            </a:r>
            <a:r>
              <a:rPr lang="en-US" altLang="ru-RU" sz="1600"/>
              <a:t>о'</a:t>
            </a:r>
            <a:r>
              <a:rPr lang="ru-RU" altLang="ru-RU" sz="1600"/>
              <a:t> в противном случае.</a:t>
            </a:r>
          </a:p>
          <a:p>
            <a:pPr>
              <a:buFont typeface="Wingdings" pitchFamily="2" charset="2"/>
              <a:buNone/>
            </a:pPr>
            <a:endParaRPr lang="en-US" altLang="ru-RU" sz="1600"/>
          </a:p>
          <a:p>
            <a:pPr>
              <a:buFont typeface="Wingdings" pitchFamily="2" charset="2"/>
              <a:buNone/>
            </a:pPr>
            <a:r>
              <a:rPr lang="en-US" altLang="ru-RU" sz="1800"/>
              <a:t>create or replace function fn (M int) returns char as $$</a:t>
            </a:r>
          </a:p>
          <a:p>
            <a:pPr>
              <a:buFont typeface="Wingdings" pitchFamily="2" charset="2"/>
              <a:buNone/>
            </a:pPr>
            <a:r>
              <a:rPr lang="en-US" altLang="ru-RU" sz="1800"/>
              <a:t>declare n numeric;</a:t>
            </a:r>
          </a:p>
          <a:p>
            <a:pPr>
              <a:buFont typeface="Wingdings" pitchFamily="2" charset="2"/>
              <a:buNone/>
            </a:pPr>
            <a:r>
              <a:rPr lang="en-US" altLang="ru-RU" sz="1800"/>
              <a:t>begin</a:t>
            </a:r>
          </a:p>
          <a:p>
            <a:pPr>
              <a:buFont typeface="Wingdings" pitchFamily="2" charset="2"/>
              <a:buNone/>
            </a:pPr>
            <a:r>
              <a:rPr lang="ru-RU" altLang="ru-RU" sz="1800"/>
              <a:t>	</a:t>
            </a:r>
            <a:r>
              <a:rPr lang="en-US" altLang="ru-RU" sz="1800"/>
              <a:t>n := (select count(*) from staff);</a:t>
            </a:r>
          </a:p>
          <a:p>
            <a:pPr>
              <a:buFont typeface="Wingdings" pitchFamily="2" charset="2"/>
              <a:buNone/>
            </a:pPr>
            <a:r>
              <a:rPr lang="ru-RU" altLang="ru-RU" sz="1800"/>
              <a:t>	</a:t>
            </a:r>
            <a:r>
              <a:rPr lang="en-US" altLang="ru-RU" sz="1800"/>
              <a:t>if n &gt;= M then return 'Много';</a:t>
            </a:r>
          </a:p>
          <a:p>
            <a:pPr>
              <a:buFont typeface="Wingdings" pitchFamily="2" charset="2"/>
              <a:buNone/>
            </a:pPr>
            <a:r>
              <a:rPr lang="ru-RU" altLang="ru-RU" sz="1800"/>
              <a:t>	</a:t>
            </a:r>
            <a:r>
              <a:rPr lang="en-US" altLang="ru-RU" sz="1800"/>
              <a:t>else return 'Мало';</a:t>
            </a:r>
          </a:p>
          <a:p>
            <a:pPr>
              <a:buFont typeface="Wingdings" pitchFamily="2" charset="2"/>
              <a:buNone/>
            </a:pPr>
            <a:r>
              <a:rPr lang="ru-RU" altLang="ru-RU" sz="1800"/>
              <a:t>	</a:t>
            </a:r>
            <a:r>
              <a:rPr lang="en-US" altLang="ru-RU" sz="1800"/>
              <a:t>end if;</a:t>
            </a:r>
          </a:p>
          <a:p>
            <a:pPr>
              <a:buFont typeface="Wingdings" pitchFamily="2" charset="2"/>
              <a:buNone/>
            </a:pPr>
            <a:r>
              <a:rPr lang="en-US" altLang="ru-RU" sz="1800"/>
              <a:t>end;</a:t>
            </a:r>
          </a:p>
          <a:p>
            <a:pPr>
              <a:buFont typeface="Wingdings" pitchFamily="2" charset="2"/>
              <a:buNone/>
            </a:pPr>
            <a:r>
              <a:rPr lang="en-US" altLang="ru-RU" sz="1800"/>
              <a:t>$$ language plpgsql;</a:t>
            </a:r>
          </a:p>
          <a:p>
            <a:pPr>
              <a:buFont typeface="Wingdings" pitchFamily="2" charset="2"/>
              <a:buNone/>
            </a:pPr>
            <a:endParaRPr lang="en-US" altLang="ru-RU" sz="1800"/>
          </a:p>
          <a:p>
            <a:pPr>
              <a:buFont typeface="Wingdings" pitchFamily="2" charset="2"/>
              <a:buNone/>
            </a:pPr>
            <a:r>
              <a:rPr lang="ru-RU" altLang="ru-RU" sz="1800"/>
              <a:t>Вызов функции:</a:t>
            </a:r>
          </a:p>
          <a:p>
            <a:pPr>
              <a:buFont typeface="Wingdings" pitchFamily="2" charset="2"/>
              <a:buNone/>
            </a:pPr>
            <a:endParaRPr lang="en-US" altLang="ru-RU" sz="1800"/>
          </a:p>
          <a:p>
            <a:pPr>
              <a:buFont typeface="Wingdings" pitchFamily="2" charset="2"/>
              <a:buNone/>
            </a:pPr>
            <a:r>
              <a:rPr lang="en-US" altLang="ru-RU" sz="1800"/>
              <a:t>select * from fn(</a:t>
            </a:r>
            <a:r>
              <a:rPr lang="ru-RU" altLang="ru-RU" sz="1800"/>
              <a:t>20</a:t>
            </a:r>
            <a:r>
              <a:rPr lang="en-US" altLang="ru-RU" sz="1800"/>
              <a:t>);</a:t>
            </a:r>
            <a:endParaRPr lang="ru-RU" altLang="ru-RU" sz="18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Операторы PL/pgSQL</a:t>
            </a:r>
          </a:p>
        </p:txBody>
      </p:sp>
      <p:sp>
        <p:nvSpPr>
          <p:cNvPr id="38915" name="TextBox 1"/>
          <p:cNvSpPr txBox="1">
            <a:spLocks noChangeArrowheads="1"/>
          </p:cNvSpPr>
          <p:nvPr/>
        </p:nvSpPr>
        <p:spPr bwMode="auto">
          <a:xfrm>
            <a:off x="468313" y="1125538"/>
            <a:ext cx="8424862"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800" b="1"/>
              <a:t>Обработка ошибок</a:t>
            </a:r>
          </a:p>
          <a:p>
            <a:pPr eaLnBrk="1" hangingPunct="1">
              <a:spcBef>
                <a:spcPct val="0"/>
              </a:spcBef>
              <a:buClrTx/>
              <a:buSzTx/>
              <a:buFontTx/>
              <a:buNone/>
            </a:pPr>
            <a:r>
              <a:rPr lang="ru-RU" altLang="ru-RU" sz="1600"/>
              <a:t>Для обработки ошибок необходимо использовать секцию исключений в блоке, например:</a:t>
            </a:r>
          </a:p>
          <a:p>
            <a:pPr eaLnBrk="1" hangingPunct="1">
              <a:spcBef>
                <a:spcPct val="0"/>
              </a:spcBef>
              <a:buClrTx/>
              <a:buSzTx/>
              <a:buFontTx/>
              <a:buNone/>
            </a:pPr>
            <a:r>
              <a:rPr lang="ru-RU" altLang="ru-RU" sz="1600"/>
              <a:t>BEGIN    </a:t>
            </a:r>
          </a:p>
          <a:p>
            <a:pPr eaLnBrk="1" hangingPunct="1">
              <a:spcBef>
                <a:spcPct val="0"/>
              </a:spcBef>
              <a:buClrTx/>
              <a:buSzTx/>
              <a:buFontTx/>
              <a:buNone/>
            </a:pPr>
            <a:r>
              <a:rPr lang="ru-RU" altLang="ru-RU" sz="1600"/>
              <a:t>	SELECT </a:t>
            </a:r>
            <a:r>
              <a:rPr lang="en-US" altLang="ru-RU" sz="1600"/>
              <a:t> </a:t>
            </a:r>
            <a:r>
              <a:rPr lang="ru-RU" altLang="ru-RU" sz="1600"/>
              <a:t>*</a:t>
            </a:r>
            <a:r>
              <a:rPr lang="en-US" altLang="ru-RU" sz="1600"/>
              <a:t> </a:t>
            </a:r>
            <a:r>
              <a:rPr lang="ru-RU" altLang="ru-RU" sz="1600"/>
              <a:t> INTO </a:t>
            </a:r>
            <a:r>
              <a:rPr lang="en-US" altLang="ru-RU" sz="1600"/>
              <a:t> </a:t>
            </a:r>
            <a:r>
              <a:rPr lang="ru-RU" altLang="ru-RU" sz="1600"/>
              <a:t>STRICT </a:t>
            </a:r>
            <a:r>
              <a:rPr lang="en-US" altLang="ru-RU" sz="1600"/>
              <a:t> </a:t>
            </a:r>
            <a:r>
              <a:rPr lang="ru-RU" altLang="ru-RU" sz="1600"/>
              <a:t>myrec </a:t>
            </a:r>
          </a:p>
          <a:p>
            <a:pPr eaLnBrk="1" hangingPunct="1">
              <a:spcBef>
                <a:spcPct val="0"/>
              </a:spcBef>
              <a:buClrTx/>
              <a:buSzTx/>
              <a:buFontTx/>
              <a:buNone/>
            </a:pPr>
            <a:r>
              <a:rPr lang="ru-RU" altLang="ru-RU" sz="1600"/>
              <a:t>	FROM </a:t>
            </a:r>
            <a:r>
              <a:rPr lang="en-US" altLang="ru-RU" sz="1600"/>
              <a:t> </a:t>
            </a:r>
            <a:r>
              <a:rPr lang="ru-RU" altLang="ru-RU" sz="1600"/>
              <a:t>emp </a:t>
            </a:r>
            <a:r>
              <a:rPr lang="en-US" altLang="ru-RU" sz="1600"/>
              <a:t> </a:t>
            </a:r>
            <a:r>
              <a:rPr lang="ru-RU" altLang="ru-RU" sz="1600"/>
              <a:t>WHERE </a:t>
            </a:r>
            <a:r>
              <a:rPr lang="en-US" altLang="ru-RU" sz="1600"/>
              <a:t> </a:t>
            </a:r>
            <a:r>
              <a:rPr lang="ru-RU" altLang="ru-RU" sz="1600"/>
              <a:t>empname = myname;    </a:t>
            </a:r>
          </a:p>
          <a:p>
            <a:pPr eaLnBrk="1" hangingPunct="1">
              <a:spcBef>
                <a:spcPct val="0"/>
              </a:spcBef>
              <a:buClrTx/>
              <a:buSzTx/>
              <a:buFontTx/>
              <a:buNone/>
            </a:pPr>
            <a:r>
              <a:rPr lang="ru-RU" altLang="ru-RU" sz="1600"/>
              <a:t>EXCEPTION        </a:t>
            </a:r>
          </a:p>
          <a:p>
            <a:pPr eaLnBrk="1" hangingPunct="1">
              <a:spcBef>
                <a:spcPct val="0"/>
              </a:spcBef>
              <a:buClrTx/>
              <a:buSzTx/>
              <a:buFontTx/>
              <a:buNone/>
            </a:pPr>
            <a:r>
              <a:rPr lang="ru-RU" altLang="ru-RU" sz="1600"/>
              <a:t>	WHEN</a:t>
            </a:r>
            <a:r>
              <a:rPr lang="en-US" altLang="ru-RU" sz="1600"/>
              <a:t>  </a:t>
            </a:r>
            <a:r>
              <a:rPr lang="ru-RU" altLang="ru-RU" sz="1600"/>
              <a:t> NO_DATA_FOUND </a:t>
            </a:r>
            <a:r>
              <a:rPr lang="en-US" altLang="ru-RU" sz="1600"/>
              <a:t>  </a:t>
            </a:r>
            <a:r>
              <a:rPr lang="ru-RU" altLang="ru-RU" sz="1600"/>
              <a:t>THEN</a:t>
            </a:r>
          </a:p>
          <a:p>
            <a:pPr eaLnBrk="1" hangingPunct="1">
              <a:spcBef>
                <a:spcPct val="0"/>
              </a:spcBef>
              <a:buClrTx/>
              <a:buSzTx/>
              <a:buFontTx/>
              <a:buNone/>
            </a:pPr>
            <a:r>
              <a:rPr lang="ru-RU" altLang="ru-RU" sz="1600"/>
              <a:t>		RAISE </a:t>
            </a:r>
            <a:r>
              <a:rPr lang="en-US" altLang="ru-RU" sz="1600"/>
              <a:t> </a:t>
            </a:r>
            <a:r>
              <a:rPr lang="ru-RU" altLang="ru-RU" sz="1600"/>
              <a:t>EXCEPTION </a:t>
            </a:r>
            <a:r>
              <a:rPr lang="en-US" altLang="ru-RU" sz="1600"/>
              <a:t> </a:t>
            </a:r>
            <a:r>
              <a:rPr lang="ru-RU" altLang="ru-RU" sz="1600"/>
              <a:t>'Сотрудник % не найден', myname;        </a:t>
            </a:r>
          </a:p>
          <a:p>
            <a:pPr eaLnBrk="1" hangingPunct="1">
              <a:spcBef>
                <a:spcPct val="0"/>
              </a:spcBef>
              <a:buClrTx/>
              <a:buSzTx/>
              <a:buFontTx/>
              <a:buNone/>
            </a:pPr>
            <a:r>
              <a:rPr lang="ru-RU" altLang="ru-RU" sz="1600"/>
              <a:t>	WHEN </a:t>
            </a:r>
            <a:r>
              <a:rPr lang="en-US" altLang="ru-RU" sz="1600"/>
              <a:t> </a:t>
            </a:r>
            <a:r>
              <a:rPr lang="ru-RU" altLang="ru-RU" sz="1600"/>
              <a:t>TOO_MANY_ROWS </a:t>
            </a:r>
            <a:r>
              <a:rPr lang="en-US" altLang="ru-RU" sz="1600"/>
              <a:t> </a:t>
            </a:r>
            <a:r>
              <a:rPr lang="ru-RU" altLang="ru-RU" sz="1600"/>
              <a:t>THEN            	</a:t>
            </a:r>
          </a:p>
          <a:p>
            <a:pPr eaLnBrk="1" hangingPunct="1">
              <a:spcBef>
                <a:spcPct val="0"/>
              </a:spcBef>
              <a:buClrTx/>
              <a:buSzTx/>
              <a:buFontTx/>
              <a:buNone/>
            </a:pPr>
            <a:r>
              <a:rPr lang="ru-RU" altLang="ru-RU" sz="1600"/>
              <a:t>		RAISE </a:t>
            </a:r>
            <a:r>
              <a:rPr lang="en-US" altLang="ru-RU" sz="1600"/>
              <a:t> </a:t>
            </a:r>
            <a:r>
              <a:rPr lang="ru-RU" altLang="ru-RU" sz="1600"/>
              <a:t>EXCEPTION </a:t>
            </a:r>
            <a:r>
              <a:rPr lang="en-US" altLang="ru-RU" sz="1600"/>
              <a:t> </a:t>
            </a:r>
            <a:r>
              <a:rPr lang="ru-RU" altLang="ru-RU" sz="1600"/>
              <a:t>'Сотрудников % более одного', myname; 	</a:t>
            </a:r>
          </a:p>
          <a:p>
            <a:pPr eaLnBrk="1" hangingPunct="1">
              <a:spcBef>
                <a:spcPct val="0"/>
              </a:spcBef>
              <a:buClrTx/>
              <a:buSzTx/>
              <a:buFontTx/>
              <a:buNone/>
            </a:pPr>
            <a:r>
              <a:rPr lang="ru-RU" altLang="ru-RU" sz="1600"/>
              <a:t>END; </a:t>
            </a:r>
            <a:endParaRPr lang="en-US" altLang="ru-RU" sz="1600"/>
          </a:p>
          <a:p>
            <a:pPr eaLnBrk="1" hangingPunct="1">
              <a:spcBef>
                <a:spcPct val="0"/>
              </a:spcBef>
              <a:buClrTx/>
              <a:buSzTx/>
              <a:buFontTx/>
              <a:buNone/>
            </a:pPr>
            <a:endParaRPr lang="ru-RU" altLang="ru-RU" sz="1600"/>
          </a:p>
          <a:p>
            <a:pPr eaLnBrk="1" hangingPunct="1">
              <a:spcBef>
                <a:spcPct val="0"/>
              </a:spcBef>
              <a:buClrTx/>
              <a:buSzTx/>
              <a:buFontTx/>
              <a:buNone/>
            </a:pPr>
            <a:r>
              <a:rPr lang="ru-RU" altLang="ru-RU" sz="1600"/>
              <a:t>После успешного выполнения команды с указанием STRICT, значение переменной FOUND всегда устанавливается в истину. </a:t>
            </a:r>
            <a:endParaRPr lang="en-US" altLang="ru-RU" sz="1600"/>
          </a:p>
          <a:p>
            <a:pPr eaLnBrk="1" hangingPunct="1">
              <a:spcBef>
                <a:spcPts val="600"/>
              </a:spcBef>
              <a:spcAft>
                <a:spcPts val="600"/>
              </a:spcAft>
              <a:buClrTx/>
              <a:buSzTx/>
              <a:buFontTx/>
              <a:buNone/>
            </a:pPr>
            <a:r>
              <a:rPr lang="ru-RU" altLang="ru-RU" sz="1600" b="1"/>
              <a:t>Обратите внимание:</a:t>
            </a:r>
          </a:p>
          <a:p>
            <a:pPr eaLnBrk="1" hangingPunct="1">
              <a:spcBef>
                <a:spcPct val="0"/>
              </a:spcBef>
              <a:buClrTx/>
              <a:buSzTx/>
              <a:buFontTx/>
              <a:buNone/>
            </a:pPr>
            <a:r>
              <a:rPr lang="ru-RU" altLang="ru-RU" sz="1600"/>
              <a:t>Для INSERT/UPDATE/DELETE с RETURNING, PL/pgSQL возвращает ошибку, если выбрано более одной строки, даже в том случае, когда указание STRICT отсутствует. Так происходит потому, что у этих команд нет возможности, типа ORDER BY, указать какая из задействованных строк должна быть возвращена.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12738" y="260350"/>
            <a:ext cx="8507412" cy="739775"/>
          </a:xfrm>
        </p:spPr>
        <p:txBody>
          <a:bodyPr/>
          <a:lstStyle/>
          <a:p>
            <a:pPr algn="ctr" eaLnBrk="1" hangingPunct="1"/>
            <a:r>
              <a:rPr lang="ru-RU" altLang="ru-RU" sz="3200" smtClean="0"/>
              <a:t>Обработка ошибок в PL/pgSQL</a:t>
            </a:r>
          </a:p>
        </p:txBody>
      </p:sp>
      <p:sp>
        <p:nvSpPr>
          <p:cNvPr id="39939" name="TextBox 1"/>
          <p:cNvSpPr txBox="1">
            <a:spLocks noChangeArrowheads="1"/>
          </p:cNvSpPr>
          <p:nvPr/>
        </p:nvSpPr>
        <p:spPr bwMode="auto">
          <a:xfrm>
            <a:off x="468313" y="908050"/>
            <a:ext cx="8424862"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Обработка исключений в хранимых процедурах и анонимных блоках возможна только внутри конструкции</a:t>
            </a:r>
          </a:p>
          <a:p>
            <a:pPr>
              <a:buFont typeface="Wingdings" pitchFamily="2" charset="2"/>
              <a:buNone/>
            </a:pPr>
            <a:r>
              <a:rPr lang="ru-RU" altLang="ru-RU" sz="1600" b="1"/>
              <a:t>BEGIN</a:t>
            </a:r>
          </a:p>
          <a:p>
            <a:pPr>
              <a:buFont typeface="Wingdings" pitchFamily="2" charset="2"/>
              <a:buNone/>
            </a:pPr>
            <a:r>
              <a:rPr lang="ru-RU" altLang="ru-RU" sz="1600" b="1"/>
              <a:t>	</a:t>
            </a:r>
            <a:r>
              <a:rPr lang="ru-RU" altLang="ru-RU" sz="1600"/>
              <a:t> </a:t>
            </a:r>
            <a:r>
              <a:rPr lang="ru-RU" altLang="ru-RU" sz="1600" i="1"/>
              <a:t>-- Тут располагается потенциально опасный код</a:t>
            </a:r>
            <a:r>
              <a:rPr lang="ru-RU" altLang="ru-RU" sz="1600"/>
              <a:t> </a:t>
            </a:r>
          </a:p>
          <a:p>
            <a:pPr>
              <a:buFont typeface="Wingdings" pitchFamily="2" charset="2"/>
              <a:buNone/>
            </a:pPr>
            <a:r>
              <a:rPr lang="ru-RU" altLang="ru-RU" sz="1600" b="1"/>
              <a:t>EXCEPTION</a:t>
            </a:r>
            <a:r>
              <a:rPr lang="ru-RU" altLang="ru-RU" sz="1600"/>
              <a:t> </a:t>
            </a:r>
          </a:p>
          <a:p>
            <a:pPr>
              <a:buFont typeface="Wingdings" pitchFamily="2" charset="2"/>
              <a:buNone/>
            </a:pPr>
            <a:r>
              <a:rPr lang="ru-RU" altLang="ru-RU" sz="1600" b="1"/>
              <a:t>	WHEN</a:t>
            </a:r>
            <a:r>
              <a:rPr lang="ru-RU" altLang="ru-RU" sz="1600"/>
              <a:t>   &lt;идентификатор_ошибки&gt;</a:t>
            </a:r>
          </a:p>
          <a:p>
            <a:pPr>
              <a:buFont typeface="Wingdings" pitchFamily="2" charset="2"/>
              <a:buNone/>
            </a:pPr>
            <a:r>
              <a:rPr lang="ru-RU" altLang="ru-RU" sz="1600" b="1"/>
              <a:t>		THEN</a:t>
            </a:r>
            <a:r>
              <a:rPr lang="ru-RU" altLang="ru-RU" sz="1600"/>
              <a:t> </a:t>
            </a:r>
            <a:r>
              <a:rPr lang="ru-RU" altLang="ru-RU" sz="1600" i="1"/>
              <a:t>-- Тут находится код, обрабатывающий исключение</a:t>
            </a:r>
            <a:r>
              <a:rPr lang="ru-RU" altLang="ru-RU" sz="1600"/>
              <a:t> </a:t>
            </a:r>
          </a:p>
          <a:p>
            <a:pPr>
              <a:buFont typeface="Wingdings" pitchFamily="2" charset="2"/>
              <a:buNone/>
            </a:pPr>
            <a:r>
              <a:rPr lang="ru-RU" altLang="ru-RU" sz="1600" b="1"/>
              <a:t>END</a:t>
            </a:r>
            <a:r>
              <a:rPr lang="ru-RU" altLang="ru-RU" sz="1600"/>
              <a:t>;</a:t>
            </a:r>
          </a:p>
          <a:p>
            <a:pPr>
              <a:buFont typeface="Wingdings" pitchFamily="2" charset="2"/>
              <a:buNone/>
            </a:pPr>
            <a:r>
              <a:rPr lang="ru-RU" altLang="ru-RU" sz="1600"/>
              <a:t>Для того, чтобы обработать исключение, необходимо указать идентификатор ошибки, который будет обрабатываться. Коды всех ошибок и их идентификаторов можно найти на странице </a:t>
            </a:r>
            <a:r>
              <a:rPr lang="ru-RU" altLang="ru-RU" sz="1600" u="sng">
                <a:hlinkClick r:id="rId3"/>
              </a:rPr>
              <a:t>PostgreSQL Error Codes</a:t>
            </a:r>
            <a:r>
              <a:rPr lang="ru-RU" altLang="ru-RU" sz="1600"/>
              <a:t> официальной документации.</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12738" y="260350"/>
            <a:ext cx="8507412" cy="739775"/>
          </a:xfrm>
        </p:spPr>
        <p:txBody>
          <a:bodyPr/>
          <a:lstStyle/>
          <a:p>
            <a:pPr algn="ctr" eaLnBrk="1" hangingPunct="1"/>
            <a:r>
              <a:rPr lang="ru-RU" altLang="ru-RU" sz="3200" smtClean="0"/>
              <a:t>Обработка ошибок в PL/pgSQL</a:t>
            </a:r>
          </a:p>
        </p:txBody>
      </p:sp>
      <p:sp>
        <p:nvSpPr>
          <p:cNvPr id="40963" name="TextBox 1"/>
          <p:cNvSpPr txBox="1">
            <a:spLocks noChangeArrowheads="1"/>
          </p:cNvSpPr>
          <p:nvPr/>
        </p:nvSpPr>
        <p:spPr bwMode="auto">
          <a:xfrm>
            <a:off x="468313" y="908050"/>
            <a:ext cx="8424862" cy="536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b="1"/>
              <a:t>Пример</a:t>
            </a:r>
            <a:r>
              <a:rPr lang="ru-RU" altLang="ru-RU" sz="1600"/>
              <a:t>: запись двух одинаковых значений в уникальное поле таблицы.</a:t>
            </a:r>
          </a:p>
          <a:p>
            <a:pPr>
              <a:buFont typeface="Wingdings" pitchFamily="2" charset="2"/>
              <a:buNone/>
            </a:pPr>
            <a:endParaRPr lang="ru-RU" altLang="ru-RU" sz="1600"/>
          </a:p>
          <a:p>
            <a:pPr>
              <a:buFont typeface="Wingdings" pitchFamily="2" charset="2"/>
              <a:buNone/>
            </a:pPr>
            <a:r>
              <a:rPr lang="en-US" altLang="ru-RU" sz="1600" b="1"/>
              <a:t>DO</a:t>
            </a:r>
            <a:r>
              <a:rPr lang="en-US" altLang="ru-RU" sz="1600"/>
              <a:t> $$ </a:t>
            </a:r>
            <a:endParaRPr lang="ru-RU" altLang="ru-RU" sz="1600"/>
          </a:p>
          <a:p>
            <a:pPr>
              <a:buFont typeface="Wingdings" pitchFamily="2" charset="2"/>
              <a:buNone/>
            </a:pPr>
            <a:r>
              <a:rPr lang="en-US" altLang="ru-RU" sz="1600"/>
              <a:t>BEGIN </a:t>
            </a:r>
            <a:endParaRPr lang="ru-RU" altLang="ru-RU" sz="1600"/>
          </a:p>
          <a:p>
            <a:pPr>
              <a:buFont typeface="Wingdings" pitchFamily="2" charset="2"/>
              <a:buNone/>
            </a:pPr>
            <a:r>
              <a:rPr lang="ru-RU" altLang="ru-RU" sz="1600"/>
              <a:t>	</a:t>
            </a:r>
            <a:r>
              <a:rPr lang="en-US" altLang="ru-RU" sz="1600"/>
              <a:t>CREATE TABLE test_table( </a:t>
            </a:r>
            <a:endParaRPr lang="ru-RU" altLang="ru-RU" sz="1600"/>
          </a:p>
          <a:p>
            <a:pPr>
              <a:buFont typeface="Wingdings" pitchFamily="2" charset="2"/>
              <a:buNone/>
            </a:pPr>
            <a:r>
              <a:rPr lang="ru-RU" altLang="ru-RU" sz="1600"/>
              <a:t>		</a:t>
            </a:r>
            <a:r>
              <a:rPr lang="en-US" altLang="ru-RU" sz="1600"/>
              <a:t>name varchar UNIQUE </a:t>
            </a:r>
            <a:endParaRPr lang="ru-RU" altLang="ru-RU" sz="1600"/>
          </a:p>
          <a:p>
            <a:pPr>
              <a:buFont typeface="Wingdings" pitchFamily="2" charset="2"/>
              <a:buNone/>
            </a:pPr>
            <a:r>
              <a:rPr lang="ru-RU" altLang="ru-RU" sz="1600"/>
              <a:t>	</a:t>
            </a:r>
            <a:r>
              <a:rPr lang="en-US" altLang="ru-RU" sz="1600"/>
              <a:t>); </a:t>
            </a:r>
            <a:endParaRPr lang="ru-RU" altLang="ru-RU" sz="1600"/>
          </a:p>
          <a:p>
            <a:pPr>
              <a:buFont typeface="Wingdings" pitchFamily="2" charset="2"/>
              <a:buNone/>
            </a:pPr>
            <a:r>
              <a:rPr lang="ru-RU" altLang="ru-RU" sz="1600"/>
              <a:t>	</a:t>
            </a:r>
            <a:r>
              <a:rPr lang="en-US" altLang="ru-RU" sz="1600"/>
              <a:t>INSERT INTO test_table(name) VALUES('my name'); </a:t>
            </a:r>
            <a:endParaRPr lang="ru-RU" altLang="ru-RU" sz="1600"/>
          </a:p>
          <a:p>
            <a:pPr>
              <a:buFont typeface="Wingdings" pitchFamily="2" charset="2"/>
              <a:buNone/>
            </a:pPr>
            <a:r>
              <a:rPr lang="ru-RU" altLang="ru-RU" sz="1600"/>
              <a:t>	</a:t>
            </a:r>
            <a:r>
              <a:rPr lang="en-US" altLang="ru-RU" sz="1600"/>
              <a:t>INSERT INTO test_table(name) VALUES('my name'); </a:t>
            </a:r>
            <a:endParaRPr lang="ru-RU" altLang="ru-RU" sz="1600"/>
          </a:p>
          <a:p>
            <a:pPr>
              <a:buFont typeface="Wingdings" pitchFamily="2" charset="2"/>
              <a:buNone/>
            </a:pPr>
            <a:r>
              <a:rPr lang="en-US" altLang="ru-RU" sz="1600"/>
              <a:t>END $$; </a:t>
            </a:r>
          </a:p>
          <a:p>
            <a:pPr>
              <a:buFont typeface="Wingdings" pitchFamily="2" charset="2"/>
              <a:buNone/>
            </a:pPr>
            <a:r>
              <a:rPr lang="ru-RU" altLang="ru-RU" sz="1600"/>
              <a:t>При этом возникает исключение:</a:t>
            </a:r>
          </a:p>
          <a:p>
            <a:pPr>
              <a:buFont typeface="Wingdings" pitchFamily="2" charset="2"/>
              <a:buNone/>
            </a:pPr>
            <a:r>
              <a:rPr lang="en-US" altLang="ru-RU" sz="1600"/>
              <a:t>ERROR: duplicate key value violates unique constraint "test_table_name_key" </a:t>
            </a:r>
            <a:endParaRPr lang="ru-RU" altLang="ru-RU" sz="1600"/>
          </a:p>
          <a:p>
            <a:pPr>
              <a:buFont typeface="Wingdings" pitchFamily="2" charset="2"/>
              <a:buNone/>
            </a:pPr>
            <a:r>
              <a:rPr lang="en-US" altLang="ru-RU" sz="1600"/>
              <a:t>DETAIL: Key (name)=(my name) already exists. </a:t>
            </a:r>
            <a:endParaRPr lang="ru-RU" altLang="ru-RU" sz="1600"/>
          </a:p>
          <a:p>
            <a:pPr>
              <a:buFont typeface="Wingdings" pitchFamily="2" charset="2"/>
              <a:buNone/>
            </a:pPr>
            <a:r>
              <a:rPr lang="en-US" altLang="ru-RU" sz="1600"/>
              <a:t>CONTEXT: SQL statement "INSERT INTO test_table(name) VALUES('my name')" </a:t>
            </a:r>
            <a:endParaRPr lang="ru-RU" altLang="ru-RU" sz="1600"/>
          </a:p>
          <a:p>
            <a:pPr>
              <a:buFont typeface="Wingdings" pitchFamily="2" charset="2"/>
              <a:buNone/>
            </a:pPr>
            <a:r>
              <a:rPr lang="en-US" altLang="ru-RU" sz="1600"/>
              <a:t>PL/pgSQL function "inline_code_block" line 7 at SQL statement</a:t>
            </a:r>
          </a:p>
          <a:p>
            <a:pPr>
              <a:buFont typeface="Wingdings" pitchFamily="2" charset="2"/>
              <a:buNone/>
            </a:pPr>
            <a:r>
              <a:rPr lang="en-US" altLang="ru-RU" sz="1600"/>
              <a:t>SQL state: </a:t>
            </a:r>
            <a:r>
              <a:rPr lang="en-US" altLang="ru-RU" sz="1600" b="1"/>
              <a:t>23505</a:t>
            </a:r>
          </a:p>
          <a:p>
            <a:pPr>
              <a:buFont typeface="Wingdings" pitchFamily="2" charset="2"/>
              <a:buNone/>
            </a:pPr>
            <a:endParaRPr lang="ru-RU" altLang="ru-RU" sz="1600"/>
          </a:p>
          <a:p>
            <a:pPr>
              <a:buFont typeface="Wingdings" pitchFamily="2" charset="2"/>
              <a:buNone/>
            </a:pPr>
            <a:r>
              <a:rPr lang="ru-RU" altLang="ru-RU" sz="1600"/>
              <a:t>Название исключения можно узнать в справочнике по коду ошибки (</a:t>
            </a:r>
            <a:r>
              <a:rPr lang="en-US" altLang="ru-RU" sz="1600"/>
              <a:t>SQL state)</a:t>
            </a:r>
            <a:r>
              <a:rPr lang="ru-RU" altLang="ru-RU" sz="160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12738" y="260350"/>
            <a:ext cx="8507412" cy="739775"/>
          </a:xfrm>
        </p:spPr>
        <p:txBody>
          <a:bodyPr/>
          <a:lstStyle/>
          <a:p>
            <a:pPr algn="ctr" eaLnBrk="1" hangingPunct="1"/>
            <a:r>
              <a:rPr lang="ru-RU" altLang="ru-RU" sz="3200" smtClean="0"/>
              <a:t>Обработка ошибок в PL/pgSQL</a:t>
            </a:r>
          </a:p>
        </p:txBody>
      </p:sp>
      <p:sp>
        <p:nvSpPr>
          <p:cNvPr id="41987" name="TextBox 1"/>
          <p:cNvSpPr txBox="1">
            <a:spLocks noChangeArrowheads="1"/>
          </p:cNvSpPr>
          <p:nvPr/>
        </p:nvSpPr>
        <p:spPr bwMode="auto">
          <a:xfrm>
            <a:off x="468313" y="908050"/>
            <a:ext cx="8424862" cy="506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Если система не вывела код ошибки, его можно вывести самостоятельно:</a:t>
            </a:r>
            <a:endParaRPr lang="ru-RU" altLang="ru-RU" sz="1600" b="1"/>
          </a:p>
          <a:p>
            <a:pPr>
              <a:buFont typeface="Wingdings" pitchFamily="2" charset="2"/>
              <a:buNone/>
            </a:pPr>
            <a:r>
              <a:rPr lang="en-US" altLang="ru-RU" sz="1600" b="1"/>
              <a:t>DO</a:t>
            </a:r>
            <a:r>
              <a:rPr lang="en-US" altLang="ru-RU" sz="1600"/>
              <a:t> $$ </a:t>
            </a:r>
            <a:endParaRPr lang="ru-RU" altLang="ru-RU" sz="1600"/>
          </a:p>
          <a:p>
            <a:pPr>
              <a:buFont typeface="Wingdings" pitchFamily="2" charset="2"/>
              <a:buNone/>
            </a:pPr>
            <a:r>
              <a:rPr lang="en-US" altLang="ru-RU" sz="1600"/>
              <a:t>BEGIN </a:t>
            </a:r>
            <a:endParaRPr lang="ru-RU" altLang="ru-RU" sz="1600"/>
          </a:p>
          <a:p>
            <a:pPr>
              <a:buFont typeface="Wingdings" pitchFamily="2" charset="2"/>
              <a:buNone/>
            </a:pPr>
            <a:r>
              <a:rPr lang="ru-RU" altLang="ru-RU" sz="1600"/>
              <a:t>	</a:t>
            </a:r>
            <a:r>
              <a:rPr lang="en-US" altLang="ru-RU" sz="1600"/>
              <a:t>CREATE TABLE test_table( name varchar UNIQUE ); </a:t>
            </a:r>
            <a:endParaRPr lang="ru-RU" altLang="ru-RU" sz="1600"/>
          </a:p>
          <a:p>
            <a:pPr>
              <a:buFont typeface="Wingdings" pitchFamily="2" charset="2"/>
              <a:buNone/>
            </a:pPr>
            <a:r>
              <a:rPr lang="ru-RU" altLang="ru-RU" sz="1600"/>
              <a:t>	</a:t>
            </a:r>
            <a:r>
              <a:rPr lang="en-US" altLang="ru-RU" sz="1600"/>
              <a:t>INSERT INTO test_table(name) VALUES('my name'); </a:t>
            </a:r>
            <a:endParaRPr lang="ru-RU" altLang="ru-RU" sz="1600"/>
          </a:p>
          <a:p>
            <a:pPr>
              <a:buFont typeface="Wingdings" pitchFamily="2" charset="2"/>
              <a:buNone/>
            </a:pPr>
            <a:r>
              <a:rPr lang="ru-RU" altLang="ru-RU" sz="1600"/>
              <a:t>	</a:t>
            </a:r>
            <a:r>
              <a:rPr lang="en-US" altLang="ru-RU" sz="1600"/>
              <a:t>INSERT INTO test_table(name) VALUES('my name'); </a:t>
            </a:r>
            <a:endParaRPr lang="ru-RU" altLang="ru-RU" sz="1600"/>
          </a:p>
          <a:p>
            <a:pPr>
              <a:buFont typeface="Wingdings" pitchFamily="2" charset="2"/>
              <a:buNone/>
            </a:pPr>
            <a:r>
              <a:rPr lang="en-US" altLang="ru-RU" sz="1600"/>
              <a:t>EXCEPTION </a:t>
            </a:r>
            <a:endParaRPr lang="ru-RU" altLang="ru-RU" sz="1600"/>
          </a:p>
          <a:p>
            <a:pPr>
              <a:buFont typeface="Wingdings" pitchFamily="2" charset="2"/>
              <a:buNone/>
            </a:pPr>
            <a:r>
              <a:rPr lang="ru-RU" altLang="ru-RU" sz="1600"/>
              <a:t>	</a:t>
            </a:r>
            <a:r>
              <a:rPr lang="en-US" altLang="ru-RU" sz="1600"/>
              <a:t>WHEN others</a:t>
            </a:r>
            <a:endParaRPr lang="ru-RU" altLang="ru-RU" sz="1600"/>
          </a:p>
          <a:p>
            <a:pPr>
              <a:buFont typeface="Wingdings" pitchFamily="2" charset="2"/>
              <a:buNone/>
            </a:pPr>
            <a:r>
              <a:rPr lang="ru-RU" altLang="ru-RU" sz="1600"/>
              <a:t>		</a:t>
            </a:r>
            <a:r>
              <a:rPr lang="en-US" altLang="ru-RU" sz="1600"/>
              <a:t>THEN</a:t>
            </a:r>
            <a:r>
              <a:rPr lang="ru-RU" altLang="ru-RU" sz="1600"/>
              <a:t> </a:t>
            </a:r>
            <a:r>
              <a:rPr lang="en-US" altLang="ru-RU" sz="1600"/>
              <a:t>RAISE NOTICE </a:t>
            </a:r>
            <a:r>
              <a:rPr lang="en-US" altLang="ru-RU" sz="1600" b="1"/>
              <a:t>'SQLSTATE: %', SQLSTATE</a:t>
            </a:r>
            <a:r>
              <a:rPr lang="en-US" altLang="ru-RU" sz="1600"/>
              <a:t>; RAISE; </a:t>
            </a:r>
            <a:endParaRPr lang="ru-RU" altLang="ru-RU" sz="1600"/>
          </a:p>
          <a:p>
            <a:pPr>
              <a:buFont typeface="Wingdings" pitchFamily="2" charset="2"/>
              <a:buNone/>
            </a:pPr>
            <a:r>
              <a:rPr lang="en-US" altLang="ru-RU" sz="1600"/>
              <a:t>END $$; </a:t>
            </a:r>
          </a:p>
          <a:p>
            <a:pPr>
              <a:buFont typeface="Wingdings" pitchFamily="2" charset="2"/>
              <a:buNone/>
            </a:pPr>
            <a:r>
              <a:rPr lang="ru-RU" altLang="ru-RU" sz="1600"/>
              <a:t>Будет выведен код ошибки (23505):</a:t>
            </a:r>
          </a:p>
          <a:p>
            <a:pPr>
              <a:buFont typeface="Wingdings" pitchFamily="2" charset="2"/>
              <a:buNone/>
            </a:pPr>
            <a:r>
              <a:rPr lang="en-US" altLang="ru-RU" sz="1600"/>
              <a:t>NOTICE: SQLSTATE: 23505 </a:t>
            </a:r>
            <a:endParaRPr lang="ru-RU" altLang="ru-RU" sz="1600"/>
          </a:p>
          <a:p>
            <a:pPr>
              <a:buFont typeface="Wingdings" pitchFamily="2" charset="2"/>
              <a:buNone/>
            </a:pPr>
            <a:r>
              <a:rPr lang="en-US" altLang="ru-RU" sz="1600"/>
              <a:t>ERROR: duplicate key value violates unique constraint "test_table_name_key" </a:t>
            </a:r>
            <a:endParaRPr lang="ru-RU" altLang="ru-RU" sz="1600"/>
          </a:p>
          <a:p>
            <a:pPr>
              <a:buFont typeface="Wingdings" pitchFamily="2" charset="2"/>
              <a:buNone/>
            </a:pPr>
            <a:r>
              <a:rPr lang="en-US" altLang="ru-RU" sz="1600"/>
              <a:t>DETAIL: Key (name)=(my name) already exists. </a:t>
            </a:r>
            <a:endParaRPr lang="ru-RU" altLang="ru-RU" sz="1600"/>
          </a:p>
          <a:p>
            <a:pPr>
              <a:buFont typeface="Wingdings" pitchFamily="2" charset="2"/>
              <a:buNone/>
            </a:pPr>
            <a:r>
              <a:rPr lang="en-US" altLang="ru-RU" sz="1600"/>
              <a:t>CONTEXT: SQL statement "INSERT INTO test_table(name) VALUES('my name')" </a:t>
            </a:r>
            <a:endParaRPr lang="ru-RU" altLang="ru-RU" sz="1600"/>
          </a:p>
          <a:p>
            <a:pPr>
              <a:buFont typeface="Wingdings" pitchFamily="2" charset="2"/>
              <a:buNone/>
            </a:pPr>
            <a:r>
              <a:rPr lang="en-US" altLang="ru-RU" sz="1600"/>
              <a:t>PL/pgSQL function "inline_code_block" line </a:t>
            </a:r>
            <a:r>
              <a:rPr lang="ru-RU" altLang="ru-RU" sz="1600"/>
              <a:t>5</a:t>
            </a:r>
            <a:r>
              <a:rPr lang="en-US" altLang="ru-RU" sz="1600"/>
              <a:t> at SQL statement</a:t>
            </a:r>
          </a:p>
          <a:p>
            <a:pPr>
              <a:buFont typeface="Wingdings" pitchFamily="2" charset="2"/>
              <a:buNone/>
            </a:pPr>
            <a:r>
              <a:rPr lang="ru-RU" altLang="ru-RU" sz="1600"/>
              <a:t>По таблице кодов ошибок находим название (идентификатор) ошибки:</a:t>
            </a:r>
          </a:p>
        </p:txBody>
      </p:sp>
      <p:graphicFrame>
        <p:nvGraphicFramePr>
          <p:cNvPr id="2" name="Таблица 1"/>
          <p:cNvGraphicFramePr>
            <a:graphicFrameLocks noGrp="1"/>
          </p:cNvGraphicFramePr>
          <p:nvPr/>
        </p:nvGraphicFramePr>
        <p:xfrm>
          <a:off x="590550" y="5949950"/>
          <a:ext cx="8229600" cy="569913"/>
        </p:xfrm>
        <a:graphic>
          <a:graphicData uri="http://schemas.openxmlformats.org/drawingml/2006/table">
            <a:tbl>
              <a:tblPr/>
              <a:tblGrid>
                <a:gridCol w="3291840"/>
                <a:gridCol w="4937760"/>
              </a:tblGrid>
              <a:tr h="284957">
                <a:tc>
                  <a:txBody>
                    <a:bodyPr/>
                    <a:lstStyle/>
                    <a:p>
                      <a:pPr algn="l"/>
                      <a:r>
                        <a:rPr lang="en-US" sz="1800" dirty="0">
                          <a:effectLst/>
                        </a:rPr>
                        <a:t>Error Code</a:t>
                      </a:r>
                    </a:p>
                  </a:txBody>
                  <a:tcPr marL="27214" marR="43543" marT="5406" marB="5406" anchor="ctr">
                    <a:lnL>
                      <a:noFill/>
                    </a:lnL>
                    <a:lnR>
                      <a:noFill/>
                    </a:lnR>
                    <a:lnT>
                      <a:noFill/>
                    </a:lnT>
                    <a:lnB w="5443" cap="flat" cmpd="sng" algn="ctr">
                      <a:solidFill>
                        <a:srgbClr val="AAAAAA"/>
                      </a:solidFill>
                      <a:prstDash val="solid"/>
                      <a:round/>
                      <a:headEnd type="none" w="med" len="med"/>
                      <a:tailEnd type="none" w="med" len="med"/>
                    </a:lnB>
                    <a:solidFill>
                      <a:srgbClr val="FFFFFF"/>
                    </a:solidFill>
                  </a:tcPr>
                </a:tc>
                <a:tc>
                  <a:txBody>
                    <a:bodyPr/>
                    <a:lstStyle/>
                    <a:p>
                      <a:pPr algn="l"/>
                      <a:r>
                        <a:rPr lang="en-US" sz="1800" dirty="0">
                          <a:effectLst/>
                        </a:rPr>
                        <a:t>Condition Name</a:t>
                      </a:r>
                    </a:p>
                  </a:txBody>
                  <a:tcPr marL="27214" marR="43543" marT="5406" marB="5406" anchor="ctr">
                    <a:lnL>
                      <a:noFill/>
                    </a:lnL>
                    <a:lnR>
                      <a:noFill/>
                    </a:lnR>
                    <a:lnT>
                      <a:noFill/>
                    </a:lnT>
                    <a:lnB w="5443" cap="flat" cmpd="sng" algn="ctr">
                      <a:solidFill>
                        <a:srgbClr val="AAAAAA"/>
                      </a:solidFill>
                      <a:prstDash val="solid"/>
                      <a:round/>
                      <a:headEnd type="none" w="med" len="med"/>
                      <a:tailEnd type="none" w="med" len="med"/>
                    </a:lnB>
                    <a:solidFill>
                      <a:srgbClr val="FFFFFF"/>
                    </a:solidFill>
                  </a:tcPr>
                </a:tc>
              </a:tr>
              <a:tr h="284957">
                <a:tc>
                  <a:txBody>
                    <a:bodyPr/>
                    <a:lstStyle/>
                    <a:p>
                      <a:pPr algn="l"/>
                      <a:r>
                        <a:rPr lang="ru-RU" sz="1800" dirty="0">
                          <a:effectLst/>
                        </a:rPr>
                        <a:t>23505</a:t>
                      </a:r>
                    </a:p>
                  </a:txBody>
                  <a:tcPr marL="27214" marR="43543" marT="5406" marB="5406" anchor="ctr">
                    <a:lnL>
                      <a:noFill/>
                    </a:lnL>
                    <a:lnR>
                      <a:noFill/>
                    </a:lnR>
                    <a:lnT w="5443" cap="flat" cmpd="sng" algn="ctr">
                      <a:solidFill>
                        <a:srgbClr val="AAAAAA"/>
                      </a:solidFill>
                      <a:prstDash val="solid"/>
                      <a:round/>
                      <a:headEnd type="none" w="med" len="med"/>
                      <a:tailEnd type="none" w="med" len="med"/>
                    </a:lnT>
                    <a:lnB w="5443" cap="flat" cmpd="sng" algn="ctr">
                      <a:solidFill>
                        <a:srgbClr val="AAAAAA"/>
                      </a:solidFill>
                      <a:prstDash val="solid"/>
                      <a:round/>
                      <a:headEnd type="none" w="med" len="med"/>
                      <a:tailEnd type="none" w="med" len="med"/>
                    </a:lnB>
                    <a:solidFill>
                      <a:srgbClr val="FFFFFF"/>
                    </a:solidFill>
                  </a:tcPr>
                </a:tc>
                <a:tc>
                  <a:txBody>
                    <a:bodyPr/>
                    <a:lstStyle/>
                    <a:p>
                      <a:pPr algn="l"/>
                      <a:r>
                        <a:rPr lang="en-US" sz="1800" b="1" dirty="0" err="1">
                          <a:effectLst/>
                        </a:rPr>
                        <a:t>unique_violation</a:t>
                      </a:r>
                      <a:endParaRPr lang="en-US" sz="1800" b="1" dirty="0">
                        <a:effectLst/>
                      </a:endParaRPr>
                    </a:p>
                  </a:txBody>
                  <a:tcPr marL="27214" marR="43543" marT="5406" marB="5406" anchor="ctr">
                    <a:lnL>
                      <a:noFill/>
                    </a:lnL>
                    <a:lnR>
                      <a:noFill/>
                    </a:lnR>
                    <a:lnT w="5443" cap="flat" cmpd="sng" algn="ctr">
                      <a:solidFill>
                        <a:srgbClr val="AAAAAA"/>
                      </a:solidFill>
                      <a:prstDash val="solid"/>
                      <a:round/>
                      <a:headEnd type="none" w="med" len="med"/>
                      <a:tailEnd type="none" w="med" len="med"/>
                    </a:lnT>
                    <a:lnB w="5443" cap="flat" cmpd="sng" algn="ctr">
                      <a:solidFill>
                        <a:srgbClr val="AAAAAA"/>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Описание функции</a:t>
            </a:r>
          </a:p>
        </p:txBody>
      </p:sp>
      <p:sp>
        <p:nvSpPr>
          <p:cNvPr id="6147" name="TextBox 1"/>
          <p:cNvSpPr txBox="1">
            <a:spLocks noChangeArrowheads="1"/>
          </p:cNvSpPr>
          <p:nvPr/>
        </p:nvSpPr>
        <p:spPr bwMode="auto">
          <a:xfrm>
            <a:off x="468313" y="1125538"/>
            <a:ext cx="8207375"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a:t>Команда CREATE FUNCTION определяет новую функцию. CREATE OR REPLACE FUNCTION создаёт новую функцию, либо заменяет определение уже существующей. Чтобы определить функцию, необходимо иметь право USAGE для соответствующего языка.</a:t>
            </a:r>
          </a:p>
          <a:p>
            <a:pPr eaLnBrk="1" hangingPunct="1">
              <a:spcBef>
                <a:spcPct val="0"/>
              </a:spcBef>
              <a:buClrTx/>
              <a:buSzTx/>
              <a:buFontTx/>
              <a:buNone/>
            </a:pPr>
            <a:r>
              <a:rPr lang="ru-RU" altLang="ru-RU" sz="1600"/>
              <a:t>Если указано имя схемы, функция создаётся в заданной схеме, в противном случае — в текущей. Имя новой функции должно отличаться от имён существующих функций с такими же типами аргументов в этой схеме. Однако функции с аргументами разных типов могут иметь одно имя (это называется </a:t>
            </a:r>
            <a:r>
              <a:rPr lang="ru-RU" altLang="ru-RU" sz="1600" i="1"/>
              <a:t>перегрузкой</a:t>
            </a:r>
            <a:r>
              <a:rPr lang="ru-RU" altLang="ru-RU" sz="1600"/>
              <a:t>).</a:t>
            </a:r>
          </a:p>
          <a:p>
            <a:pPr eaLnBrk="1" hangingPunct="1">
              <a:spcBef>
                <a:spcPct val="0"/>
              </a:spcBef>
              <a:buClrTx/>
              <a:buSzTx/>
              <a:buFontTx/>
              <a:buNone/>
            </a:pPr>
            <a:r>
              <a:rPr lang="ru-RU" altLang="ru-RU" sz="1600"/>
              <a:t>Команда CREATE OR REPLACE FUNCTION  не позволяет изменить имя или аргументы функции (если попытаться сделать это, на самом деле будет создана новая, независимая функция). Кроме того, CREATE OR REPLACE FUNCTION не позволит изменить тип результата существующей функции. Чтобы сделать это, придётся удалить функцию и создать её заново. (Это означает, что если функция имеет выходные параметры (OUT), то изменить типы параметров  OUT можно, только удалив функцию.)</a:t>
            </a:r>
          </a:p>
          <a:p>
            <a:pPr eaLnBrk="1" hangingPunct="1">
              <a:spcBef>
                <a:spcPct val="0"/>
              </a:spcBef>
              <a:buClrTx/>
              <a:buSzTx/>
              <a:buFontTx/>
              <a:buNone/>
            </a:pPr>
            <a:r>
              <a:rPr lang="ru-RU" altLang="ru-RU" sz="1600"/>
              <a:t>Если вы удалите и затем вновь создадите функцию, новая функция станет другой сущностью, отличной от старой; вам потребуется также удалить существующие правила, представления, триггеры и т. п., ссылающиеся на старую функцию. Поэтому, чтобы изменить определение функции, сохраняя ссылающиеся на неё объекты, следует использовать CREATE OR REPLACE FUNCTION. Кроме того, многие дополнительные свойства существующей функции можно изменить с помощью ALTER FUNCTION.</a:t>
            </a:r>
          </a:p>
          <a:p>
            <a:pPr eaLnBrk="1" hangingPunct="1">
              <a:spcBef>
                <a:spcPct val="0"/>
              </a:spcBef>
              <a:buClrTx/>
              <a:buSzTx/>
              <a:buFontTx/>
              <a:buNone/>
            </a:pPr>
            <a:r>
              <a:rPr lang="ru-RU" altLang="ru-RU" sz="1600"/>
              <a:t>Владельцем функции становится создавший её пользователь.</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12738" y="260350"/>
            <a:ext cx="8507412" cy="739775"/>
          </a:xfrm>
        </p:spPr>
        <p:txBody>
          <a:bodyPr/>
          <a:lstStyle/>
          <a:p>
            <a:pPr algn="ctr" eaLnBrk="1" hangingPunct="1"/>
            <a:r>
              <a:rPr lang="ru-RU" altLang="ru-RU" sz="3200" smtClean="0"/>
              <a:t>Обработка ошибок в PL/pgSQL</a:t>
            </a:r>
          </a:p>
        </p:txBody>
      </p:sp>
      <p:sp>
        <p:nvSpPr>
          <p:cNvPr id="43011" name="TextBox 1"/>
          <p:cNvSpPr txBox="1">
            <a:spLocks noChangeArrowheads="1"/>
          </p:cNvSpPr>
          <p:nvPr/>
        </p:nvSpPr>
        <p:spPr bwMode="auto">
          <a:xfrm>
            <a:off x="468313" y="908050"/>
            <a:ext cx="8424862"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buFont typeface="Wingdings" pitchFamily="2" charset="2"/>
              <a:buNone/>
            </a:pPr>
            <a:r>
              <a:rPr lang="ru-RU" altLang="ru-RU" sz="1600"/>
              <a:t>Изменяем предыдущий код:</a:t>
            </a:r>
          </a:p>
          <a:p>
            <a:pPr>
              <a:buFont typeface="Wingdings" pitchFamily="2" charset="2"/>
              <a:buNone/>
            </a:pPr>
            <a:r>
              <a:rPr lang="en-US" altLang="ru-RU" sz="1600" b="1"/>
              <a:t>DO</a:t>
            </a:r>
            <a:r>
              <a:rPr lang="en-US" altLang="ru-RU" sz="1600"/>
              <a:t> $$ </a:t>
            </a:r>
            <a:endParaRPr lang="ru-RU" altLang="ru-RU" sz="1600"/>
          </a:p>
          <a:p>
            <a:pPr>
              <a:buFont typeface="Wingdings" pitchFamily="2" charset="2"/>
              <a:buNone/>
            </a:pPr>
            <a:r>
              <a:rPr lang="en-US" altLang="ru-RU" sz="1600"/>
              <a:t>BEGIN </a:t>
            </a:r>
            <a:endParaRPr lang="ru-RU" altLang="ru-RU" sz="1600"/>
          </a:p>
          <a:p>
            <a:pPr>
              <a:buFont typeface="Wingdings" pitchFamily="2" charset="2"/>
              <a:buNone/>
            </a:pPr>
            <a:r>
              <a:rPr lang="ru-RU" altLang="ru-RU" sz="1600"/>
              <a:t>	</a:t>
            </a:r>
            <a:r>
              <a:rPr lang="en-US" altLang="ru-RU" sz="1600"/>
              <a:t>CREATE TABLE test_table( name varchar UNIQUE ); </a:t>
            </a:r>
            <a:endParaRPr lang="ru-RU" altLang="ru-RU" sz="1600"/>
          </a:p>
          <a:p>
            <a:pPr>
              <a:buFont typeface="Wingdings" pitchFamily="2" charset="2"/>
              <a:buNone/>
            </a:pPr>
            <a:r>
              <a:rPr lang="ru-RU" altLang="ru-RU" sz="1600"/>
              <a:t>	</a:t>
            </a:r>
            <a:r>
              <a:rPr lang="en-US" altLang="ru-RU" sz="1600"/>
              <a:t>INSERT INTO test_table(name) VALUES('my name'); </a:t>
            </a:r>
            <a:endParaRPr lang="ru-RU" altLang="ru-RU" sz="1600"/>
          </a:p>
          <a:p>
            <a:pPr>
              <a:buFont typeface="Wingdings" pitchFamily="2" charset="2"/>
              <a:buNone/>
            </a:pPr>
            <a:r>
              <a:rPr lang="ru-RU" altLang="ru-RU" sz="1600"/>
              <a:t>	</a:t>
            </a:r>
            <a:r>
              <a:rPr lang="en-US" altLang="ru-RU" sz="1600"/>
              <a:t>INSERT INTO test_table(name) VALUES('my name'); </a:t>
            </a:r>
            <a:endParaRPr lang="ru-RU" altLang="ru-RU" sz="1600"/>
          </a:p>
          <a:p>
            <a:pPr>
              <a:buFont typeface="Wingdings" pitchFamily="2" charset="2"/>
              <a:buNone/>
            </a:pPr>
            <a:r>
              <a:rPr lang="en-US" altLang="ru-RU" sz="1600"/>
              <a:t>EXCEPTION </a:t>
            </a:r>
            <a:endParaRPr lang="ru-RU" altLang="ru-RU" sz="1600"/>
          </a:p>
          <a:p>
            <a:pPr>
              <a:buFont typeface="Wingdings" pitchFamily="2" charset="2"/>
              <a:buNone/>
            </a:pPr>
            <a:r>
              <a:rPr lang="ru-RU" altLang="ru-RU" sz="1600"/>
              <a:t>	</a:t>
            </a:r>
            <a:r>
              <a:rPr lang="en-US" altLang="ru-RU" sz="1600"/>
              <a:t>WHEN </a:t>
            </a:r>
            <a:r>
              <a:rPr lang="ru-RU" altLang="ru-RU" sz="1600"/>
              <a:t> </a:t>
            </a:r>
            <a:r>
              <a:rPr lang="en-US" altLang="ru-RU" sz="1600" b="1"/>
              <a:t>unique_violation </a:t>
            </a:r>
            <a:endParaRPr lang="ru-RU" altLang="ru-RU" sz="1600" b="1"/>
          </a:p>
          <a:p>
            <a:pPr>
              <a:buFont typeface="Wingdings" pitchFamily="2" charset="2"/>
              <a:buNone/>
            </a:pPr>
            <a:r>
              <a:rPr lang="ru-RU" altLang="ru-RU" sz="1600"/>
              <a:t>		</a:t>
            </a:r>
            <a:r>
              <a:rPr lang="en-US" altLang="ru-RU" sz="1600"/>
              <a:t>THEN RAISE NOTICE 'Illegal operation: %', SQLERRM; </a:t>
            </a:r>
            <a:endParaRPr lang="ru-RU" altLang="ru-RU" sz="1600"/>
          </a:p>
          <a:p>
            <a:pPr>
              <a:buFont typeface="Wingdings" pitchFamily="2" charset="2"/>
              <a:buNone/>
            </a:pPr>
            <a:r>
              <a:rPr lang="en-US" altLang="ru-RU" sz="1600"/>
              <a:t>END $$; </a:t>
            </a:r>
          </a:p>
          <a:p>
            <a:pPr>
              <a:buFont typeface="Wingdings" pitchFamily="2" charset="2"/>
              <a:buNone/>
            </a:pPr>
            <a:r>
              <a:rPr lang="ru-RU" altLang="ru-RU" sz="1600"/>
              <a:t>Результат:</a:t>
            </a:r>
          </a:p>
          <a:p>
            <a:pPr>
              <a:buFont typeface="Wingdings" pitchFamily="2" charset="2"/>
              <a:buNone/>
            </a:pPr>
            <a:r>
              <a:rPr lang="en-US" altLang="ru-RU" sz="1600"/>
              <a:t>PL/pgSQL function "inline_code_block" line 3 at SQL statement </a:t>
            </a:r>
            <a:endParaRPr lang="ru-RU" altLang="ru-RU" sz="1600"/>
          </a:p>
          <a:p>
            <a:pPr>
              <a:buFont typeface="Wingdings" pitchFamily="2" charset="2"/>
              <a:buNone/>
            </a:pPr>
            <a:r>
              <a:rPr lang="en-US" altLang="ru-RU" sz="1600"/>
              <a:t>NOTICE: Illegal operation: duplicate key value violates unique constraint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395288" y="549275"/>
            <a:ext cx="8424862" cy="719138"/>
          </a:xfrm>
        </p:spPr>
        <p:txBody>
          <a:bodyPr anchor="b"/>
          <a:lstStyle/>
          <a:p>
            <a:pPr algn="ctr" eaLnBrk="1" hangingPunct="1"/>
            <a:r>
              <a:rPr lang="ru-RU" altLang="ru-RU" sz="3600" smtClean="0">
                <a:latin typeface="Times New Roman" pitchFamily="18" charset="0"/>
              </a:rPr>
              <a:t>Список литературы</a:t>
            </a:r>
            <a:endParaRPr lang="ru-RU" altLang="ru-RU" sz="2800" i="1" smtClean="0">
              <a:latin typeface="Times New Roman" pitchFamily="18" charset="0"/>
            </a:endParaRPr>
          </a:p>
        </p:txBody>
      </p:sp>
      <p:sp>
        <p:nvSpPr>
          <p:cNvPr id="44035" name="TextBox 1"/>
          <p:cNvSpPr txBox="1">
            <a:spLocks noChangeArrowheads="1"/>
          </p:cNvSpPr>
          <p:nvPr/>
        </p:nvSpPr>
        <p:spPr bwMode="auto">
          <a:xfrm>
            <a:off x="468313" y="1412875"/>
            <a:ext cx="8280400"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 typeface="Arial" charset="0"/>
              <a:buAutoNum type="arabicPeriod"/>
            </a:pPr>
            <a:r>
              <a:rPr lang="ru-RU" altLang="ru-RU" sz="1800"/>
              <a:t>Документация по </a:t>
            </a:r>
            <a:r>
              <a:rPr lang="en-US" altLang="ru-RU" sz="1800"/>
              <a:t>Postgres</a:t>
            </a:r>
            <a:r>
              <a:rPr lang="ru-RU" altLang="ru-RU" sz="1800"/>
              <a:t>. Часть </a:t>
            </a:r>
            <a:r>
              <a:rPr lang="en-US" altLang="ru-RU" sz="1800"/>
              <a:t>V. </a:t>
            </a:r>
            <a:r>
              <a:rPr lang="ru-RU" altLang="ru-RU" sz="1800"/>
              <a:t>Серверное программирование. Глава 35. Расширение </a:t>
            </a:r>
            <a:r>
              <a:rPr lang="en-US" altLang="ru-RU" sz="1800"/>
              <a:t>SQL</a:t>
            </a:r>
            <a:r>
              <a:rPr lang="ru-RU" altLang="ru-RU" sz="1800"/>
              <a:t>. – </a:t>
            </a:r>
            <a:r>
              <a:rPr lang="en-US" altLang="ru-RU" sz="1800">
                <a:hlinkClick r:id="rId2"/>
              </a:rPr>
              <a:t>https://postgrespro.ru/docs/postgrespro/9.5/extend</a:t>
            </a:r>
            <a:r>
              <a:rPr lang="en-US" altLang="ru-RU" sz="1800"/>
              <a:t>, </a:t>
            </a:r>
            <a:r>
              <a:rPr lang="ru-RU" altLang="ru-RU" sz="1800"/>
              <a:t>Глава 41. PL/pgSQL — процедурный язык SQL</a:t>
            </a:r>
            <a:r>
              <a:rPr lang="en-US" altLang="ru-RU" sz="1800"/>
              <a:t>. – </a:t>
            </a:r>
            <a:r>
              <a:rPr lang="en-US" altLang="ru-RU" sz="1800">
                <a:hlinkClick r:id="rId3"/>
              </a:rPr>
              <a:t>https://postgrespro.ru/docs/postgresql/9.6/plpgsql</a:t>
            </a:r>
            <a:endParaRPr lang="en-US" altLang="ru-RU" sz="1800"/>
          </a:p>
          <a:p>
            <a:pPr eaLnBrk="1" hangingPunct="1">
              <a:spcBef>
                <a:spcPts val="600"/>
              </a:spcBef>
              <a:buClrTx/>
              <a:buSzTx/>
              <a:buFont typeface="Arial" charset="0"/>
              <a:buAutoNum type="arabicPeriod"/>
            </a:pPr>
            <a:r>
              <a:rPr lang="en-US" altLang="ru-RU" sz="1800"/>
              <a:t>PL/pgSQL Tutorial. – </a:t>
            </a:r>
            <a:r>
              <a:rPr lang="en-US" altLang="ru-RU" sz="1800">
                <a:hlinkClick r:id="rId4"/>
              </a:rPr>
              <a:t>https://www.w3resource.com/PostgreSQL/pl-pgsql-tutorial.php</a:t>
            </a:r>
            <a:r>
              <a:rPr lang="en-US" altLang="ru-RU" sz="1800"/>
              <a:t> </a:t>
            </a:r>
            <a:r>
              <a:rPr lang="ru-RU" altLang="ru-RU" sz="1800"/>
              <a:t>(дата обращения 20.03.2020)</a:t>
            </a:r>
            <a:endParaRPr lang="en-US" altLang="ru-RU" sz="1800"/>
          </a:p>
          <a:p>
            <a:pPr eaLnBrk="1" hangingPunct="1">
              <a:spcBef>
                <a:spcPts val="600"/>
              </a:spcBef>
              <a:buClrTx/>
              <a:buSzTx/>
              <a:buFont typeface="Arial" charset="0"/>
              <a:buAutoNum type="arabicPeriod"/>
            </a:pPr>
            <a:r>
              <a:rPr lang="en-US" altLang="ru-RU" sz="1800">
                <a:hlinkClick r:id="rId5"/>
              </a:rPr>
              <a:t>https://pgcookbook.ru/article/catch_exceptions.html</a:t>
            </a:r>
            <a:r>
              <a:rPr lang="en-US" altLang="ru-RU" sz="1800"/>
              <a:t> - </a:t>
            </a:r>
            <a:r>
              <a:rPr lang="ru-RU" altLang="ru-RU" sz="1800"/>
              <a:t>обработка ошибок в </a:t>
            </a:r>
            <a:r>
              <a:rPr lang="en-US" altLang="ru-RU" sz="1800"/>
              <a:t>Postgres</a:t>
            </a:r>
            <a:endParaRPr lang="ru-RU" altLang="ru-RU"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Параметры функции</a:t>
            </a:r>
          </a:p>
        </p:txBody>
      </p:sp>
      <p:sp>
        <p:nvSpPr>
          <p:cNvPr id="7171" name="TextBox 1"/>
          <p:cNvSpPr txBox="1">
            <a:spLocks noChangeArrowheads="1"/>
          </p:cNvSpPr>
          <p:nvPr/>
        </p:nvSpPr>
        <p:spPr bwMode="auto">
          <a:xfrm>
            <a:off x="468313" y="981075"/>
            <a:ext cx="8207375"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b="1" i="1"/>
              <a:t>имя</a:t>
            </a:r>
          </a:p>
          <a:p>
            <a:pPr eaLnBrk="1" hangingPunct="1">
              <a:spcBef>
                <a:spcPct val="0"/>
              </a:spcBef>
              <a:buClrTx/>
              <a:buSzTx/>
              <a:buFontTx/>
              <a:buNone/>
            </a:pPr>
            <a:r>
              <a:rPr lang="ru-RU" altLang="ru-RU" sz="1600"/>
              <a:t>	Имя создаваемой функции (возможно, дополненное схемой).</a:t>
            </a:r>
          </a:p>
          <a:p>
            <a:pPr eaLnBrk="1" hangingPunct="1">
              <a:spcBef>
                <a:spcPct val="0"/>
              </a:spcBef>
              <a:buClrTx/>
              <a:buSzTx/>
              <a:buFontTx/>
              <a:buNone/>
            </a:pPr>
            <a:r>
              <a:rPr lang="ru-RU" altLang="ru-RU" sz="1600" b="1" i="1"/>
              <a:t>режим_аргумента</a:t>
            </a:r>
          </a:p>
          <a:p>
            <a:pPr eaLnBrk="1" hangingPunct="1">
              <a:spcBef>
                <a:spcPct val="0"/>
              </a:spcBef>
              <a:buClrTx/>
              <a:buSzTx/>
              <a:buFontTx/>
              <a:buNone/>
            </a:pPr>
            <a:r>
              <a:rPr lang="ru-RU" altLang="ru-RU" sz="1600" i="1"/>
              <a:t>	</a:t>
            </a:r>
            <a:r>
              <a:rPr lang="ru-RU" altLang="ru-RU" sz="1600"/>
              <a:t>Режим аргумента: IN (входной), OUT (выходной), INOUT (входной и выходной) или VARIADIC (переменный). По умолчанию подразумевается IN. За единственным аргументом VARIADIC могут следовать только аргументы OUT. Кроме того, аргументы OUT и INOUT нельзя использовать с предложением RETURNS TABLE.</a:t>
            </a:r>
          </a:p>
          <a:p>
            <a:pPr eaLnBrk="1" hangingPunct="1">
              <a:spcBef>
                <a:spcPct val="0"/>
              </a:spcBef>
              <a:buClrTx/>
              <a:buSzTx/>
              <a:buFontTx/>
              <a:buNone/>
            </a:pPr>
            <a:r>
              <a:rPr lang="ru-RU" altLang="ru-RU" sz="1600" b="1" i="1"/>
              <a:t>имя_аргумента</a:t>
            </a:r>
          </a:p>
          <a:p>
            <a:pPr eaLnBrk="1" hangingPunct="1">
              <a:spcBef>
                <a:spcPct val="0"/>
              </a:spcBef>
              <a:buClrTx/>
              <a:buSzTx/>
              <a:buFontTx/>
              <a:buNone/>
            </a:pPr>
            <a:r>
              <a:rPr lang="ru-RU" altLang="ru-RU" sz="1600" i="1"/>
              <a:t>	</a:t>
            </a:r>
            <a:r>
              <a:rPr lang="ru-RU" altLang="ru-RU" sz="1600"/>
              <a:t>Имя аргумента. Некоторые языки (включая SQL и PL/pgSQL) позволяют использовать это имя в теле функции. Для других языков это имя служит просто дополнительным описанием, если говорить о самой функции. Имя выходного аргумента в любом случае имеет значение, так как оно определяет имя столбца в типе результата. (Если вы опустите имя выходного аргумента, система выберет для него имя по умолчанию.)</a:t>
            </a:r>
          </a:p>
          <a:p>
            <a:pPr eaLnBrk="1" hangingPunct="1">
              <a:spcBef>
                <a:spcPct val="0"/>
              </a:spcBef>
              <a:buClrTx/>
              <a:buSzTx/>
              <a:buFontTx/>
              <a:buNone/>
            </a:pPr>
            <a:r>
              <a:rPr lang="ru-RU" altLang="ru-RU" sz="1600" b="1" i="1"/>
              <a:t>тип_аргумента</a:t>
            </a:r>
          </a:p>
          <a:p>
            <a:pPr eaLnBrk="1" hangingPunct="1">
              <a:spcBef>
                <a:spcPct val="0"/>
              </a:spcBef>
              <a:buClrTx/>
              <a:buSzTx/>
              <a:buFontTx/>
              <a:buNone/>
            </a:pPr>
            <a:r>
              <a:rPr lang="ru-RU" altLang="ru-RU" sz="1600" i="1"/>
              <a:t>	</a:t>
            </a:r>
            <a:r>
              <a:rPr lang="ru-RU" altLang="ru-RU" sz="1600"/>
              <a:t>Тип данных аргумента функции (возможно, дополненный схемой), при наличии аргументов. Тип аргументов может быть базовым, составным или доменным, либо это может быть ссылка на столбец таблицы. Ссылка на тип столбца записывается в виде </a:t>
            </a:r>
          </a:p>
          <a:p>
            <a:pPr eaLnBrk="1" hangingPunct="1">
              <a:spcBef>
                <a:spcPts val="600"/>
              </a:spcBef>
              <a:spcAft>
                <a:spcPts val="600"/>
              </a:spcAft>
              <a:buClrTx/>
              <a:buSzTx/>
              <a:buFontTx/>
              <a:buNone/>
            </a:pPr>
            <a:r>
              <a:rPr lang="ru-RU" altLang="ru-RU" sz="1600" i="1"/>
              <a:t>	</a:t>
            </a:r>
            <a:r>
              <a:rPr lang="ru-RU" altLang="ru-RU" sz="1600" b="1" i="1"/>
              <a:t>имя_таблицы</a:t>
            </a:r>
            <a:r>
              <a:rPr lang="ru-RU" altLang="ru-RU" sz="1600" b="1"/>
              <a:t>.</a:t>
            </a:r>
            <a:r>
              <a:rPr lang="ru-RU" altLang="ru-RU" sz="1600" b="1" i="1"/>
              <a:t>имя_столбца</a:t>
            </a:r>
            <a:r>
              <a:rPr lang="ru-RU" altLang="ru-RU" sz="1600" b="1"/>
              <a:t>%TYPE</a:t>
            </a:r>
          </a:p>
          <a:p>
            <a:pPr eaLnBrk="1" hangingPunct="1">
              <a:spcBef>
                <a:spcPct val="0"/>
              </a:spcBef>
              <a:buClrTx/>
              <a:buSzTx/>
              <a:buFontTx/>
              <a:buNone/>
            </a:pPr>
            <a:r>
              <a:rPr lang="ru-RU" altLang="ru-RU" sz="1600"/>
              <a:t>Иногда такое указание бывает полезно, так как позволяет создать функцию, независящую от изменений в определении таблицы.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Параметры функции</a:t>
            </a:r>
          </a:p>
        </p:txBody>
      </p:sp>
      <p:sp>
        <p:nvSpPr>
          <p:cNvPr id="8195" name="TextBox 1"/>
          <p:cNvSpPr txBox="1">
            <a:spLocks noChangeArrowheads="1"/>
          </p:cNvSpPr>
          <p:nvPr/>
        </p:nvSpPr>
        <p:spPr bwMode="auto">
          <a:xfrm>
            <a:off x="468313" y="1125538"/>
            <a:ext cx="8207375"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ts val="600"/>
              </a:spcBef>
              <a:buClrTx/>
              <a:buSzTx/>
              <a:buFontTx/>
              <a:buNone/>
            </a:pPr>
            <a:r>
              <a:rPr lang="ru-RU" altLang="ru-RU" sz="1600" b="1" i="1"/>
              <a:t>выражение_по_умолчанию</a:t>
            </a:r>
          </a:p>
          <a:p>
            <a:pPr eaLnBrk="1" hangingPunct="1">
              <a:spcBef>
                <a:spcPct val="0"/>
              </a:spcBef>
              <a:buClrTx/>
              <a:buSzTx/>
              <a:buFontTx/>
              <a:buNone/>
            </a:pPr>
            <a:r>
              <a:rPr lang="ru-RU" altLang="ru-RU" sz="1600" i="1"/>
              <a:t>	</a:t>
            </a:r>
            <a:r>
              <a:rPr lang="ru-RU" altLang="ru-RU" sz="1600"/>
              <a:t>Выражение, используемое для вычисления значения по умолчанию, если параметр не задан явно. Результат выражения должен сводиться к типу соответствующего параметра. Значения по умолчанию могут иметь только входные параметры (включая INOUT). Для всех входных параметров, следующих за параметром с определённым значением по умолчанию, также должны быть определены значения по умолчанию.</a:t>
            </a:r>
          </a:p>
          <a:p>
            <a:pPr eaLnBrk="1" hangingPunct="1">
              <a:spcBef>
                <a:spcPct val="0"/>
              </a:spcBef>
              <a:buClrTx/>
              <a:buSzTx/>
              <a:buFontTx/>
              <a:buNone/>
            </a:pPr>
            <a:r>
              <a:rPr lang="ru-RU" altLang="ru-RU" sz="1600" b="1" i="1"/>
              <a:t>тип_результата</a:t>
            </a:r>
          </a:p>
          <a:p>
            <a:pPr eaLnBrk="1" hangingPunct="1">
              <a:spcBef>
                <a:spcPct val="0"/>
              </a:spcBef>
              <a:buClrTx/>
              <a:buSzTx/>
              <a:buFontTx/>
              <a:buNone/>
            </a:pPr>
            <a:r>
              <a:rPr lang="ru-RU" altLang="ru-RU" sz="1600" i="1"/>
              <a:t>	</a:t>
            </a:r>
            <a:r>
              <a:rPr lang="ru-RU" altLang="ru-RU" sz="1600"/>
              <a:t>Тип возвращаемых данных (возможно, дополненный схемой). Это может быть базовый, составной или доменный тип, либо ссылка на тип столбца таблицы. Если функция не должна возвращать значение, в качестве типа результата указывается </a:t>
            </a:r>
            <a:r>
              <a:rPr lang="ru-RU" altLang="ru-RU" sz="1600" b="1"/>
              <a:t>void</a:t>
            </a:r>
            <a:r>
              <a:rPr lang="ru-RU" altLang="ru-RU" sz="1600"/>
              <a:t>.</a:t>
            </a:r>
          </a:p>
          <a:p>
            <a:pPr eaLnBrk="1" hangingPunct="1">
              <a:spcBef>
                <a:spcPct val="0"/>
              </a:spcBef>
              <a:buClrTx/>
              <a:buSzTx/>
              <a:buFontTx/>
              <a:buNone/>
            </a:pPr>
            <a:r>
              <a:rPr lang="ru-RU" altLang="ru-RU" sz="1600"/>
              <a:t>В случае наличия параметров OUT или INOUT, предложение RETURNS можно опустить. Если оно присутствует, оно должно согласовываться с типом результата, выводимым из выходных параметров: в качестве возвращаемого типа указывается RECORD, если выходных параметров несколько, либо тип единственного выходного параметра.</a:t>
            </a:r>
          </a:p>
          <a:p>
            <a:pPr eaLnBrk="1" hangingPunct="1">
              <a:spcBef>
                <a:spcPct val="0"/>
              </a:spcBef>
              <a:buClrTx/>
              <a:buSzTx/>
              <a:buFontTx/>
              <a:buNone/>
            </a:pPr>
            <a:r>
              <a:rPr lang="ru-RU" altLang="ru-RU" sz="1600"/>
              <a:t>Указание SETOF показывает, что функция возвращает множество, а не единственный элемент.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Параметры функции</a:t>
            </a:r>
          </a:p>
        </p:txBody>
      </p:sp>
      <p:sp>
        <p:nvSpPr>
          <p:cNvPr id="9219" name="TextBox 1"/>
          <p:cNvSpPr txBox="1">
            <a:spLocks noChangeArrowheads="1"/>
          </p:cNvSpPr>
          <p:nvPr/>
        </p:nvSpPr>
        <p:spPr bwMode="auto">
          <a:xfrm>
            <a:off x="468313" y="1125538"/>
            <a:ext cx="82073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b="1" i="1"/>
              <a:t>имя_столбца</a:t>
            </a:r>
          </a:p>
          <a:p>
            <a:pPr eaLnBrk="1" hangingPunct="1">
              <a:spcBef>
                <a:spcPct val="0"/>
              </a:spcBef>
              <a:buClrTx/>
              <a:buSzTx/>
              <a:buFontTx/>
              <a:buNone/>
            </a:pPr>
            <a:r>
              <a:rPr lang="ru-RU" altLang="ru-RU" sz="1600" i="1"/>
              <a:t>	</a:t>
            </a:r>
            <a:r>
              <a:rPr lang="ru-RU" altLang="ru-RU" sz="1600"/>
              <a:t>Имя выходного столбца в записи RETURNS TABLE. По сути это ещё один способ объявить именованный выходной параметр (OUT), но RETURNS TABLE также подразумевает и RETURNS SETOF.</a:t>
            </a:r>
          </a:p>
          <a:p>
            <a:pPr eaLnBrk="1" hangingPunct="1">
              <a:spcBef>
                <a:spcPct val="0"/>
              </a:spcBef>
              <a:buClrTx/>
              <a:buSzTx/>
              <a:buFontTx/>
              <a:buNone/>
            </a:pPr>
            <a:r>
              <a:rPr lang="ru-RU" altLang="ru-RU" sz="1600" b="1" i="1"/>
              <a:t>тип_столбца</a:t>
            </a:r>
          </a:p>
          <a:p>
            <a:pPr eaLnBrk="1" hangingPunct="1">
              <a:spcBef>
                <a:spcPct val="0"/>
              </a:spcBef>
              <a:buClrTx/>
              <a:buSzTx/>
              <a:buFontTx/>
              <a:buNone/>
            </a:pPr>
            <a:r>
              <a:rPr lang="ru-RU" altLang="ru-RU" sz="1600" i="1"/>
              <a:t>	</a:t>
            </a:r>
            <a:r>
              <a:rPr lang="ru-RU" altLang="ru-RU" sz="1600"/>
              <a:t>Тип данных выходного столбца в записи RETURNS TABLE.</a:t>
            </a:r>
          </a:p>
          <a:p>
            <a:pPr eaLnBrk="1" hangingPunct="1">
              <a:spcBef>
                <a:spcPct val="0"/>
              </a:spcBef>
              <a:buClrTx/>
              <a:buSzTx/>
              <a:buFontTx/>
              <a:buNone/>
            </a:pPr>
            <a:r>
              <a:rPr lang="ru-RU" altLang="ru-RU" sz="1600" b="1" i="1"/>
              <a:t>имя_языка</a:t>
            </a:r>
          </a:p>
          <a:p>
            <a:pPr eaLnBrk="1" hangingPunct="1">
              <a:spcBef>
                <a:spcPct val="0"/>
              </a:spcBef>
              <a:buClrTx/>
              <a:buSzTx/>
              <a:buFontTx/>
              <a:buNone/>
            </a:pPr>
            <a:r>
              <a:rPr lang="ru-RU" altLang="ru-RU" sz="1600" i="1"/>
              <a:t>	</a:t>
            </a:r>
            <a:r>
              <a:rPr lang="ru-RU" altLang="ru-RU" sz="1600"/>
              <a:t>Имя языка, на котором реализована функция. Это может быть sql, c, internal, либо имя процедурного языка, определённого пользователем, например, plpgsql. Стиль написания этого имени в апострофах считается устаревшим и требует точного совпадения регистра.</a:t>
            </a:r>
          </a:p>
          <a:p>
            <a:pPr eaLnBrk="1" hangingPunct="1">
              <a:spcBef>
                <a:spcPct val="0"/>
              </a:spcBef>
              <a:buClrTx/>
              <a:buSzTx/>
              <a:buFontTx/>
              <a:buNone/>
            </a:pPr>
            <a:endParaRPr lang="ru-RU" altLang="ru-RU" sz="1600"/>
          </a:p>
          <a:p>
            <a:pPr eaLnBrk="1" hangingPunct="1">
              <a:spcBef>
                <a:spcPct val="0"/>
              </a:spcBef>
              <a:buClrTx/>
              <a:buSzTx/>
              <a:buFontTx/>
              <a:buNone/>
            </a:pPr>
            <a:r>
              <a:rPr lang="ru-RU" altLang="ru-RU" sz="1600" b="1"/>
              <a:t>TRANSFORM { FOR TYPE </a:t>
            </a:r>
            <a:r>
              <a:rPr lang="ru-RU" altLang="ru-RU" sz="1600" b="1" i="1"/>
              <a:t>имя_типа</a:t>
            </a:r>
            <a:r>
              <a:rPr lang="ru-RU" altLang="ru-RU" sz="1600" b="1"/>
              <a:t> } [, ... ] }</a:t>
            </a:r>
          </a:p>
          <a:p>
            <a:pPr eaLnBrk="1" hangingPunct="1">
              <a:spcBef>
                <a:spcPct val="0"/>
              </a:spcBef>
              <a:buClrTx/>
              <a:buSzTx/>
              <a:buFontTx/>
              <a:buNone/>
            </a:pPr>
            <a:r>
              <a:rPr lang="ru-RU" altLang="ru-RU" sz="1600"/>
              <a:t>	Устанавливает список трансформаций, которые должны применяться при вызове функции. Трансформации выполняют преобразования между типами SQL и типами данных, специфичными для языков. Преобразования встроенных типов обычно жёстко предопределены в реализациях процедурных языков, так что их здесь указывать не нужно. Если реализация процедурного языка не может обработать тип и трансформация для него отсутствует, будет выполнено преобразование типов по умолчанию, но это зависит от реализации.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Параметры функции</a:t>
            </a:r>
          </a:p>
        </p:txBody>
      </p:sp>
      <p:sp>
        <p:nvSpPr>
          <p:cNvPr id="10243" name="TextBox 1"/>
          <p:cNvSpPr txBox="1">
            <a:spLocks noChangeArrowheads="1"/>
          </p:cNvSpPr>
          <p:nvPr/>
        </p:nvSpPr>
        <p:spPr bwMode="auto">
          <a:xfrm>
            <a:off x="468313" y="1125538"/>
            <a:ext cx="8207375"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b="1"/>
              <a:t>CALLED ON NULL INPUT</a:t>
            </a:r>
            <a:br>
              <a:rPr lang="ru-RU" altLang="ru-RU" sz="1600" b="1"/>
            </a:br>
            <a:r>
              <a:rPr lang="ru-RU" altLang="ru-RU" sz="1600" b="1"/>
              <a:t>RETURNS NULL ON NULL INPUT</a:t>
            </a:r>
            <a:br>
              <a:rPr lang="ru-RU" altLang="ru-RU" sz="1600" b="1"/>
            </a:br>
            <a:r>
              <a:rPr lang="ru-RU" altLang="ru-RU" sz="1600" b="1"/>
              <a:t>STRICT</a:t>
            </a:r>
          </a:p>
          <a:p>
            <a:pPr eaLnBrk="1" hangingPunct="1">
              <a:spcBef>
                <a:spcPct val="0"/>
              </a:spcBef>
              <a:buClrTx/>
              <a:buSzTx/>
              <a:buFontTx/>
              <a:buNone/>
            </a:pPr>
            <a:r>
              <a:rPr lang="ru-RU" altLang="ru-RU" sz="1600"/>
              <a:t>	CALLED ON NULL INPUT (по умолчанию) показывает, что функция будет вызвана как обычно, если среди её аргументов оказываются значения NULL. В этом случае ответственность за проверку значений NULL и соответствующую их обработку ложится на разработчика функции.</a:t>
            </a:r>
          </a:p>
          <a:p>
            <a:pPr eaLnBrk="1" hangingPunct="1">
              <a:spcBef>
                <a:spcPct val="0"/>
              </a:spcBef>
              <a:buClrTx/>
              <a:buSzTx/>
              <a:buFontTx/>
              <a:buNone/>
            </a:pPr>
            <a:r>
              <a:rPr lang="ru-RU" altLang="ru-RU" sz="1600"/>
              <a:t>Указание RETURNS NULL ON NULL INPUT или STRICT показывает, что функция всегда возвращает NULL, получив NULL в одном из аргументов. Такая функция не будет вызываться с аргументами NULL, вместо этого автоматически будет полагаться результат NULL.</a:t>
            </a:r>
          </a:p>
          <a:p>
            <a:pPr eaLnBrk="1" hangingPunct="1">
              <a:spcBef>
                <a:spcPct val="0"/>
              </a:spcBef>
              <a:buClrTx/>
              <a:buSzTx/>
              <a:buFontTx/>
              <a:buNone/>
            </a:pPr>
            <a:r>
              <a:rPr lang="ru-RU" altLang="ru-RU" sz="1600" b="1"/>
              <a:t>[EXTERNAL] SECURITY INVOKER</a:t>
            </a:r>
            <a:br>
              <a:rPr lang="ru-RU" altLang="ru-RU" sz="1600" b="1"/>
            </a:br>
            <a:r>
              <a:rPr lang="ru-RU" altLang="ru-RU" sz="1600" b="1"/>
              <a:t>[EXTERNAL] SECURITY DEFINER</a:t>
            </a:r>
          </a:p>
          <a:p>
            <a:pPr eaLnBrk="1" hangingPunct="1">
              <a:spcBef>
                <a:spcPct val="0"/>
              </a:spcBef>
              <a:buClrTx/>
              <a:buSzTx/>
              <a:buFontTx/>
              <a:buNone/>
            </a:pPr>
            <a:r>
              <a:rPr lang="ru-RU" altLang="ru-RU" sz="1600"/>
              <a:t>	Характеристика SECURITY INVOKER (безопасность вызывающего) показывает, что функция будет выполняться с правами пользователя, вызвавшего её. Этот вариант подразумевается по умолчанию. Вариант SECURITY DEFINER (безопасность определившего) определяет, что функция выполняется с правами пользователя, создавшего её.</a:t>
            </a:r>
          </a:p>
          <a:p>
            <a:pPr eaLnBrk="1" hangingPunct="1">
              <a:spcBef>
                <a:spcPct val="0"/>
              </a:spcBef>
              <a:buClrTx/>
              <a:buSzTx/>
              <a:buFontTx/>
              <a:buNone/>
            </a:pPr>
            <a:r>
              <a:rPr lang="ru-RU" altLang="ru-RU" sz="1600"/>
              <a:t>Ключевое слово EXTERNAL (внешняя) допускается для соответствия стандарту SQL, но является необязательным, так как, в отличие от SQL, эта характеристика распространяется на все функции, а не только внешние.</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2738" y="457200"/>
            <a:ext cx="8507412" cy="739775"/>
          </a:xfrm>
        </p:spPr>
        <p:txBody>
          <a:bodyPr/>
          <a:lstStyle/>
          <a:p>
            <a:pPr algn="ctr" eaLnBrk="1" hangingPunct="1"/>
            <a:r>
              <a:rPr lang="ru-RU" altLang="ru-RU" sz="3200" smtClean="0"/>
              <a:t>Параметры функции</a:t>
            </a:r>
          </a:p>
        </p:txBody>
      </p:sp>
      <p:sp>
        <p:nvSpPr>
          <p:cNvPr id="11267" name="TextBox 1"/>
          <p:cNvSpPr txBox="1">
            <a:spLocks noChangeArrowheads="1"/>
          </p:cNvSpPr>
          <p:nvPr/>
        </p:nvSpPr>
        <p:spPr bwMode="auto">
          <a:xfrm>
            <a:off x="468313" y="1125538"/>
            <a:ext cx="8207375"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r>
              <a:rPr lang="ru-RU" altLang="ru-RU" sz="1600" b="1" i="1"/>
              <a:t>определение</a:t>
            </a:r>
          </a:p>
          <a:p>
            <a:pPr eaLnBrk="1" hangingPunct="1">
              <a:spcBef>
                <a:spcPct val="0"/>
              </a:spcBef>
              <a:buClrTx/>
              <a:buSzTx/>
              <a:buFontTx/>
              <a:buNone/>
            </a:pPr>
            <a:r>
              <a:rPr lang="ru-RU" altLang="ru-RU" sz="1600"/>
              <a:t>	Строковая константа, определяющая реализацию функции; её значение зависит от языка. Это может быть имя внутренней функции, путь к объектному файлу, команда SQL или код функции на процедурном языке.</a:t>
            </a:r>
          </a:p>
          <a:p>
            <a:pPr eaLnBrk="1" hangingPunct="1">
              <a:spcBef>
                <a:spcPct val="0"/>
              </a:spcBef>
              <a:buClrTx/>
              <a:buSzTx/>
              <a:buFontTx/>
              <a:buNone/>
            </a:pPr>
            <a:r>
              <a:rPr lang="ru-RU" altLang="ru-RU" sz="1600"/>
              <a:t>Полезно заключать определение функции в доллары, а не в традиционные апострофы. Если не использовать доллары, все апострофы и обратные косые черты в определении функции придётся экранировать, дублируя их.</a:t>
            </a:r>
          </a:p>
          <a:p>
            <a:pPr eaLnBrk="1" hangingPunct="1">
              <a:spcBef>
                <a:spcPct val="0"/>
              </a:spcBef>
              <a:buClrTx/>
              <a:buSzTx/>
              <a:buFontTx/>
              <a:buNone/>
            </a:pPr>
            <a:r>
              <a:rPr lang="ru-RU" altLang="ru-RU" sz="1600" b="1" i="1"/>
              <a:t>объектный_файл</a:t>
            </a:r>
            <a:r>
              <a:rPr lang="ru-RU" altLang="ru-RU" sz="1600" b="1"/>
              <a:t>, </a:t>
            </a:r>
            <a:r>
              <a:rPr lang="ru-RU" altLang="ru-RU" sz="1600" b="1" i="1"/>
              <a:t>объектный_символ</a:t>
            </a:r>
          </a:p>
          <a:p>
            <a:pPr eaLnBrk="1" hangingPunct="1">
              <a:spcBef>
                <a:spcPct val="0"/>
              </a:spcBef>
              <a:buClrTx/>
              <a:buSzTx/>
              <a:buFontTx/>
              <a:buNone/>
            </a:pPr>
            <a:r>
              <a:rPr lang="ru-RU" altLang="ru-RU" sz="1600" i="1"/>
              <a:t>	</a:t>
            </a:r>
            <a:r>
              <a:rPr lang="ru-RU" altLang="ru-RU" sz="1600"/>
              <a:t>Эта форма предложения AS применяется для динамически загружаемых функций на языке C, когда имя функции в коде C не совпадает с именем функции в SQL. </a:t>
            </a:r>
          </a:p>
          <a:p>
            <a:pPr eaLnBrk="1" hangingPunct="1">
              <a:spcBef>
                <a:spcPct val="0"/>
              </a:spcBef>
              <a:buClrTx/>
              <a:buSzTx/>
              <a:buFontTx/>
              <a:buNone/>
            </a:pPr>
            <a:r>
              <a:rPr lang="ru-RU" altLang="ru-RU" sz="1600" b="1" i="1"/>
              <a:t>атрибут </a:t>
            </a:r>
          </a:p>
          <a:p>
            <a:pPr eaLnBrk="1" hangingPunct="1">
              <a:spcBef>
                <a:spcPct val="0"/>
              </a:spcBef>
              <a:buClrTx/>
              <a:buSzTx/>
              <a:buFontTx/>
              <a:buNone/>
            </a:pPr>
            <a:r>
              <a:rPr lang="ru-RU" altLang="ru-RU" sz="1600" i="1"/>
              <a:t>	</a:t>
            </a:r>
            <a:r>
              <a:rPr lang="ru-RU" altLang="ru-RU" sz="1600"/>
              <a:t>Исторически сложившийся способ передавать дополнительную информацию о функции. В этой записи могут присутствовать, например, атрибут</a:t>
            </a:r>
          </a:p>
          <a:p>
            <a:pPr eaLnBrk="1" hangingPunct="1">
              <a:spcBef>
                <a:spcPct val="0"/>
              </a:spcBef>
              <a:buClrTx/>
              <a:buSzTx/>
              <a:buFontTx/>
              <a:buNone/>
            </a:pPr>
            <a:r>
              <a:rPr lang="ru-RU" altLang="ru-RU" sz="1600"/>
              <a:t>isStrict. Он равнозначен указанию STRICT или RETURNS NULL ON NULL INPUT.</a:t>
            </a:r>
          </a:p>
          <a:p>
            <a:pPr eaLnBrk="1" hangingPunct="1">
              <a:spcBef>
                <a:spcPct val="0"/>
              </a:spcBef>
              <a:buClrTx/>
              <a:buSzTx/>
              <a:buFontTx/>
              <a:buNone/>
            </a:pPr>
            <a:r>
              <a:rPr lang="ru-RU" altLang="ru-RU" sz="1600"/>
              <a:t>Имена атрибутов являются </a:t>
            </a:r>
            <a:r>
              <a:rPr lang="ru-RU" altLang="ru-RU" sz="1600" b="1"/>
              <a:t>регистронезависимыми</a:t>
            </a:r>
            <a:r>
              <a:rPr lang="ru-RU" altLang="ru-RU" sz="160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3188</TotalTime>
  <Words>1643</Words>
  <Application>Microsoft Office PowerPoint</Application>
  <PresentationFormat>Экран (4:3)</PresentationFormat>
  <Paragraphs>524</Paragraphs>
  <Slides>41</Slides>
  <Notes>39</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41</vt:i4>
      </vt:variant>
    </vt:vector>
  </HeadingPairs>
  <TitlesOfParts>
    <vt:vector size="48" baseType="lpstr">
      <vt:lpstr>Arial</vt:lpstr>
      <vt:lpstr>Wingdings</vt:lpstr>
      <vt:lpstr>Calibri</vt:lpstr>
      <vt:lpstr>Arial Black</vt:lpstr>
      <vt:lpstr>Times New Roman</vt:lpstr>
      <vt:lpstr>Courier New</vt:lpstr>
      <vt:lpstr>Пиксел</vt:lpstr>
      <vt:lpstr>Базы данных</vt:lpstr>
      <vt:lpstr>Введение</vt:lpstr>
      <vt:lpstr>Структура функции в PL/pgSQL</vt:lpstr>
      <vt:lpstr>Описание функции</vt:lpstr>
      <vt:lpstr>Параметры функции</vt:lpstr>
      <vt:lpstr>Параметры функции</vt:lpstr>
      <vt:lpstr>Параметры функции</vt:lpstr>
      <vt:lpstr>Параметры функции</vt:lpstr>
      <vt:lpstr>Параметры функции</vt:lpstr>
      <vt:lpstr>Перегрузка функций</vt:lpstr>
      <vt:lpstr>Разрешение вызовов процедур (функций)</vt:lpstr>
      <vt:lpstr>Структура тела функции</vt:lpstr>
      <vt:lpstr>Примеры функций</vt:lpstr>
      <vt:lpstr>Объявления переменных</vt:lpstr>
      <vt:lpstr>Объявления параметров функции </vt:lpstr>
      <vt:lpstr>Объявления параметров функции </vt:lpstr>
      <vt:lpstr>Операторы PL/pgSQL</vt:lpstr>
      <vt:lpstr>Операторы PL/pgSQL</vt:lpstr>
      <vt:lpstr>Операторы PL/pgSQL</vt:lpstr>
      <vt:lpstr>Операторы PL/pgSQL</vt:lpstr>
      <vt:lpstr>Операторы PL/pgSQL</vt:lpstr>
      <vt:lpstr>Операторы PL/pgSQL</vt:lpstr>
      <vt:lpstr>Операторы PL/pgSQL</vt:lpstr>
      <vt:lpstr>Операторы PL/pgSQL</vt:lpstr>
      <vt:lpstr>Операторы PL/pgSQL</vt:lpstr>
      <vt:lpstr>Презентация PowerPoint</vt:lpstr>
      <vt:lpstr>Презентация PowerPoint</vt:lpstr>
      <vt:lpstr>Курсоры</vt:lpstr>
      <vt:lpstr>Презентация PowerPoint</vt:lpstr>
      <vt:lpstr>Курсоры</vt:lpstr>
      <vt:lpstr>Операторы PL/pgSQL</vt:lpstr>
      <vt:lpstr>Операторы PL/pgSQL</vt:lpstr>
      <vt:lpstr>Операторы PL/pgSQL</vt:lpstr>
      <vt:lpstr>Примеры программ PL/pgSQL</vt:lpstr>
      <vt:lpstr>Примеры программ PL/pgSQL</vt:lpstr>
      <vt:lpstr>Операторы PL/pgSQL</vt:lpstr>
      <vt:lpstr>Обработка ошибок в PL/pgSQL</vt:lpstr>
      <vt:lpstr>Обработка ошибок в PL/pgSQL</vt:lpstr>
      <vt:lpstr>Обработка ошибок в PL/pgSQL</vt:lpstr>
      <vt:lpstr>Обработка ошибок в PL/pgSQL</vt:lpstr>
      <vt:lpstr>Список литературы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Динамический SQL</dc:title>
  <dc:creator>_</dc:creator>
  <cp:lastModifiedBy>Карпова Ирина Петровна</cp:lastModifiedBy>
  <cp:revision>276</cp:revision>
  <dcterms:created xsi:type="dcterms:W3CDTF">2011-03-06T14:09:24Z</dcterms:created>
  <dcterms:modified xsi:type="dcterms:W3CDTF">2023-11-24T07:37:57Z</dcterms:modified>
</cp:coreProperties>
</file>