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324" r:id="rId2"/>
    <p:sldId id="325" r:id="rId3"/>
    <p:sldId id="304" r:id="rId4"/>
    <p:sldId id="326" r:id="rId5"/>
    <p:sldId id="305" r:id="rId6"/>
    <p:sldId id="306" r:id="rId7"/>
    <p:sldId id="307" r:id="rId8"/>
    <p:sldId id="308" r:id="rId9"/>
    <p:sldId id="309" r:id="rId10"/>
    <p:sldId id="327" r:id="rId11"/>
    <p:sldId id="310" r:id="rId12"/>
    <p:sldId id="311" r:id="rId13"/>
    <p:sldId id="312" r:id="rId14"/>
    <p:sldId id="313" r:id="rId15"/>
    <p:sldId id="315" r:id="rId16"/>
    <p:sldId id="316" r:id="rId17"/>
    <p:sldId id="320" r:id="rId18"/>
    <p:sldId id="321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 autoAdjust="0"/>
  </p:normalViewPr>
  <p:slideViewPr>
    <p:cSldViewPr>
      <p:cViewPr>
        <p:scale>
          <a:sx n="70" d="100"/>
          <a:sy n="70" d="100"/>
        </p:scale>
        <p:origin x="-108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5FE664-118E-4A8B-839E-9904E4EE0BC8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D9F52B0-88E0-4E7B-81B9-DA56A1EE3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90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6D297-5F02-4E7C-8082-584BCF305D7A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D340-44B4-48BD-B170-B2C0A9F22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8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3E00D-6AE6-47F1-A37F-53F1E3850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8DA3-0C1F-4E3D-AD5F-7AB5110DACBF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6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E619-B0B3-4508-8BF4-8592527C4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F5255-A873-4436-BABE-0DF334A66AC4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6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84A4E-2745-4DAF-B62E-66A05B4DE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FF80-3BD2-44F4-8448-BE854FC9599E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42EA-1A68-4D52-A9D2-96DCAC38C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5AE72-A02E-4618-B1CE-817652716B8E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6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5BFAC-184C-4750-8860-D75C959DB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9698-66A6-498B-B414-A71E3EBCAFB1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4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F5F49-B6C1-4FF7-A0FE-B97F13285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34CA-DD60-40EF-9749-5A943B4D24F0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4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DD64-9A05-47D6-8C57-E5B04ECEA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5B4E-639A-4BD4-889A-44EDB9484E43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4B45-7B89-4DB0-84A8-711BBE435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D77F-4628-4E2A-B2A0-C8DE51B464D6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0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5B9A-99D1-4EF2-894D-E6AF9164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6839-7F54-40A5-B8DB-3DD499375BBB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3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A0D1F-3884-4B69-B13D-F1EE32D93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0A32-B3CE-4A17-A768-0825F5AB44FE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9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6A32609-4463-4FD4-B579-694B8C07D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33FF050-F2F5-4263-99C6-7D5507E45670}" type="datetime1">
              <a:rPr lang="ru-RU"/>
              <a:pPr>
                <a:defRPr/>
              </a:pPr>
              <a:t>12.01.2023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itforum.ru/database/osbd/glava_22.shtml#_2_3" TargetMode="External"/><Relationship Id="rId2" Type="http://schemas.openxmlformats.org/officeDocument/2006/relationships/hyperlink" Target="https://publications.hse.ru/mirror/pubs/share/direct/25905281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ma44.ru/resurs/study/dbprj/HomeWork2020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03438"/>
            <a:ext cx="7200900" cy="1470025"/>
          </a:xfrm>
        </p:spPr>
        <p:txBody>
          <a:bodyPr/>
          <a:lstStyle/>
          <a:p>
            <a:pPr algn="ctr" eaLnBrk="1" hangingPunct="1"/>
            <a:r>
              <a:rPr lang="ru-RU" altLang="ru-RU" sz="5400" smtClean="0"/>
              <a:t>Базы данных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2875"/>
            <a:ext cx="8640763" cy="155733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altLang="ru-RU" sz="2000" i="1" smtClean="0"/>
              <a:t>"</a:t>
            </a:r>
            <a:r>
              <a:rPr lang="ru-RU" altLang="ru-RU" sz="2000" i="1" smtClean="0"/>
              <a:t>Сложная система, спроектированная наспех,</a:t>
            </a:r>
            <a:endParaRPr lang="en-US" altLang="ru-RU" sz="2000" i="1" smtClean="0"/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i="1" smtClean="0"/>
              <a:t> никогда не работает, и исправить её, </a:t>
            </a:r>
            <a:endParaRPr lang="en-US" altLang="ru-RU" sz="2000" i="1" smtClean="0"/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i="1" smtClean="0"/>
              <a:t>чтобы заставить работать, невозможно".</a:t>
            </a:r>
            <a:endParaRPr lang="ru-RU" altLang="ru-RU" sz="1800" smtClean="0"/>
          </a:p>
          <a:p>
            <a:pPr algn="r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altLang="ru-RU" sz="1800" smtClean="0"/>
              <a:t>Законы Мерфи. 16-й закон системантики 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971550" y="4292600"/>
            <a:ext cx="79930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/>
              <a:t>Лекция </a:t>
            </a:r>
            <a:r>
              <a:rPr lang="ru-RU" altLang="ru-RU" sz="3600" dirty="0" smtClean="0"/>
              <a:t>14.</a:t>
            </a:r>
            <a:endParaRPr lang="ru-RU" altLang="ru-RU" sz="3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/>
              <a:t>Проектирование баз данных. </a:t>
            </a:r>
            <a:r>
              <a:rPr lang="ru-RU" altLang="ru-RU" dirty="0" smtClean="0"/>
              <a:t> </a:t>
            </a:r>
            <a:endParaRPr lang="ru-RU" altLang="ru-RU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/>
              <a:t>Нормализация отношений</a:t>
            </a:r>
          </a:p>
        </p:txBody>
      </p:sp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D6805DC-6A76-4860-8C7E-3A4DD25E859C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Отношение КЛИЕНТЫ в 1НФ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7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79391BD-A069-4579-9D96-62346D8E3060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Приведение к 2НФ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3321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1A0122C-6543-43D7-82EE-2417A3FA0A5E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314575"/>
            <a:ext cx="3619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25538"/>
            <a:ext cx="54006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288" y="2852738"/>
            <a:ext cx="7848600" cy="9175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457200"/>
            <a:ext cx="8291512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Третья нормальная форма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395288" y="1138238"/>
            <a:ext cx="82804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Рассмотрим понятие </a:t>
            </a:r>
            <a:r>
              <a:rPr lang="ru-RU" altLang="ru-RU" sz="1800" b="1"/>
              <a:t>транзитивной зависимости</a:t>
            </a:r>
            <a:r>
              <a:rPr lang="ru-RU" altLang="ru-RU" sz="180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Пусть X, Y, Z – атрибуты некоторого отношения. При этом X</a:t>
            </a:r>
            <a:r>
              <a:rPr lang="ru-RU" altLang="ru-RU" sz="1800">
                <a:sym typeface="Symbol" pitchFamily="18" charset="2"/>
              </a:rPr>
              <a:t></a:t>
            </a:r>
            <a:r>
              <a:rPr lang="ru-RU" altLang="ru-RU" sz="1800"/>
              <a:t>Y и Y</a:t>
            </a:r>
            <a:r>
              <a:rPr lang="ru-RU" altLang="ru-RU" sz="1800">
                <a:sym typeface="Symbol" pitchFamily="18" charset="2"/>
              </a:rPr>
              <a:t></a:t>
            </a:r>
            <a:r>
              <a:rPr lang="ru-RU" altLang="ru-RU" sz="1800"/>
              <a:t>Z, но обратное соответствие отсутствует, т.е. </a:t>
            </a:r>
            <a:r>
              <a:rPr lang="en-US" altLang="ru-RU" sz="1800"/>
              <a:t>Y</a:t>
            </a:r>
            <a:r>
              <a:rPr lang="ru-RU" altLang="ru-RU" sz="1800"/>
              <a:t> не зависит от </a:t>
            </a:r>
            <a:r>
              <a:rPr lang="en-US" altLang="ru-RU" sz="1800"/>
              <a:t>Z</a:t>
            </a:r>
            <a:r>
              <a:rPr lang="ru-RU" altLang="ru-RU" sz="1800"/>
              <a:t> или </a:t>
            </a:r>
            <a:r>
              <a:rPr lang="en-US" altLang="ru-RU" sz="1800"/>
              <a:t>X</a:t>
            </a:r>
            <a:r>
              <a:rPr lang="ru-RU" altLang="ru-RU" sz="1800"/>
              <a:t> не зависит от </a:t>
            </a:r>
            <a:r>
              <a:rPr lang="en-US" altLang="ru-RU" sz="1800"/>
              <a:t>Y</a:t>
            </a:r>
            <a:r>
              <a:rPr lang="ru-RU" altLang="ru-RU" sz="1800"/>
              <a:t>. Тогда говорят, что Z транзитивно зависит от X (X</a:t>
            </a:r>
            <a:r>
              <a:rPr lang="ru-RU" altLang="ru-RU" sz="1800">
                <a:sym typeface="Symbol" pitchFamily="18" charset="2"/>
              </a:rPr>
              <a:t></a:t>
            </a:r>
            <a:r>
              <a:rPr lang="ru-RU" altLang="ru-RU" sz="1800"/>
              <a:t>Z).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ru-RU" altLang="ru-RU" sz="1800"/>
              <a:t>		Номер поставки </a:t>
            </a:r>
            <a:r>
              <a:rPr lang="ru-RU" altLang="ru-RU" sz="1800">
                <a:sym typeface="Symbol" pitchFamily="18" charset="2"/>
              </a:rPr>
              <a:t> </a:t>
            </a:r>
            <a:r>
              <a:rPr lang="ru-RU" altLang="ru-RU" sz="1800"/>
              <a:t>Фирма-поставщик </a:t>
            </a:r>
            <a:r>
              <a:rPr lang="ru-RU" altLang="ru-RU" sz="1800">
                <a:sym typeface="Symbol" pitchFamily="18" charset="2"/>
              </a:rPr>
              <a:t></a:t>
            </a:r>
            <a:r>
              <a:rPr lang="en-US" altLang="ru-RU" sz="1800">
                <a:sym typeface="Symbol" pitchFamily="18" charset="2"/>
              </a:rPr>
              <a:t> </a:t>
            </a:r>
            <a:r>
              <a:rPr lang="ru-RU" altLang="ru-RU" sz="1800"/>
              <a:t>Адрес поставщика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Третья нормальная форма (3НФ).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Отношение находится в 3НФ, если оно находится во 2НФ и в нем отсутствуют транзитивные зависимости.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Исключение: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если для атрибутов X,Y,Z есть транзитивная зависимость X </a:t>
            </a:r>
            <a:r>
              <a:rPr lang="ru-RU" altLang="ru-RU" sz="1800">
                <a:sym typeface="Symbol" pitchFamily="18" charset="2"/>
              </a:rPr>
              <a:t></a:t>
            </a:r>
            <a:r>
              <a:rPr lang="ru-RU" altLang="ru-RU" sz="1800"/>
              <a:t> Z, и при этом </a:t>
            </a:r>
            <a:r>
              <a:rPr lang="en-US" altLang="ru-RU" sz="1800"/>
              <a:t>Y </a:t>
            </a:r>
            <a:r>
              <a:rPr lang="ru-RU" altLang="ru-RU" sz="1800">
                <a:sym typeface="Symbol" pitchFamily="18" charset="2"/>
              </a:rPr>
              <a:t></a:t>
            </a:r>
            <a:r>
              <a:rPr lang="ru-RU" altLang="ru-RU" sz="1800"/>
              <a:t> </a:t>
            </a:r>
            <a:r>
              <a:rPr lang="en-US" altLang="ru-RU" sz="1800"/>
              <a:t>X</a:t>
            </a:r>
            <a:r>
              <a:rPr lang="ru-RU" altLang="ru-RU" sz="1800"/>
              <a:t> или Z </a:t>
            </a:r>
            <a:r>
              <a:rPr lang="ru-RU" altLang="ru-RU" sz="1800">
                <a:sym typeface="Symbol" pitchFamily="18" charset="2"/>
              </a:rPr>
              <a:t></a:t>
            </a:r>
            <a:r>
              <a:rPr lang="ru-RU" altLang="ru-RU" sz="1800"/>
              <a:t> Y, то такая зависимость не требует декомпозиции отношения.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Например, для отношения </a:t>
            </a:r>
            <a:r>
              <a:rPr lang="ru-RU" altLang="ru-RU" sz="1800" i="1" u="sng"/>
              <a:t>АВТОМОБИЛИ</a:t>
            </a:r>
            <a:r>
              <a:rPr lang="ru-RU" altLang="ru-RU" sz="1800"/>
              <a:t> с первичным ключом </a:t>
            </a:r>
            <a:r>
              <a:rPr lang="ru-RU" altLang="ru-RU" sz="1800" i="1" u="sng"/>
              <a:t>Государственный номерной знак</a:t>
            </a:r>
            <a:r>
              <a:rPr lang="ru-RU" altLang="ru-RU" sz="1800"/>
              <a:t> и полями </a:t>
            </a:r>
            <a:r>
              <a:rPr lang="ru-RU" altLang="ru-RU" sz="1800" i="1" u="sng"/>
              <a:t>№ кузова</a:t>
            </a:r>
            <a:r>
              <a:rPr lang="ru-RU" altLang="ru-RU" sz="1800"/>
              <a:t> и </a:t>
            </a:r>
            <a:r>
              <a:rPr lang="ru-RU" altLang="ru-RU" sz="1800" i="1" u="sng"/>
              <a:t>№ двигателя</a:t>
            </a:r>
            <a:r>
              <a:rPr lang="ru-RU" altLang="ru-RU" sz="1800"/>
              <a:t> очевидно, что номера кузова и двигателя зависят как друг от друга, так и от первичного ключа. Но эта зависимость взаимно однозначная, поэтому декомпозиция отношения не нужна. </a:t>
            </a:r>
          </a:p>
        </p:txBody>
      </p:sp>
      <p:sp>
        <p:nvSpPr>
          <p:cNvPr id="14347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0EF19A0-51CD-4F68-9E5B-EECAAFBA60E4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59531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91513" cy="668337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Приведение к 3НФ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250825" y="6302375"/>
            <a:ext cx="7921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Отношения, находящиеся в 3НФ, свободны от аномалий модификации. </a:t>
            </a:r>
          </a:p>
        </p:txBody>
      </p:sp>
      <p:sp>
        <p:nvSpPr>
          <p:cNvPr id="1536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00F1796-47D1-4A93-93B2-4CC8C4A87707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200" smtClean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825" y="981075"/>
            <a:ext cx="84978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Для того чтобы привести отношение к 3НФ, нужно: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/>
              <a:t>построить проекцию, исключив транзитивно зависящие от ПК атрибуты;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/>
              <a:t>построить дополнительно одну или несколько проекций на детерминанты исходного отношения и атрибуты, функционально зависящие от них.</a:t>
            </a:r>
          </a:p>
        </p:txBody>
      </p:sp>
      <p:pic>
        <p:nvPicPr>
          <p:cNvPr id="1537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203450"/>
            <a:ext cx="82677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279650"/>
            <a:ext cx="82962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314575"/>
            <a:ext cx="86391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850" y="5880100"/>
            <a:ext cx="7272338" cy="9429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Четвертая нормальная форма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95288" y="1052513"/>
            <a:ext cx="8424862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Введём понятие </a:t>
            </a:r>
            <a:r>
              <a:rPr lang="ru-RU" altLang="ru-RU" sz="1600" b="1"/>
              <a:t>многозначной зависимости</a:t>
            </a:r>
            <a:r>
              <a:rPr lang="ru-RU" altLang="ru-RU" sz="160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Многозначная зависимость существует, если заданным значениям атрибута </a:t>
            </a:r>
            <a:r>
              <a:rPr lang="en-US" altLang="ru-RU" sz="1600"/>
              <a:t>X</a:t>
            </a:r>
            <a:r>
              <a:rPr lang="ru-RU" altLang="ru-RU" sz="1600"/>
              <a:t> соответствует множество, состоящее из нуля (или более) значений атрибута </a:t>
            </a:r>
            <a:r>
              <a:rPr lang="en-US" altLang="ru-RU" sz="1600"/>
              <a:t>Y</a:t>
            </a:r>
            <a:r>
              <a:rPr lang="ru-RU" altLang="ru-RU" sz="1600"/>
              <a:t>. Если в отношении есть многозначные зависимости, то схема отношения должна находиться в 4НФ.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Различают тривиальные и нетривиальные многозначные зависимости. </a:t>
            </a:r>
            <a:r>
              <a:rPr lang="ru-RU" altLang="ru-RU" sz="1600" i="1"/>
              <a:t>Тривиальной</a:t>
            </a:r>
            <a:r>
              <a:rPr lang="ru-RU" altLang="ru-RU" sz="1600"/>
              <a:t> называется многозначная зависимость </a:t>
            </a:r>
            <a:r>
              <a:rPr lang="en-US" altLang="ru-RU" sz="1600"/>
              <a:t>X</a:t>
            </a:r>
            <a:r>
              <a:rPr lang="ru-RU" altLang="ru-RU" sz="1600"/>
              <a:t>–»</a:t>
            </a:r>
            <a:r>
              <a:rPr lang="en-US" altLang="ru-RU" sz="1600"/>
              <a:t>Y</a:t>
            </a:r>
            <a:r>
              <a:rPr lang="ru-RU" altLang="ru-RU" sz="1600"/>
              <a:t>, для которой </a:t>
            </a:r>
            <a:r>
              <a:rPr lang="en-US" altLang="ru-RU" sz="1600"/>
              <a:t>Y </a:t>
            </a:r>
            <a:r>
              <a:rPr lang="en-US" altLang="ru-RU" sz="1600">
                <a:sym typeface="Symbol" pitchFamily="18" charset="2"/>
              </a:rPr>
              <a:t></a:t>
            </a:r>
            <a:r>
              <a:rPr lang="en-US" altLang="ru-RU" sz="1600"/>
              <a:t> X</a:t>
            </a:r>
            <a:r>
              <a:rPr lang="ru-RU" altLang="ru-RU" sz="1600"/>
              <a:t> или </a:t>
            </a:r>
            <a:r>
              <a:rPr lang="en-US" altLang="ru-RU" sz="1600"/>
              <a:t>X U Y </a:t>
            </a:r>
            <a:r>
              <a:rPr lang="ru-RU" altLang="ru-RU" sz="1600"/>
              <a:t>= </a:t>
            </a:r>
            <a:r>
              <a:rPr lang="en-US" altLang="ru-RU" sz="1600"/>
              <a:t>R</a:t>
            </a:r>
            <a:r>
              <a:rPr lang="ru-RU" altLang="ru-RU" sz="1600"/>
              <a:t>, где </a:t>
            </a:r>
            <a:r>
              <a:rPr lang="en-US" altLang="ru-RU" sz="1600"/>
              <a:t>R</a:t>
            </a:r>
            <a:r>
              <a:rPr lang="ru-RU" altLang="ru-RU" sz="1600"/>
              <a:t> – рассматриваемое отношение.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Тривиальная многозначная зависимость не нарушает 4НФ. Если хотя бы одно из двух этих условий не выполняется (т.е. </a:t>
            </a:r>
            <a:r>
              <a:rPr lang="en-US" altLang="ru-RU" sz="1600"/>
              <a:t>Y</a:t>
            </a:r>
            <a:r>
              <a:rPr lang="ru-RU" altLang="ru-RU" sz="1600"/>
              <a:t> не является подмножеством </a:t>
            </a:r>
            <a:r>
              <a:rPr lang="en-US" altLang="ru-RU" sz="1600"/>
              <a:t>X</a:t>
            </a:r>
            <a:r>
              <a:rPr lang="ru-RU" altLang="ru-RU" sz="1600"/>
              <a:t> или </a:t>
            </a:r>
            <a:r>
              <a:rPr lang="en-US" altLang="ru-RU" sz="1600"/>
              <a:t>X U Y</a:t>
            </a:r>
            <a:r>
              <a:rPr lang="ru-RU" altLang="ru-RU" sz="1600"/>
              <a:t> состоит не из всех атрибутов </a:t>
            </a:r>
            <a:r>
              <a:rPr lang="en-US" altLang="ru-RU" sz="1600"/>
              <a:t>R</a:t>
            </a:r>
            <a:r>
              <a:rPr lang="ru-RU" altLang="ru-RU" sz="1600"/>
              <a:t>), то такая многозначная зависимость называется </a:t>
            </a:r>
            <a:r>
              <a:rPr lang="ru-RU" altLang="ru-RU" sz="1600" i="1"/>
              <a:t>нетривиальной</a:t>
            </a:r>
            <a:r>
              <a:rPr lang="ru-RU" altLang="ru-RU" sz="1600"/>
              <a:t>.</a:t>
            </a:r>
            <a:endParaRPr lang="ru-RU" altLang="ru-RU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Четвертая нормальная форма (4НФ).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Отношение находится в 4НФ, если оно находится в 3НФ и в нем </a:t>
            </a:r>
            <a:endParaRPr lang="en-US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отсутствуют нетривиальные многозначные зависимости.</a:t>
            </a:r>
          </a:p>
        </p:txBody>
      </p:sp>
      <p:sp>
        <p:nvSpPr>
          <p:cNvPr id="16395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3DCDAC5-1ADB-47D4-A880-C970F284A293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63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022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119188"/>
            <a:ext cx="3619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57200" y="476250"/>
            <a:ext cx="82915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/>
              <a:t>Приведение к 4НФ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50825" y="5951538"/>
            <a:ext cx="792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В отношениях, полученных после приведения к 4НФ, первичный ключ (ПК) состоит из всех атрибутов отношения.</a:t>
            </a:r>
          </a:p>
        </p:txBody>
      </p:sp>
      <p:sp>
        <p:nvSpPr>
          <p:cNvPr id="1741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AAA0DD7-403E-4CAA-A34B-7E70B6B0A180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074738"/>
            <a:ext cx="66103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Схема после нормализации (до 4НФ)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4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91779B-0EE9-4DD3-B8F4-77FE0F5F8C47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84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196975"/>
            <a:ext cx="78073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Box 1"/>
          <p:cNvSpPr txBox="1">
            <a:spLocks noChangeArrowheads="1"/>
          </p:cNvSpPr>
          <p:nvPr/>
        </p:nvSpPr>
        <p:spPr bwMode="auto">
          <a:xfrm>
            <a:off x="652463" y="4076700"/>
            <a:ext cx="8096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Нормализация отношений позволяет избавиться от аномалий обновления, но приводит к усложнению схемы базы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91513" cy="9350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Проективно-соединительная нормальная форма (5НФ)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67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19468" name="Object 14"/>
          <p:cNvGraphicFramePr>
            <a:graphicFrameLocks noChangeAspect="1"/>
          </p:cNvGraphicFramePr>
          <p:nvPr/>
        </p:nvGraphicFramePr>
        <p:xfrm>
          <a:off x="2768600" y="1270000"/>
          <a:ext cx="635000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Picture" r:id="rId4" imgW="6344920" imgH="4960620" progId="Word.Picture.8">
                  <p:embed/>
                </p:oleObj>
              </mc:Choice>
              <mc:Fallback>
                <p:oleObj name="Picture" r:id="rId4" imgW="6344920" imgH="4960620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270000"/>
                        <a:ext cx="6350000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AutoShape 17"/>
          <p:cNvSpPr>
            <a:spLocks noChangeArrowheads="1"/>
          </p:cNvSpPr>
          <p:nvPr/>
        </p:nvSpPr>
        <p:spPr bwMode="auto">
          <a:xfrm rot="10800000">
            <a:off x="4284663" y="2276475"/>
            <a:ext cx="503237" cy="5032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8"/>
          <p:cNvSpPr>
            <a:spLocks noChangeArrowheads="1"/>
          </p:cNvSpPr>
          <p:nvPr/>
        </p:nvSpPr>
        <p:spPr bwMode="auto">
          <a:xfrm rot="-5400000">
            <a:off x="6732588" y="2133600"/>
            <a:ext cx="503238" cy="5032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9"/>
          <p:cNvSpPr>
            <a:spLocks noChangeArrowheads="1"/>
          </p:cNvSpPr>
          <p:nvPr/>
        </p:nvSpPr>
        <p:spPr bwMode="auto">
          <a:xfrm>
            <a:off x="7067550" y="4941888"/>
            <a:ext cx="503238" cy="5032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AutoShape 20"/>
          <p:cNvSpPr>
            <a:spLocks noChangeArrowheads="1"/>
          </p:cNvSpPr>
          <p:nvPr/>
        </p:nvSpPr>
        <p:spPr bwMode="auto">
          <a:xfrm rot="5400000">
            <a:off x="4610100" y="5000625"/>
            <a:ext cx="503238" cy="5032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AutoShape 21"/>
          <p:cNvSpPr>
            <a:spLocks noChangeArrowheads="1"/>
          </p:cNvSpPr>
          <p:nvPr/>
        </p:nvSpPr>
        <p:spPr bwMode="auto">
          <a:xfrm>
            <a:off x="3706813" y="3429000"/>
            <a:ext cx="288925" cy="431800"/>
          </a:xfrm>
          <a:prstGeom prst="upDownArrow">
            <a:avLst>
              <a:gd name="adj1" fmla="val 50000"/>
              <a:gd name="adj2" fmla="val 2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74" name="AutoShape 22"/>
          <p:cNvSpPr>
            <a:spLocks noChangeArrowheads="1"/>
          </p:cNvSpPr>
          <p:nvPr/>
        </p:nvSpPr>
        <p:spPr bwMode="auto">
          <a:xfrm>
            <a:off x="7235825" y="3429000"/>
            <a:ext cx="288925" cy="431800"/>
          </a:xfrm>
          <a:prstGeom prst="upDownArrow">
            <a:avLst>
              <a:gd name="adj1" fmla="val 50000"/>
              <a:gd name="adj2" fmla="val 2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75" name="Text Box 23"/>
          <p:cNvSpPr txBox="1">
            <a:spLocks noChangeArrowheads="1"/>
          </p:cNvSpPr>
          <p:nvPr/>
        </p:nvSpPr>
        <p:spPr bwMode="auto">
          <a:xfrm>
            <a:off x="611188" y="1341438"/>
            <a:ext cx="324008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5НФ относится к ситуации нескольких отношений, связанных друг с другом связью 1</a:t>
            </a:r>
            <a:r>
              <a:rPr lang="en-US" altLang="ru-RU" sz="1800"/>
              <a:t>:n </a:t>
            </a:r>
            <a:r>
              <a:rPr lang="ru-RU" altLang="ru-RU" sz="1800"/>
              <a:t>или </a:t>
            </a:r>
            <a:r>
              <a:rPr lang="en-US" altLang="ru-RU" sz="1800"/>
              <a:t>n:m</a:t>
            </a:r>
            <a:r>
              <a:rPr lang="ru-RU" altLang="ru-RU" sz="1800"/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Например:</a:t>
            </a:r>
          </a:p>
        </p:txBody>
      </p:sp>
      <p:sp>
        <p:nvSpPr>
          <p:cNvPr id="19476" name="Text Box 24"/>
          <p:cNvSpPr txBox="1">
            <a:spLocks noChangeArrowheads="1"/>
          </p:cNvSpPr>
          <p:nvPr/>
        </p:nvSpPr>
        <p:spPr bwMode="auto">
          <a:xfrm>
            <a:off x="612775" y="5321300"/>
            <a:ext cx="41751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Таблицы не содержат неверных данных, но при соединении таблиц могут выдаваться "лишние" строки.</a:t>
            </a:r>
          </a:p>
        </p:txBody>
      </p:sp>
      <p:sp>
        <p:nvSpPr>
          <p:cNvPr id="19477" name="Text Box 26"/>
          <p:cNvSpPr txBox="1">
            <a:spLocks noChangeArrowheads="1"/>
          </p:cNvSpPr>
          <p:nvPr/>
        </p:nvSpPr>
        <p:spPr bwMode="auto">
          <a:xfrm>
            <a:off x="611188" y="299720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Белов ведет:   в А-11 – ДМ,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в А-12 – МА;   Осипов ведет: в А-12 – ДМ,      в А-11 – МА.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947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5852D-C3B7-4DCC-B93F-AE60D175C604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Приведение к 5НФ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323850" y="1125538"/>
            <a:ext cx="2087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Преобразование схемы БД:</a:t>
            </a:r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0491" name="Rectangle 25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81075"/>
            <a:ext cx="6011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5A4A1A-9075-4FC6-9FB0-7F8A0892DD82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213100"/>
            <a:ext cx="60261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3068638"/>
            <a:ext cx="3168650" cy="375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Квалификация</a:t>
            </a:r>
            <a:r>
              <a:rPr lang="ru-RU" dirty="0"/>
              <a:t>:</a:t>
            </a:r>
          </a:p>
          <a:p>
            <a:pPr>
              <a:defRPr/>
            </a:pPr>
            <a:r>
              <a:rPr lang="ru-RU" dirty="0"/>
              <a:t>ПК (преподаватель, дисциплина)</a:t>
            </a:r>
          </a:p>
          <a:p>
            <a:pPr>
              <a:defRPr/>
            </a:pPr>
            <a:endParaRPr lang="ru-RU" sz="1050" dirty="0"/>
          </a:p>
          <a:p>
            <a:pPr>
              <a:defRPr/>
            </a:pPr>
            <a:r>
              <a:rPr lang="ru-RU" b="1" dirty="0"/>
              <a:t>Учебный план</a:t>
            </a:r>
            <a:r>
              <a:rPr lang="ru-RU" dirty="0"/>
              <a:t>:</a:t>
            </a:r>
          </a:p>
          <a:p>
            <a:pPr>
              <a:defRPr/>
            </a:pPr>
            <a:r>
              <a:rPr lang="ru-RU" dirty="0"/>
              <a:t>ПК (группа, дисциплина)</a:t>
            </a:r>
          </a:p>
          <a:p>
            <a:pPr>
              <a:defRPr/>
            </a:pPr>
            <a:endParaRPr lang="ru-RU" sz="1100" dirty="0"/>
          </a:p>
          <a:p>
            <a:pPr>
              <a:defRPr/>
            </a:pPr>
            <a:r>
              <a:rPr lang="ru-RU" b="1" dirty="0"/>
              <a:t>Занятия</a:t>
            </a:r>
            <a:r>
              <a:rPr lang="ru-RU" dirty="0"/>
              <a:t>:</a:t>
            </a:r>
          </a:p>
          <a:p>
            <a:pPr>
              <a:defRPr/>
            </a:pPr>
            <a:r>
              <a:rPr lang="ru-RU" dirty="0"/>
              <a:t>ВК (преподаватель, дисциплина1),</a:t>
            </a:r>
          </a:p>
          <a:p>
            <a:pPr>
              <a:defRPr/>
            </a:pPr>
            <a:r>
              <a:rPr lang="ru-RU" dirty="0"/>
              <a:t>ВК (группа, дисциплина2)</a:t>
            </a:r>
          </a:p>
          <a:p>
            <a:pPr>
              <a:defRPr/>
            </a:pPr>
            <a:endParaRPr lang="ru-RU" sz="1100" dirty="0"/>
          </a:p>
          <a:p>
            <a:pPr>
              <a:defRPr/>
            </a:pPr>
            <a:r>
              <a:rPr lang="en-US" dirty="0"/>
              <a:t>check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dirty="0"/>
              <a:t>дисциплина1 = дисциплина2)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91513" cy="2181225"/>
          </a:xfrm>
        </p:spPr>
        <p:txBody>
          <a:bodyPr/>
          <a:lstStyle/>
          <a:p>
            <a:pPr algn="ctr" eaLnBrk="1" hangingPunct="1"/>
            <a:r>
              <a:rPr lang="ru-RU" altLang="ru-RU" sz="3600" smtClean="0"/>
              <a:t>Пример.</a:t>
            </a:r>
            <a:br>
              <a:rPr lang="ru-RU" altLang="ru-RU" sz="3600" smtClean="0"/>
            </a:br>
            <a:r>
              <a:rPr lang="ru-RU" altLang="ru-RU" sz="3600" smtClean="0"/>
              <a:t>Нормализация отношений</a:t>
            </a:r>
            <a:br>
              <a:rPr lang="ru-RU" altLang="ru-RU" sz="3600" smtClean="0"/>
            </a:br>
            <a:r>
              <a:rPr lang="ru-RU" altLang="ru-RU" sz="3600" smtClean="0"/>
              <a:t>проектной организации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1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4117831-CFF3-44CF-9A79-AADBE74C6038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15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3319463"/>
            <a:ext cx="3646487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842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Этапы проектирования БД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496300" cy="5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AutoNum type="romanUcPeriod"/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Информационно-логическое проектирование (предыдущая лекция)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анализ предметной области;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построение модели предметной области;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определение границ информационной поддержки;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определение групп пользователей.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2"/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Определение требований к операционной обстановке: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аппаратной платформы;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операционной системы.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3"/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Выбор СУБД и других инструментальных программных средств.</a:t>
            </a:r>
          </a:p>
          <a:p>
            <a:pPr lvl="2" eaLnBrk="1" hangingPunct="1"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СУБД;</a:t>
            </a:r>
          </a:p>
          <a:p>
            <a:pPr lvl="2" eaLnBrk="1" hangingPunct="1"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версии СУБД и архитектуры, в которой она будет работать.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4"/>
              <a:defRPr/>
            </a:pPr>
            <a:r>
              <a:rPr lang="ru-RU" altLang="ru-RU" dirty="0" smtClean="0"/>
              <a:t> Логическое проектирование БД (</a:t>
            </a:r>
            <a:r>
              <a:rPr lang="ru-RU" altLang="ru-RU" dirty="0" err="1" smtClean="0"/>
              <a:t>даталогическое</a:t>
            </a:r>
            <a:r>
              <a:rPr lang="ru-RU" altLang="ru-RU" dirty="0" smtClean="0"/>
              <a:t>):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/>
              <a:t>преобразование схемы предметной области в схему базы данных;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/>
              <a:t>создание схем отношений;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b="1" dirty="0" smtClean="0"/>
              <a:t>нормализация отношений</a:t>
            </a:r>
            <a:r>
              <a:rPr lang="ru-RU" altLang="ru-RU" sz="1600" dirty="0" smtClean="0"/>
              <a:t>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5"/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Физическое проектирование БД: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проекта на </a:t>
            </a:r>
            <a:r>
              <a:rPr lang="en-US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DDL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-языке выбранной СУБД;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создание дополнительных объектов БД (индексов, представлений, триггеров и др.).</a:t>
            </a:r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3DE0116-7E1C-43D5-BE72-A11182779DCF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40213"/>
            <a:ext cx="6924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БД проектной организации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5940425" y="5446713"/>
            <a:ext cx="25193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/>
              <a:t>Схема реляционной базы данных</a:t>
            </a:r>
            <a:endParaRPr lang="ru-RU" altLang="ru-RU" sz="1800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611188" y="971550"/>
            <a:ext cx="4711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/>
              <a:t>ER</a:t>
            </a:r>
            <a:r>
              <a:rPr lang="ru-RU" altLang="ru-RU" sz="1800" b="1"/>
              <a:t>-диаграмма:</a:t>
            </a:r>
            <a:endParaRPr lang="ru-RU" altLang="ru-RU" sz="1800"/>
          </a:p>
        </p:txBody>
      </p:sp>
      <p:graphicFrame>
        <p:nvGraphicFramePr>
          <p:cNvPr id="22535" name="Объект 2"/>
          <p:cNvGraphicFramePr>
            <a:graphicFrameLocks noChangeAspect="1"/>
          </p:cNvGraphicFramePr>
          <p:nvPr/>
        </p:nvGraphicFramePr>
        <p:xfrm>
          <a:off x="1042988" y="1341438"/>
          <a:ext cx="7345362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Picture" r:id="rId5" imgW="5323332" imgH="2004060" progId="Word.Picture.8">
                  <p:embed/>
                </p:oleObj>
              </mc:Choice>
              <mc:Fallback>
                <p:oleObj name="Picture" r:id="rId5" imgW="5323332" imgH="2004060" progId="Word.Picture.8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41438"/>
                        <a:ext cx="7345362" cy="2795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F79C302-BF5F-45FE-9035-70B7B4E48766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91513" cy="668337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Логическое проектирование РБД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13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539750" y="908050"/>
            <a:ext cx="82804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u="sng"/>
              <a:t>Нормализация отношений:</a:t>
            </a:r>
          </a:p>
          <a:p>
            <a:pPr eaLnBrk="1" hangingPunct="1">
              <a:spcBef>
                <a:spcPts val="200"/>
              </a:spcBef>
              <a:buClrTx/>
              <a:buSzTx/>
              <a:buFontTx/>
              <a:buNone/>
            </a:pPr>
            <a:r>
              <a:rPr lang="ru-RU" altLang="ru-RU" sz="1800"/>
              <a:t>1. а) Разбить составные атрибуты на простые.</a:t>
            </a:r>
          </a:p>
          <a:p>
            <a:pPr eaLnBrk="1" hangingPunct="1">
              <a:spcBef>
                <a:spcPts val="200"/>
              </a:spcBef>
              <a:buClrTx/>
              <a:buSzTx/>
              <a:buFontTx/>
              <a:buNone/>
            </a:pPr>
            <a:r>
              <a:rPr lang="ru-RU" altLang="ru-RU" sz="1800"/>
              <a:t>    б) Вынести многозначные поля в отдельные отношения.</a:t>
            </a:r>
          </a:p>
          <a:p>
            <a:pPr eaLnBrk="1" hangingPunct="1">
              <a:spcBef>
                <a:spcPts val="20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/>
              <a:t>2. Вынести транзитивные зависимости в отдельные отношения.</a:t>
            </a:r>
          </a:p>
        </p:txBody>
      </p:sp>
      <p:sp>
        <p:nvSpPr>
          <p:cNvPr id="2356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97AF737-898D-419B-964E-15471399F3D9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39963"/>
            <a:ext cx="80645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4963"/>
            <a:ext cx="76327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Нормализация отношений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8135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6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9F01F15-850A-4B5D-9A8B-2FA07BCE7C8D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06488"/>
            <a:ext cx="8932863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Нормализация отношений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8135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1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76B67CF-C685-4057-8EE8-28D6F4DB3A78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56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856662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Нормализация отношений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3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5717375-3D6A-4377-A098-A8734CFC5AB5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8"/>
            <a:ext cx="91440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Нормализация отношений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7657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12F2E1A-CB68-4E2A-BB85-ADCF19733E33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Нормализация отношений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681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B6C06CB-B7E5-463C-A713-06BBE611507F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Нормализация отношений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970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DB23CF-CF4D-488A-94AD-75296DD255B7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970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981075"/>
            <a:ext cx="9159875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Схема БД после нормализации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CA7458E-4F2F-4ADA-A447-32C177D27531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57300"/>
            <a:ext cx="748823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424862" cy="719138"/>
          </a:xfrm>
        </p:spPr>
        <p:txBody>
          <a:bodyPr anchor="b"/>
          <a:lstStyle/>
          <a:p>
            <a:pPr algn="ctr" eaLnBrk="1" hangingPunct="1"/>
            <a:r>
              <a:rPr lang="ru-RU" altLang="ru-RU" sz="3600" smtClean="0">
                <a:latin typeface="Times New Roman" pitchFamily="18" charset="0"/>
              </a:rPr>
              <a:t>Список литературы</a:t>
            </a:r>
            <a:endParaRPr lang="ru-RU" altLang="ru-RU" sz="2800" i="1" smtClean="0">
              <a:latin typeface="Times New Roman" pitchFamily="18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468313" y="1412875"/>
            <a:ext cx="820737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/>
              <a:t>Карпова И.П. Базы данных. Курс лекций и материалы для практических занятий: Учеб. пособие. – СПб., "Питер", 2013. – 240 с. – глава 9.«Проектирование баз данных". – </a:t>
            </a:r>
            <a:r>
              <a:rPr lang="en-US" altLang="ru-RU" sz="1800">
                <a:hlinkClick r:id="rId2"/>
              </a:rPr>
              <a:t>https://publications.hse.ru/mirror/pubs/share/direct/259052819</a:t>
            </a:r>
            <a:endParaRPr lang="ru-RU" altLang="ru-RU" sz="180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/>
              <a:t>Коннолли Т., Бегг К. Базы данных. Проектирование, реализация и сопровождение. Теория и практика: учебник / пер. с англ. – М. и др.: Вильямс, 2017. – 1439 с. – Глава 9. Планирование, проектирование и администрирование базы данных. Глава 10. Методики сбора фактов. Глава 11. Модель "сущность-связь".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/>
              <a:t>Кузнецов С.Д. Основы баз данных. – "Издательство Интернет-университет информационных технологий – ИНТУИТ.ру", 2005. – 488 с. – Лекция 6. Проектирование реляционных БД. – </a:t>
            </a:r>
            <a:r>
              <a:rPr lang="en-US" altLang="ru-RU" sz="1800">
                <a:hlinkClick r:id="rId3"/>
              </a:rPr>
              <a:t>http://citforum.ru/database/osbd/glava_22.shtml#_2_3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 b="1">
                <a:solidFill>
                  <a:srgbClr val="0D0D11"/>
                </a:solidFill>
              </a:rPr>
              <a:t>Проектирование реляционных баз данных</a:t>
            </a:r>
            <a:r>
              <a:rPr lang="ru-RU" altLang="ru-RU" sz="1800">
                <a:solidFill>
                  <a:srgbClr val="0D0D11"/>
                </a:solidFill>
              </a:rPr>
              <a:t>: Метод. указания по </a:t>
            </a:r>
            <a:r>
              <a:rPr lang="en-US" altLang="ru-RU" sz="1800">
                <a:solidFill>
                  <a:srgbClr val="0D0D11"/>
                </a:solidFill>
              </a:rPr>
              <a:t> </a:t>
            </a:r>
            <a:r>
              <a:rPr lang="ru-RU" altLang="ru-RU" sz="1800">
                <a:solidFill>
                  <a:srgbClr val="0D0D11"/>
                </a:solidFill>
              </a:rPr>
              <a:t>выполнению домашнего задания по курсу "Базы данных" / МИЭМ НИУ ВШЭ; Сост.: Карпова И.П. – М., 2020. – 33 с.  </a:t>
            </a:r>
            <a:r>
              <a:rPr lang="en-US" altLang="ru-RU" sz="1800">
                <a:solidFill>
                  <a:srgbClr val="0D0D11"/>
                </a:solidFill>
              </a:rPr>
              <a:t>URL: </a:t>
            </a:r>
            <a:r>
              <a:rPr lang="en-US" altLang="ru-RU" sz="1800">
                <a:solidFill>
                  <a:srgbClr val="0D0D11"/>
                </a:solidFill>
                <a:hlinkClick r:id="rId4"/>
              </a:rPr>
              <a:t>http://rema44.ru/resurs/study/dbprj/HomeWork2020.docx</a:t>
            </a:r>
            <a:r>
              <a:rPr lang="en-US" altLang="ru-RU" sz="1800">
                <a:solidFill>
                  <a:srgbClr val="0D0D11"/>
                </a:solidFill>
              </a:rPr>
              <a:t> </a:t>
            </a:r>
            <a:endParaRPr lang="ru-RU" altLang="ru-RU" sz="1800">
              <a:solidFill>
                <a:srgbClr val="0D0D11"/>
              </a:solidFill>
            </a:endParaRPr>
          </a:p>
        </p:txBody>
      </p:sp>
      <p:sp>
        <p:nvSpPr>
          <p:cNvPr id="3174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5095236-817F-4B0E-BBC0-8D31CF7C9D4A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68863"/>
            <a:ext cx="26368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Аномалии модификации данных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95288" y="1173163"/>
            <a:ext cx="83534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При неправильно спроектированной схеме реляционной БД могут возникнуть аномалии выполнения операций модификации данных.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Рассмотрим эти аномалии на примере следующего отношения: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 u="sng"/>
              <a:t>ПОСТАВКИ</a:t>
            </a:r>
            <a:r>
              <a:rPr lang="ru-RU" altLang="ru-RU" sz="1800" b="1" i="1"/>
              <a:t> </a:t>
            </a:r>
            <a:r>
              <a:rPr lang="ru-RU" altLang="ru-RU" sz="1600" b="1" i="1"/>
              <a:t>(</a:t>
            </a:r>
            <a:r>
              <a:rPr lang="ru-RU" altLang="ru-RU" sz="1600" b="1" i="1" u="sng"/>
              <a:t>Номер поставки</a:t>
            </a:r>
            <a:r>
              <a:rPr lang="ru-RU" altLang="ru-RU" sz="1600" b="1" i="1"/>
              <a:t>, </a:t>
            </a:r>
            <a:r>
              <a:rPr lang="ru-RU" altLang="ru-RU" sz="1600" b="1" i="1" u="sng"/>
              <a:t>Название товара</a:t>
            </a:r>
            <a:r>
              <a:rPr lang="ru-RU" altLang="ru-RU" sz="1600" b="1" i="1"/>
              <a:t>, Цена товара, Количество, Дата поставки, Название поставщика, Адрес поставщика)</a:t>
            </a:r>
            <a:endParaRPr lang="ru-RU" altLang="ru-RU" sz="1600" b="1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395288" y="4953000"/>
            <a:ext cx="583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 b="1"/>
              <a:t>Аномалия обновления</a:t>
            </a:r>
            <a:r>
              <a:rPr lang="ru-RU" altLang="ru-RU" sz="1800"/>
              <a:t>: изменился адрес поставщика. Если от него было несколько поставок, то придется менять несколько записей:</a:t>
            </a:r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668588"/>
            <a:ext cx="8047037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675" y="5876925"/>
            <a:ext cx="5599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/>
              <a:t>UPDATE </a:t>
            </a:r>
            <a:r>
              <a:rPr lang="ru-RU" altLang="ru-RU" sz="1800"/>
              <a:t>Поставки</a:t>
            </a:r>
            <a:r>
              <a:rPr lang="en-US" altLang="ru-RU" sz="1800"/>
              <a:t> SET </a:t>
            </a:r>
            <a:r>
              <a:rPr lang="ru-RU" altLang="ru-RU" sz="1800"/>
              <a:t>адрес = </a:t>
            </a:r>
            <a:r>
              <a:rPr lang="en-US" altLang="ru-RU" sz="1800"/>
              <a:t>‘</a:t>
            </a:r>
            <a:r>
              <a:rPr lang="ru-RU" altLang="ru-RU" sz="1800"/>
              <a:t>Зеленая д.3/4</a:t>
            </a:r>
            <a:r>
              <a:rPr lang="en-US" altLang="ru-RU" sz="1800"/>
              <a:t>‘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/>
              <a:t>	where </a:t>
            </a:r>
            <a:r>
              <a:rPr lang="ru-RU" altLang="ru-RU" sz="1800"/>
              <a:t>название_поставщика = </a:t>
            </a:r>
            <a:r>
              <a:rPr lang="en-US" altLang="ru-RU" sz="1800"/>
              <a:t>‘</a:t>
            </a:r>
            <a:r>
              <a:rPr lang="ru-RU" altLang="ru-RU" sz="1800"/>
              <a:t>Аванта +</a:t>
            </a:r>
            <a:r>
              <a:rPr lang="en-US" altLang="ru-RU" sz="1800"/>
              <a:t>‘</a:t>
            </a:r>
            <a:r>
              <a:rPr lang="ru-RU" altLang="ru-RU" sz="1800"/>
              <a:t>;</a:t>
            </a:r>
          </a:p>
        </p:txBody>
      </p:sp>
      <p:sp>
        <p:nvSpPr>
          <p:cNvPr id="5134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278B3AF-B6A2-4F57-A378-006BBC8C802C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Аномалии модификации данных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395288" y="3284538"/>
            <a:ext cx="5976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 b="1"/>
              <a:t>Аномалия удаления</a:t>
            </a:r>
            <a:r>
              <a:rPr lang="ru-RU" altLang="ru-RU" sz="1800"/>
              <a:t>: при удалении в архив записей обо всех поставках определённого поставщика все данные об этом поставщике (название, адрес) будут утеряны.</a:t>
            </a:r>
          </a:p>
        </p:txBody>
      </p:sp>
      <p:sp>
        <p:nvSpPr>
          <p:cNvPr id="5133" name="TextBox 3"/>
          <p:cNvSpPr txBox="1">
            <a:spLocks noChangeArrowheads="1"/>
          </p:cNvSpPr>
          <p:nvPr/>
        </p:nvSpPr>
        <p:spPr bwMode="auto">
          <a:xfrm>
            <a:off x="395288" y="4508500"/>
            <a:ext cx="58324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 b="1"/>
              <a:t>Аномалия добавления</a:t>
            </a:r>
            <a:r>
              <a:rPr lang="ru-RU" altLang="ru-RU" sz="1800"/>
              <a:t>: нельзя добавить сведения о поставщике, пока от него нет ни одной поставки. </a:t>
            </a: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336925"/>
            <a:ext cx="316706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213100"/>
            <a:ext cx="31861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66725" y="5589588"/>
            <a:ext cx="698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Для решения проблемы аномалии модификации данных при проектировании РБД Э. Кодд создал механизм нормализации отношений.</a:t>
            </a:r>
          </a:p>
        </p:txBody>
      </p:sp>
      <p:pic>
        <p:nvPicPr>
          <p:cNvPr id="615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25538"/>
            <a:ext cx="8047037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824B38-8757-46BC-A819-05DAF9D8D985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Нормализация схемы отношения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856932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Нормализация схемы отношения выполняется путём декомпозиции схемы.</a:t>
            </a:r>
            <a:endParaRPr lang="ru-RU" altLang="ru-RU" sz="18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Декомпозицией</a:t>
            </a:r>
            <a:r>
              <a:rPr lang="ru-RU" altLang="ru-RU" sz="1800"/>
              <a:t> схемы отношения </a:t>
            </a:r>
            <a:r>
              <a:rPr lang="en-US" altLang="ru-RU" sz="1800"/>
              <a:t>R</a:t>
            </a:r>
            <a:r>
              <a:rPr lang="ru-RU" altLang="ru-RU" sz="1800"/>
              <a:t> называется замена её совокупностью схем отношений А</a:t>
            </a:r>
            <a:r>
              <a:rPr lang="en-US" altLang="ru-RU" sz="1800"/>
              <a:t>i</a:t>
            </a:r>
            <a:r>
              <a:rPr lang="ru-RU" altLang="ru-RU" sz="1800"/>
              <a:t> таких, что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и не требуется, чтобы отношения А</a:t>
            </a:r>
            <a:r>
              <a:rPr lang="en-US" altLang="ru-RU" sz="1800"/>
              <a:t>i</a:t>
            </a:r>
            <a:r>
              <a:rPr lang="ru-RU" altLang="ru-RU" sz="1800"/>
              <a:t> были непересекающимися. Условия: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AutoNum type="arabicParenR"/>
            </a:pPr>
            <a:r>
              <a:rPr lang="ru-RU" altLang="ru-RU" sz="1800"/>
              <a:t>Декомпозиция отношения не должна приводить к потере зависимостей между атрибутами сущностей.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AutoNum type="arabicParenR"/>
            </a:pPr>
            <a:r>
              <a:rPr lang="ru-RU" altLang="ru-RU" sz="1800"/>
              <a:t>Для декомпозиции должна существовать операция реляционной алгебры, применение которой позволит восстановить исходное отношение.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/>
              <a:t>Покажем нормализацию на примере отношения </a:t>
            </a:r>
            <a:r>
              <a:rPr lang="ru-RU" altLang="ru-RU" sz="1800" i="1" u="sng"/>
              <a:t>КЛИЕНТЫ</a:t>
            </a:r>
            <a:r>
              <a:rPr lang="ru-RU" altLang="ru-RU" sz="1800"/>
              <a:t> :</a:t>
            </a:r>
            <a:endParaRPr lang="en-US" altLang="ru-RU" sz="1800" b="1" i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 i="1" u="sng"/>
              <a:t>Id</a:t>
            </a:r>
            <a:r>
              <a:rPr lang="ru-RU" altLang="ru-RU" sz="1600"/>
              <a:t>	          – идентификатор (первичный ключ),</a:t>
            </a:r>
            <a:endParaRPr lang="en-US" altLang="ru-RU" sz="1600" i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i="1" u="sng"/>
              <a:t>Name</a:t>
            </a:r>
            <a:r>
              <a:rPr lang="ru-RU" altLang="ru-RU" sz="1600"/>
              <a:t>	– фамилия, имя, отчество клиента,</a:t>
            </a:r>
            <a:endParaRPr lang="en-US" altLang="ru-RU" sz="1600" i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i="1" u="sng"/>
              <a:t>Birth</a:t>
            </a:r>
            <a:r>
              <a:rPr lang="ru-RU" altLang="ru-RU" sz="1600"/>
              <a:t>	– дата рождения,</a:t>
            </a:r>
            <a:endParaRPr lang="en-US" altLang="ru-RU" sz="1600" i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i="1" u="sng"/>
              <a:t>Sex</a:t>
            </a:r>
            <a:r>
              <a:rPr lang="ru-RU" altLang="ru-RU" sz="1600"/>
              <a:t>	– пол,</a:t>
            </a:r>
            <a:endParaRPr lang="en-US" altLang="ru-RU" sz="1600" i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i="1" u="sng"/>
              <a:t>Address</a:t>
            </a:r>
            <a:r>
              <a:rPr lang="ru-RU" altLang="ru-RU" sz="1600"/>
              <a:t>	– адрес(а),</a:t>
            </a:r>
            <a:endParaRPr lang="en-US" altLang="ru-RU" sz="1600" i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i="1" u="sng"/>
              <a:t>Phone</a:t>
            </a:r>
            <a:r>
              <a:rPr lang="ru-RU" altLang="ru-RU" sz="1600"/>
              <a:t>	– телефон(ы),</a:t>
            </a:r>
            <a:endParaRPr lang="en-US" altLang="ru-RU" sz="1600" i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i="1" u="sng"/>
              <a:t>Email</a:t>
            </a:r>
            <a:r>
              <a:rPr lang="ru-RU" altLang="ru-RU" sz="1600"/>
              <a:t>	– адрес электронной почты,</a:t>
            </a:r>
            <a:endParaRPr lang="en-US" altLang="ru-RU" sz="1600" i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i="1" u="sng"/>
              <a:t>Status</a:t>
            </a:r>
            <a:r>
              <a:rPr lang="ru-RU" altLang="ru-RU" sz="1600"/>
              <a:t>	– статус клиента,</a:t>
            </a:r>
            <a:endParaRPr lang="en-US" altLang="ru-RU" sz="1600" i="1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i="1" u="sng"/>
              <a:t>Bonus</a:t>
            </a:r>
            <a:r>
              <a:rPr lang="ru-RU" altLang="ru-RU" sz="1600" i="1" u="sng"/>
              <a:t> </a:t>
            </a:r>
            <a:r>
              <a:rPr lang="ru-RU" altLang="ru-RU" sz="1600"/>
              <a:t>     – скидка.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4284663" y="1800225"/>
          <a:ext cx="11509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Формула" r:id="rId4" imgW="634725" imgH="342751" progId="Equation.3">
                  <p:embed/>
                </p:oleObj>
              </mc:Choice>
              <mc:Fallback>
                <p:oleObj name="Формула" r:id="rId4" imgW="634725" imgH="34275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800225"/>
                        <a:ext cx="115093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9CAF322-C131-4FD9-93B1-E4E62436AF87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Пример для демонстрации нормализации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468313" y="1120775"/>
            <a:ext cx="8253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В таблице приведен пример содержимого исходного отношения КЛИЕНТЫ:</a:t>
            </a:r>
          </a:p>
        </p:txBody>
      </p:sp>
      <p:sp>
        <p:nvSpPr>
          <p:cNvPr id="820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DB9682D-125F-410C-8D53-82E14B22A356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603375"/>
            <a:ext cx="908685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0" y="4292600"/>
            <a:ext cx="7777163" cy="7921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Первая нормальная форма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611188" y="1052513"/>
            <a:ext cx="80645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/>
              <a:t>Введём понятие простого и сложного атрибута.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/>
              <a:t>Простой атрибут</a:t>
            </a:r>
            <a:r>
              <a:rPr lang="ru-RU" altLang="ru-RU" sz="1800" dirty="0" smtClean="0"/>
              <a:t> – это атрибут, значения которого </a:t>
            </a:r>
            <a:r>
              <a:rPr lang="ru-RU" altLang="ru-RU" sz="1800" dirty="0" err="1" smtClean="0"/>
              <a:t>атомарны</a:t>
            </a:r>
            <a:r>
              <a:rPr lang="ru-RU" altLang="ru-RU" sz="1800" dirty="0" smtClean="0"/>
              <a:t> (т.е. неделимы).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            Название	Количество	    Дата		Фамилия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/>
              <a:t>Сложный атрибут</a:t>
            </a:r>
            <a:r>
              <a:rPr lang="ru-RU" altLang="ru-RU" sz="1800" dirty="0" smtClean="0"/>
              <a:t> – это составной и/или многозначный атрибут. Составной атрибут имеет значение, которое является конкатенацией нескольких значений одного или разных доменов. Многозначный атрибут может иметь несколько значений для одного экземпляра сущности.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/>
              <a:t>	ФИО		 Адреса		     Контактные данные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ru-RU" altLang="ru-RU" sz="12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/>
              <a:t>Первая нормальная форма (1НФ).</a:t>
            </a:r>
            <a:endParaRPr lang="ru-RU" altLang="ru-R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/>
              <a:t>Отношение приведено к 1НФ, если все его атрибуты простые.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1800" dirty="0" smtClean="0"/>
              <a:t>Для того чтобы привести к 1НФ отношение, содержащее сложные атрибуты, нужно: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800" dirty="0" smtClean="0"/>
              <a:t>разбить составные атрибуты на простые,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800" dirty="0" smtClean="0"/>
              <a:t>построить декартово произведение всех многозначных атрибутов с кортежами, к которым они относятся. </a:t>
            </a:r>
          </a:p>
        </p:txBody>
      </p:sp>
      <p:sp>
        <p:nvSpPr>
          <p:cNvPr id="9226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1C2A17-5C4E-4E5D-A132-BB6D46CAFE56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060575"/>
            <a:ext cx="59531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060575"/>
            <a:ext cx="59531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060575"/>
            <a:ext cx="59531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060575"/>
            <a:ext cx="59531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6338"/>
            <a:ext cx="5953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716338"/>
            <a:ext cx="59531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5953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Приведение к 1НФ. Отношение КЛИЕНТЫ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B3991F3-CD05-4BC2-9CEF-1D353F15358B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200" smtClean="0">
              <a:latin typeface="Arial Black" pitchFamily="34" charset="0"/>
            </a:endParaRPr>
          </a:p>
        </p:txBody>
      </p:sp>
      <p:sp>
        <p:nvSpPr>
          <p:cNvPr id="10250" name="Text Box 6"/>
          <p:cNvSpPr txBox="1">
            <a:spLocks noChangeArrowheads="1"/>
          </p:cNvSpPr>
          <p:nvPr/>
        </p:nvSpPr>
        <p:spPr bwMode="auto">
          <a:xfrm>
            <a:off x="250825" y="5661025"/>
            <a:ext cx="864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В отношениях, полученных после приведения к 1НФ, первичный ключ (ПК) состоит из первоначального ПК и всех многозначных  атрибутов.</a:t>
            </a:r>
          </a:p>
        </p:txBody>
      </p:sp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5288" y="4437063"/>
            <a:ext cx="8280400" cy="863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Вторая нормальная форма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395288" y="1052513"/>
            <a:ext cx="8424862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Введём понятие </a:t>
            </a:r>
            <a:r>
              <a:rPr lang="ru-RU" altLang="ru-RU" sz="1800" b="1"/>
              <a:t>функциональной зависимости</a:t>
            </a:r>
            <a:r>
              <a:rPr lang="ru-RU" altLang="ru-RU" sz="1800"/>
              <a:t>. Пусть X и Y – атрибуты (группы атрибутов) некоторого отношения. Говорят, что Y функционально зависит от X, если в любой момент времени каждому значению X=х соответствует единственное значение Y=</a:t>
            </a:r>
            <a:r>
              <a:rPr lang="en-US" altLang="ru-RU" sz="1800"/>
              <a:t>y</a:t>
            </a:r>
            <a:r>
              <a:rPr lang="ru-RU" altLang="ru-RU" sz="1800"/>
              <a:t> (X</a:t>
            </a:r>
            <a:r>
              <a:rPr lang="ru-RU" altLang="ru-RU" sz="1800">
                <a:sym typeface="Symbol" pitchFamily="18" charset="2"/>
              </a:rPr>
              <a:t></a:t>
            </a:r>
            <a:r>
              <a:rPr lang="ru-RU" altLang="ru-RU" sz="1800"/>
              <a:t>Y). (При этом любому значению Y=</a:t>
            </a:r>
            <a:r>
              <a:rPr lang="en-US" altLang="ru-RU" sz="1800"/>
              <a:t>y</a:t>
            </a:r>
            <a:r>
              <a:rPr lang="ru-RU" altLang="ru-RU" sz="1800"/>
              <a:t> может соответствовать несколько значений Х=(х1, х2,…)).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ru-RU" altLang="ru-RU" sz="1800"/>
              <a:t>		Номер паспорта </a:t>
            </a:r>
            <a:r>
              <a:rPr lang="ru-RU" altLang="ru-RU" sz="1800">
                <a:sym typeface="Symbol" pitchFamily="18" charset="2"/>
              </a:rPr>
              <a:t></a:t>
            </a:r>
            <a:r>
              <a:rPr lang="en-US" altLang="ru-RU" sz="1800">
                <a:sym typeface="Symbol" pitchFamily="18" charset="2"/>
              </a:rPr>
              <a:t> </a:t>
            </a:r>
            <a:r>
              <a:rPr lang="ru-RU" altLang="ru-RU" sz="1800">
                <a:sym typeface="Symbol" pitchFamily="18" charset="2"/>
              </a:rPr>
              <a:t>ФИО		Должность  Оклад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Атрибут X в функциональной зависимости X</a:t>
            </a:r>
            <a:r>
              <a:rPr lang="ru-RU" altLang="ru-RU" sz="1800">
                <a:sym typeface="Symbol" pitchFamily="18" charset="2"/>
              </a:rPr>
              <a:t></a:t>
            </a:r>
            <a:r>
              <a:rPr lang="ru-RU" altLang="ru-RU" sz="1800"/>
              <a:t>Y называется </a:t>
            </a:r>
            <a:r>
              <a:rPr lang="ru-RU" altLang="ru-RU" sz="1800" b="1" i="1"/>
              <a:t>детерминантом</a:t>
            </a:r>
            <a:r>
              <a:rPr lang="ru-RU" altLang="ru-RU" sz="1800"/>
              <a:t> отношения.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Неключевой атрибут функционально полно зависит от составного ключа, если он функционально зависит от ключа, но не находится в функциональной зависимости ни от какой части составного ключа.</a:t>
            </a:r>
            <a:endParaRPr lang="ru-RU" altLang="ru-RU" sz="1600" b="1"/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ru-RU" altLang="ru-RU" sz="1800" b="1"/>
              <a:t>Вторая нормальная форма (2НФ).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Отношение находится во 2НФ, если оно приведено к 1НФ и каждый неключевой атрибут функционально полно зависит от </a:t>
            </a:r>
            <a:r>
              <a:rPr lang="ru-RU" altLang="ru-RU" sz="1800" u="sng"/>
              <a:t>составного ключа</a:t>
            </a:r>
            <a:r>
              <a:rPr lang="ru-RU" altLang="ru-RU" sz="1800"/>
              <a:t>.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/>
              <a:t>Для того чтобы привести отношение ко 2НФ, нужно: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/>
              <a:t>Построить его проекцию, исключив атрибуты, которые не находятся в функционально полной зависимости от составного ключа.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/>
              <a:t>Построить дополнительные проекции на часть составного ключа и атрибуты, функционально зависящие от этой части ключа.</a:t>
            </a:r>
          </a:p>
        </p:txBody>
      </p:sp>
      <p:sp>
        <p:nvSpPr>
          <p:cNvPr id="1127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2EE5084-89BF-4C7B-A56E-716CE07F1144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30475"/>
            <a:ext cx="59531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2530475"/>
            <a:ext cx="59531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1889</TotalTime>
  <Words>1047</Words>
  <Application>Microsoft Office PowerPoint</Application>
  <PresentationFormat>Экран (4:3)</PresentationFormat>
  <Paragraphs>188</Paragraphs>
  <Slides>29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Пиксел</vt:lpstr>
      <vt:lpstr>Формула</vt:lpstr>
      <vt:lpstr>Picture</vt:lpstr>
      <vt:lpstr>Базы данных</vt:lpstr>
      <vt:lpstr>Этапы проектирования БД</vt:lpstr>
      <vt:lpstr>Аномалии модификации данных</vt:lpstr>
      <vt:lpstr>Аномалии модификации данных</vt:lpstr>
      <vt:lpstr>Нормализация схемы отношения</vt:lpstr>
      <vt:lpstr>Пример для демонстрации нормализации</vt:lpstr>
      <vt:lpstr>Первая нормальная форма</vt:lpstr>
      <vt:lpstr>Приведение к 1НФ. Отношение КЛИЕНТЫ</vt:lpstr>
      <vt:lpstr>Вторая нормальная форма</vt:lpstr>
      <vt:lpstr>Отношение КЛИЕНТЫ в 1НФ</vt:lpstr>
      <vt:lpstr>Приведение к 2НФ</vt:lpstr>
      <vt:lpstr>Третья нормальная форма</vt:lpstr>
      <vt:lpstr>Приведение к 3НФ</vt:lpstr>
      <vt:lpstr>Четвертая нормальная форма</vt:lpstr>
      <vt:lpstr>Презентация PowerPoint</vt:lpstr>
      <vt:lpstr>Схема после нормализации (до 4НФ)</vt:lpstr>
      <vt:lpstr>Проективно-соединительная нормальная форма (5НФ)</vt:lpstr>
      <vt:lpstr>Приведение к 5НФ</vt:lpstr>
      <vt:lpstr>Пример. Нормализация отношений проектной организации</vt:lpstr>
      <vt:lpstr>БД проектной организации</vt:lpstr>
      <vt:lpstr>Логическое проектирование РБД</vt:lpstr>
      <vt:lpstr>Нормализация отношений</vt:lpstr>
      <vt:lpstr>Нормализация отношений</vt:lpstr>
      <vt:lpstr>Нормализация отношений</vt:lpstr>
      <vt:lpstr>Нормализация отношений</vt:lpstr>
      <vt:lpstr>Нормализация отношений</vt:lpstr>
      <vt:lpstr>Нормализация отношений</vt:lpstr>
      <vt:lpstr>Схема БД после нормализации</vt:lpstr>
      <vt:lpstr>Список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Динамический SQL</dc:title>
  <dc:creator>_</dc:creator>
  <cp:lastModifiedBy>Карпова Ирина Петровна</cp:lastModifiedBy>
  <cp:revision>241</cp:revision>
  <dcterms:created xsi:type="dcterms:W3CDTF">2011-03-06T14:09:24Z</dcterms:created>
  <dcterms:modified xsi:type="dcterms:W3CDTF">2023-01-12T10:12:57Z</dcterms:modified>
</cp:coreProperties>
</file>