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304" r:id="rId2"/>
    <p:sldId id="277" r:id="rId3"/>
    <p:sldId id="300" r:id="rId4"/>
    <p:sldId id="302" r:id="rId5"/>
    <p:sldId id="301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4" r:id="rId22"/>
    <p:sldId id="320" r:id="rId23"/>
    <p:sldId id="321" r:id="rId24"/>
    <p:sldId id="322" r:id="rId25"/>
    <p:sldId id="323" r:id="rId26"/>
    <p:sldId id="30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7" autoAdjust="0"/>
  </p:normalViewPr>
  <p:slideViewPr>
    <p:cSldViewPr>
      <p:cViewPr>
        <p:scale>
          <a:sx n="60" d="100"/>
          <a:sy n="60" d="100"/>
        </p:scale>
        <p:origin x="-138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6D1D002-7072-49BB-B183-60958445421A}" type="datetimeFigureOut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ADD7B55-E744-476B-A155-935CAB4BE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413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AC61-AC14-448C-9155-FC7E08AA2E67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2D1F6-1C5C-417A-AC81-C6030D4EA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3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DEFF-8205-4E2E-BB23-EBB31366C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9C28F-8F51-41A2-BCF2-C72D1299CC9B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96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2154-E6F7-4522-BB4B-4D02A5FCB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5642A-7FE6-4F55-AA14-9929F493E587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14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0040-7CB7-4A67-A343-BDF60C6EAD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2387-2B0C-418A-B40B-D5DAB4F0539A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556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AD496-3EBF-43B5-8B48-1F5E511F7E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6AFA-73C1-4D8A-A50D-3170E9D1D4BE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78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7670-D265-4A1E-A15C-CCC8E9F3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D54F4-F104-4A4A-B957-81C3A7A27C1E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165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1CF3-1DA3-4739-92E9-556E068EDF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81D8-7DAB-4B68-8F52-E39303DA2FB8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8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27CB8-CAB4-42E5-8C87-18A93507E2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DA6-13D7-4D93-959C-3EA7157743EA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603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32E9-C42C-4131-8489-BD7590B1D4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D2085-73BE-40DE-AABB-95CDBCE95541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62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E170-692A-494C-BD0A-FF5D291F8C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73402-C6BC-4FE8-9E7F-164D86780098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6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2A2EF-D5CE-4828-A9E9-9D9509301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3430-80EE-408D-8385-1AEE5ABA06CA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3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4C17E18C-DCCA-46DF-A43C-BF2219806D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4F78EEFA-F267-4B28-A200-8E60FBDBE676}" type="datetime1">
              <a:rPr lang="ru-RU" altLang="ru-RU"/>
              <a:pPr>
                <a:defRPr/>
              </a:pPr>
              <a:t>12.01.2023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22.shtml#_2_3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sp.ru/os/2017/02/1305222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sp.ru/os/2017/02/13052225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03438"/>
            <a:ext cx="7200900" cy="1470025"/>
          </a:xfrm>
        </p:spPr>
        <p:txBody>
          <a:bodyPr/>
          <a:lstStyle/>
          <a:p>
            <a:pPr algn="ctr" eaLnBrk="1" hangingPunct="1"/>
            <a:r>
              <a:rPr lang="ru-RU" altLang="ru-RU" sz="5400" smtClean="0"/>
              <a:t>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2875"/>
            <a:ext cx="8640763" cy="155733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ru-RU" sz="2000" i="1" smtClean="0"/>
              <a:t>"</a:t>
            </a:r>
            <a:r>
              <a:rPr lang="ru-RU" altLang="ru-RU" sz="2000" i="1" smtClean="0"/>
              <a:t>Сложная система, спроектированная наспех,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 никогда не работает, и исправить её, 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чтобы заставить работать, невозможно".</a:t>
            </a:r>
            <a:endParaRPr lang="ru-RU" altLang="ru-RU" sz="1800" smtClean="0"/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1800" smtClean="0"/>
              <a:t>Законы Мерфи. 16-й закон системантики 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59632" y="4292600"/>
            <a:ext cx="7704981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/>
              <a:t>Лекция </a:t>
            </a:r>
            <a:r>
              <a:rPr lang="ru-RU" altLang="ru-RU" sz="3600" dirty="0" smtClean="0"/>
              <a:t>13.</a:t>
            </a:r>
            <a:endParaRPr lang="ru-RU" altLang="ru-RU" sz="3600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/>
              <a:t>Проектирование баз данных. Определение требований к операционной обстановке. Выбор </a:t>
            </a:r>
            <a:r>
              <a:rPr lang="ru-RU" altLang="ru-RU" sz="2800" dirty="0" smtClean="0"/>
              <a:t>СУБД. Логическое проектирование </a:t>
            </a:r>
            <a:endParaRPr lang="ru-RU" altLang="ru-RU" sz="2800" dirty="0"/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A07D08-57E9-4B45-AE4E-3543B855D36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353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/>
              <a:t>Преобразование </a:t>
            </a:r>
            <a:r>
              <a:rPr lang="en-US" altLang="ru-RU" sz="2400" dirty="0" smtClean="0"/>
              <a:t>ER</a:t>
            </a:r>
            <a:r>
              <a:rPr lang="ru-RU" altLang="ru-RU" sz="2400" dirty="0" smtClean="0"/>
              <a:t>-диаграммы в схему базы данных.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Правила преобразования: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dirty="0" smtClean="0"/>
              <a:t>3. Бинарная связь типа </a:t>
            </a:r>
            <a:r>
              <a:rPr lang="en-US" altLang="ru-RU" sz="1800" dirty="0" smtClean="0"/>
              <a:t>n</a:t>
            </a:r>
            <a:r>
              <a:rPr lang="ru-RU" altLang="ru-RU" sz="1800" dirty="0" smtClean="0"/>
              <a:t>:</a:t>
            </a:r>
            <a:r>
              <a:rPr lang="en-US" altLang="ru-RU" sz="1800" dirty="0" smtClean="0"/>
              <a:t>m</a:t>
            </a:r>
            <a:r>
              <a:rPr lang="ru-RU" altLang="ru-RU" sz="1800" dirty="0" smtClean="0"/>
              <a:t> реализуется с помощью промежуточной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dirty="0" smtClean="0"/>
              <a:t>    таблицы.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0" y="2190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771775"/>
            <a:ext cx="5876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7BEBC56-7315-4423-A32B-E8790B4F776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1359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400" dirty="0" smtClean="0"/>
              <a:t>Преобразование </a:t>
            </a:r>
            <a:r>
              <a:rPr lang="en-US" altLang="ru-RU" sz="2400" dirty="0" smtClean="0"/>
              <a:t>ER</a:t>
            </a:r>
            <a:r>
              <a:rPr lang="ru-RU" altLang="ru-RU" sz="2400" dirty="0" smtClean="0"/>
              <a:t>-диаграммы в схему базы данных.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/>
              <a:t>Правила преобразования:</a:t>
            </a:r>
          </a:p>
          <a:p>
            <a:pPr marL="0" indent="0" eaLnBrk="1" hangingPunct="1">
              <a:spcBef>
                <a:spcPct val="3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dirty="0" smtClean="0"/>
              <a:t>4. Каждая связь со степенью больше двух и связь, имеющая атрибуты, </a:t>
            </a:r>
          </a:p>
          <a:p>
            <a:pPr marL="0" indent="0" eaLnBrk="1" hangingPunct="1">
              <a:spcBef>
                <a:spcPct val="3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dirty="0" smtClean="0"/>
              <a:t>    преобразуется в таблицу БД.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81300"/>
            <a:ext cx="84978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3D61EF0-6AB7-4AE3-8397-2ED012C6D49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2349500"/>
            <a:ext cx="2817813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135938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Преобразование </a:t>
            </a:r>
            <a:r>
              <a:rPr lang="en-US" altLang="ru-RU" sz="2400"/>
              <a:t>ER</a:t>
            </a:r>
            <a:r>
              <a:rPr lang="ru-RU" altLang="ru-RU" sz="2400"/>
              <a:t>-диаграммы в схему базы данных.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ru-RU" altLang="ru-RU" sz="1800" b="1"/>
              <a:t>Правила преобразования: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 startAt="5"/>
            </a:pPr>
            <a:r>
              <a:rPr lang="ru-RU" altLang="ru-RU" sz="1800"/>
              <a:t>Связь 1:1 реализуется в рамках одной таблицы. Исключение из этого правила составляют ситуации, когда связанные сущности существуют независимо друг от друга.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4763"/>
            <a:ext cx="7162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7686C7-F13E-4E38-84B8-06D743BC1A4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3" y="4089400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AutoNum type="arabicPeriod" startAt="6"/>
            </a:pPr>
            <a:r>
              <a:rPr lang="ru-RU" altLang="ru-RU" sz="1800"/>
              <a:t>Унарная связь 1:</a:t>
            </a:r>
            <a:r>
              <a:rPr lang="en-US" altLang="ru-RU" sz="1800"/>
              <a:t>n</a:t>
            </a:r>
            <a:r>
              <a:rPr lang="ru-RU" altLang="ru-RU" sz="1800"/>
              <a:t> (между сущностями </a:t>
            </a:r>
            <a:r>
              <a:rPr lang="ru-RU" altLang="ru-RU" sz="1800" b="1"/>
              <a:t>одного типа</a:t>
            </a:r>
            <a:r>
              <a:rPr lang="ru-RU" altLang="ru-RU" sz="1800"/>
              <a:t>) реализуется с помощью внешнего ключа, определённого в той же таблице, что и первичный ключ.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528888"/>
            <a:ext cx="16192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728913"/>
            <a:ext cx="48387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Преобразование </a:t>
            </a:r>
            <a:r>
              <a:rPr lang="en-US" altLang="ru-RU" sz="2400"/>
              <a:t>ER</a:t>
            </a:r>
            <a:r>
              <a:rPr lang="ru-RU" altLang="ru-RU" sz="2400"/>
              <a:t>-диаграммы в схему базы данных.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ru-RU" altLang="ru-RU" sz="1800" b="1"/>
              <a:t>Правила преобразования: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 startAt="7"/>
            </a:pPr>
            <a:r>
              <a:rPr lang="ru-RU" altLang="ru-RU" sz="1800"/>
              <a:t>Унарная связь </a:t>
            </a:r>
            <a:r>
              <a:rPr lang="en-US" altLang="ru-RU" sz="1800"/>
              <a:t>n</a:t>
            </a:r>
            <a:r>
              <a:rPr lang="ru-RU" altLang="ru-RU" sz="1800"/>
              <a:t>:</a:t>
            </a:r>
            <a:r>
              <a:rPr lang="en-US" altLang="ru-RU" sz="1800"/>
              <a:t>m</a:t>
            </a:r>
            <a:r>
              <a:rPr lang="ru-RU" altLang="ru-RU" sz="1800"/>
              <a:t> реализуется с помощью промежуточной таблицы.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684213" y="5105400"/>
            <a:ext cx="77755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На этом этапе возможно ещё выявление нереализуемых и необычных связей (связи 1</a:t>
            </a:r>
            <a:r>
              <a:rPr lang="en-US" altLang="ru-RU" sz="1800"/>
              <a:t>:n</a:t>
            </a:r>
            <a:r>
              <a:rPr lang="ru-RU" altLang="ru-RU" sz="1800"/>
              <a:t>, обязательные в обе стороны; взаимоисключающие связи и др.).</a:t>
            </a:r>
          </a:p>
        </p:txBody>
      </p:sp>
      <p:pic>
        <p:nvPicPr>
          <p:cNvPr id="922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492375"/>
            <a:ext cx="7458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D80EDA9-4D90-40D0-9601-9A5FDC3EBB7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188" y="971550"/>
            <a:ext cx="47117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/>
              <a:t>ER</a:t>
            </a:r>
            <a:r>
              <a:rPr lang="ru-RU" altLang="ru-RU" sz="1800" b="1"/>
              <a:t>-диаграмма</a:t>
            </a:r>
            <a:r>
              <a:rPr lang="en-US" altLang="ru-RU" sz="1800" b="1"/>
              <a:t> </a:t>
            </a:r>
            <a:r>
              <a:rPr lang="ru-RU" altLang="ru-RU" sz="1800" b="1"/>
              <a:t>проектной организации:</a:t>
            </a:r>
            <a:endParaRPr lang="ru-RU" altLang="ru-RU" sz="1800"/>
          </a:p>
        </p:txBody>
      </p:sp>
      <p:graphicFrame>
        <p:nvGraphicFramePr>
          <p:cNvPr id="10244" name="Объект 2"/>
          <p:cNvGraphicFramePr>
            <a:graphicFrameLocks noChangeAspect="1"/>
          </p:cNvGraphicFramePr>
          <p:nvPr/>
        </p:nvGraphicFramePr>
        <p:xfrm>
          <a:off x="971550" y="1341438"/>
          <a:ext cx="7345363" cy="27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Picture" r:id="rId4" imgW="5323332" imgH="2004060" progId="Word.Picture.8">
                  <p:embed/>
                </p:oleObj>
              </mc:Choice>
              <mc:Fallback>
                <p:oleObj name="Picture" r:id="rId4" imgW="5323332" imgH="20040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341438"/>
                        <a:ext cx="7345363" cy="2795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291513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000" kern="0" smtClean="0"/>
              <a:t>IV. </a:t>
            </a:r>
            <a:r>
              <a:rPr lang="ru-RU" altLang="ru-RU" sz="3000" kern="0" smtClean="0"/>
              <a:t>Логическое проектирование РБД</a:t>
            </a:r>
            <a:endParaRPr lang="ru-RU" altLang="ru-RU" sz="3000" kern="0" dirty="0" smtClean="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07950" y="4738688"/>
            <a:ext cx="15843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Схема реляционной базы данных</a:t>
            </a:r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76725"/>
            <a:ext cx="700405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665288"/>
            <a:ext cx="7869238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Логическое проектирование РБД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/>
              <a:t>Схема реляционной базы </a:t>
            </a:r>
            <a:r>
              <a:rPr lang="ru-RU" altLang="ru-RU" sz="1800" b="1" dirty="0" smtClean="0"/>
              <a:t>данных проектной организации</a:t>
            </a:r>
            <a:r>
              <a:rPr lang="ru-RU" altLang="ru-RU" sz="1800" dirty="0" smtClean="0"/>
              <a:t>:</a:t>
            </a:r>
            <a:endParaRPr lang="ru-RU" altLang="ru-RU" sz="1800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11188" y="4508500"/>
            <a:ext cx="7848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Связь не может быть обязательной в обе стороны, поэтому снимаем условие обязательности со связи Проекты-Этапы (со стороны ПК).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65" y="1981597"/>
            <a:ext cx="219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Этапы проектирования БД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Информационно-логическое проектирование: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анализ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построение модели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границ информационной поддержки;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групп пользователей.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2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Определение требований к операционной обстановке: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аппаратной платформы;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операционной системы.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3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Выбор СУБД и других инструментальных программных средств.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СУБД;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версии СУБД и архитектуры, в которой она будет работать.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4"/>
              <a:defRPr/>
            </a:pPr>
            <a:r>
              <a:rPr lang="ru-RU" altLang="ru-RU" dirty="0" smtClean="0"/>
              <a:t> Логическое проектирование БД (</a:t>
            </a:r>
            <a:r>
              <a:rPr lang="ru-RU" altLang="ru-RU" dirty="0" err="1" smtClean="0"/>
              <a:t>даталогическое</a:t>
            </a:r>
            <a:r>
              <a:rPr lang="ru-RU" altLang="ru-RU" dirty="0" smtClean="0"/>
              <a:t>):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преобразование схемы предметной области в схему базы данных;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b="1" dirty="0" smtClean="0"/>
              <a:t>создание схем отношений;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нормализация отношений.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5"/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Физическое проектирование БД: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проекта на </a:t>
            </a:r>
            <a:r>
              <a:rPr lang="en-US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DDL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-языке выбранной СУБД;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дополнительных объектов БД (индексов, представлений, триггеров и др.).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16F429C-5B00-4447-AFAF-19F1D1C6AD7A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0825" y="1196975"/>
            <a:ext cx="8713788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/>
              <a:t>Составление схем отношений. 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ru-RU" altLang="ru-RU" sz="2000"/>
              <a:t>Определение первичных ключей (ПК):</a:t>
            </a:r>
          </a:p>
          <a:p>
            <a:pPr eaLnBrk="1" hangingPunct="1">
              <a:spcBef>
                <a:spcPct val="3500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При наличии потенциальных ключей ПК выбирается из них. Обычно, берется тот ключ, по которому чаще всего происходит обращение к данным. Если такого нет, то выбирается ключ, занимающий меньше памяти.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8BCED6-3216-4A78-9F11-8673237C031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250825" y="3657600"/>
            <a:ext cx="87137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Если потенциальных ключей нет, назначается суррогатный ПК (он не несет смысловой нагрузки). Некоторые СУБД позволяют определять значения такого ключа как </a:t>
            </a:r>
            <a:r>
              <a:rPr lang="en-US" altLang="ru-RU" sz="1800"/>
              <a:t>AUTOINCREMENT</a:t>
            </a:r>
            <a:r>
              <a:rPr lang="ru-RU" altLang="ru-RU" sz="1800"/>
              <a:t>: его значения генерируются автоматически, начиная с 1, и увеличиваются на 1 при добавлении новой записи.  (Для </a:t>
            </a:r>
            <a:r>
              <a:rPr lang="en-US" altLang="ru-RU" sz="1800"/>
              <a:t>Postgres </a:t>
            </a:r>
            <a:r>
              <a:rPr lang="ru-RU" altLang="ru-RU" sz="1800"/>
              <a:t>это тип </a:t>
            </a:r>
            <a:r>
              <a:rPr lang="en-US" altLang="ru-RU" sz="1800"/>
              <a:t>SERIAL</a:t>
            </a:r>
            <a:r>
              <a:rPr lang="ru-RU" altLang="ru-RU" sz="1800"/>
              <a:t>).</a:t>
            </a:r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252413" y="5157788"/>
            <a:ext cx="8351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Составной ПК назначается в том случае, если необходимо реализовать ограничение целостности "уникальность комбинации полей".</a:t>
            </a:r>
          </a:p>
        </p:txBody>
      </p:sp>
      <p:sp>
        <p:nvSpPr>
          <p:cNvPr id="5133" name="TextBox 3"/>
          <p:cNvSpPr txBox="1">
            <a:spLocks noChangeArrowheads="1"/>
          </p:cNvSpPr>
          <p:nvPr/>
        </p:nvSpPr>
        <p:spPr bwMode="auto">
          <a:xfrm>
            <a:off x="1331913" y="3059113"/>
            <a:ext cx="6696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ИНН		     ГНЗ			Номер телефона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997200"/>
            <a:ext cx="59531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2997200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2997200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350" y="5876925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/>
              <a:t>PRIMARY KEY (</a:t>
            </a:r>
            <a:r>
              <a:rPr lang="ru-RU" altLang="ru-RU" sz="1800"/>
              <a:t>номер_класса</a:t>
            </a:r>
            <a:r>
              <a:rPr lang="en-US" altLang="ru-RU" sz="1800"/>
              <a:t>,</a:t>
            </a:r>
            <a:r>
              <a:rPr lang="ru-RU" altLang="ru-RU" sz="1800"/>
              <a:t> параллель</a:t>
            </a:r>
            <a:r>
              <a:rPr lang="en-US" altLang="ru-RU" sz="1800"/>
              <a:t>)</a:t>
            </a:r>
            <a:endParaRPr lang="ru-RU" altLang="ru-RU" sz="180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5818188"/>
            <a:ext cx="595312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2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ru-RU" altLang="ru-RU" sz="1800" b="1"/>
              <a:t>Определение типов данных атрибутов. </a:t>
            </a:r>
            <a:r>
              <a:rPr lang="ru-RU" altLang="ru-RU" sz="2000" b="1"/>
              <a:t>О</a:t>
            </a:r>
            <a:r>
              <a:rPr lang="ru-RU" altLang="ru-RU" sz="1800" b="1"/>
              <a:t>бщие рекомендации: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коротких символьных значений и символьных строк фиксированной длины следует выбирать тип CHAR.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символьных строк переменной длины нужно выбирать тип </a:t>
            </a:r>
            <a:r>
              <a:rPr lang="en-US" altLang="ru-RU" sz="1600"/>
              <a:t>VAR</a:t>
            </a:r>
            <a:r>
              <a:rPr lang="ru-RU" altLang="ru-RU" sz="1600"/>
              <a:t>CHAR с указанием максимально возможной длины хранимого значения.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числовых атрибутов, имеющих ведущие нули, следует выбирать тип CHAR, а не числовой тип, иначе ведущие нули будут потеряны.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хранения дат нужно выбирать тип DATE или его варианты (DATETIME, например).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числовых атрибутов, не участвующих в сложных расчётах, нужно использовать основной числовой тип реляционных СУБД – тип NUMBER, указывая реально необходимое количество разрядов.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числовых атрибутов, которые участвуют в сложных расчётах, следует использовать такие числовые типы, которые хранят данные в машинном (двоичном) представлении.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хранения больших объектов (графических, звуковых и т.п.) следует выбирать специальные типы данных, перечень которых зависит от СУБД.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Для семантически одинаковых полей разных таблиц нужно выбирать одинаковые типы данных. Во многих СУБД для упрощения типизации данных можно создать специальные типы данных (</a:t>
            </a:r>
            <a:r>
              <a:rPr lang="en-US" altLang="ru-RU" sz="1600"/>
              <a:t>CREATE </a:t>
            </a:r>
            <a:r>
              <a:rPr lang="ru-RU" altLang="ru-RU" sz="1600"/>
              <a:t>TYPE) и использовать их в качестве типов полей таблиц.</a:t>
            </a:r>
            <a:endParaRPr lang="ru-RU" altLang="ru-RU" sz="180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5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0C906D5-1DEB-4F8F-8957-0344EFE0DFC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135938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ru-RU" altLang="ru-RU" sz="2000" b="1"/>
              <a:t>Определение и реализация ограничений целостности:</a:t>
            </a:r>
            <a:endParaRPr lang="ru-RU" altLang="ru-RU" sz="1800" b="1"/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 b="1"/>
              <a:t>     Если  какое-либо  ограничение  целостности  может  быть  включено в структуру БД (на языке </a:t>
            </a:r>
            <a:r>
              <a:rPr lang="en-US" altLang="ru-RU" sz="1800" b="1"/>
              <a:t>DCL</a:t>
            </a:r>
            <a:r>
              <a:rPr lang="ru-RU" altLang="ru-RU" sz="1800" b="1"/>
              <a:t>), то его надо реализовать именно так!</a:t>
            </a:r>
          </a:p>
          <a:p>
            <a:pPr eaLnBrk="1" hangingPunct="1">
              <a:spcBef>
                <a:spcPct val="25000"/>
              </a:spcBef>
              <a:spcAft>
                <a:spcPct val="15000"/>
              </a:spcAft>
              <a:buClrTx/>
              <a:buSzTx/>
              <a:buFontTx/>
              <a:buNone/>
            </a:pPr>
            <a:r>
              <a:rPr lang="ru-RU" altLang="ru-RU" sz="1800"/>
              <a:t>Рассмотрим различные типы ограничений целостности в языке SQL:</a:t>
            </a:r>
          </a:p>
          <a:p>
            <a:pPr eaLnBrk="1" hangingPunct="1">
              <a:spcBef>
                <a:spcPct val="3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Уникальность значения первичного ключа (</a:t>
            </a:r>
            <a:r>
              <a:rPr lang="en-US" altLang="ru-RU" sz="1800"/>
              <a:t>PRIMARY KEY</a:t>
            </a:r>
            <a:r>
              <a:rPr lang="ru-RU" altLang="ru-RU" sz="1800"/>
              <a:t>).</a:t>
            </a:r>
          </a:p>
          <a:p>
            <a:pPr eaLnBrk="1" hangingPunct="1">
              <a:spcBef>
                <a:spcPct val="3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Уникальность ключевого поля или комбинации значений ключевых полей</a:t>
            </a:r>
            <a:r>
              <a:rPr lang="en-US" altLang="ru-RU" sz="1800"/>
              <a:t> (</a:t>
            </a:r>
            <a:r>
              <a:rPr lang="ru-RU" altLang="ru-RU" sz="1800"/>
              <a:t>UN</a:t>
            </a:r>
            <a:r>
              <a:rPr lang="en-US" altLang="ru-RU" sz="1800"/>
              <a:t>I</a:t>
            </a:r>
            <a:r>
              <a:rPr lang="ru-RU" altLang="ru-RU" sz="1800"/>
              <a:t>QUE)</a:t>
            </a:r>
            <a:r>
              <a:rPr lang="en-US" altLang="ru-RU" sz="1800"/>
              <a:t>.</a:t>
            </a:r>
            <a:endParaRPr lang="ru-RU" altLang="ru-RU" sz="1800"/>
          </a:p>
          <a:p>
            <a:pPr eaLnBrk="1" hangingPunct="1">
              <a:spcBef>
                <a:spcPct val="3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Обязательность/необязательность значения (NOT NULL/NULL).</a:t>
            </a:r>
          </a:p>
          <a:p>
            <a:pPr eaLnBrk="1" hangingPunct="1">
              <a:spcBef>
                <a:spcPct val="3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Задание условия на значения атрибутов (</a:t>
            </a:r>
            <a:r>
              <a:rPr lang="en-US" altLang="ru-RU" sz="1800"/>
              <a:t>CHECK)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ct val="3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Определение домена атрибута на основе значений другого атрибута: множество значений некоторого атрибута отношения является подмножеством значений другого атрибута этого или другого отношения (внешний ключ, </a:t>
            </a:r>
            <a:r>
              <a:rPr lang="en-US" altLang="ru-RU" sz="1800"/>
              <a:t>FOREIGN KEY</a:t>
            </a:r>
            <a:r>
              <a:rPr lang="ru-RU" altLang="ru-RU" sz="1800"/>
              <a:t>).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5BB83B6-7022-4DE5-98DD-D58AF5A42E1D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Этапы проектирования БД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ru-RU" altLang="ru-RU" dirty="0" smtClean="0">
                <a:solidFill>
                  <a:schemeClr val="accent5">
                    <a:lumMod val="75000"/>
                  </a:schemeClr>
                </a:solidFill>
              </a:rPr>
              <a:t> Информационно-логическое проектирование (предыдущая лекция)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анализ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построение модели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определение границ информационной поддержки;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accent5">
                    <a:lumMod val="75000"/>
                  </a:schemeClr>
                </a:solidFill>
              </a:rPr>
              <a:t>определение групп пользователей.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2"/>
              <a:defRPr/>
            </a:pPr>
            <a:r>
              <a:rPr lang="ru-RU" altLang="ru-RU" dirty="0" smtClean="0"/>
              <a:t> Определение требований к операционной обстановке: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выбор аппаратной платформы;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выбор операционной системы.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3"/>
              <a:defRPr/>
            </a:pPr>
            <a:r>
              <a:rPr lang="ru-RU" altLang="ru-RU" dirty="0" smtClean="0"/>
              <a:t> Выбор СУБД и других инструментальных программных средств.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/>
              <a:t>выбор СУБД;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/>
              <a:t>выбор версии СУБД и архитектуры, в которой она будет работать.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4"/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Логическое проектирование БД (</a:t>
            </a:r>
            <a:r>
              <a:rPr lang="ru-RU" alt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даталогическое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преобразование схемы предметной области в схему базы данных;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схем отношений;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нормализация отношений.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5"/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Физическое проектирование БД: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проекта на </a:t>
            </a:r>
            <a:r>
              <a:rPr lang="en-US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DDL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-языке выбранной СУБД;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дополнительных объектов БД (индексов, представлений, триггеров и др.).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20E10F4-4ED0-4B11-AFFF-86D4AC043AD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5013325"/>
            <a:ext cx="18065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smtClean="0"/>
              <a:t>IV. </a:t>
            </a:r>
            <a:r>
              <a:rPr lang="ru-RU" altLang="ru-RU" sz="3000" smtClean="0"/>
              <a:t>Логическое проектирование РБД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813593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</a:pPr>
            <a:r>
              <a:rPr lang="ru-RU" altLang="ru-RU" sz="2000" b="1"/>
              <a:t>Определение и реализация ограничений целостности (ОЦ)</a:t>
            </a:r>
            <a:endParaRPr lang="ru-RU" altLang="ru-RU" sz="1800" b="1"/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ru-RU" altLang="ru-RU" sz="1800"/>
              <a:t>Если какое-либо ОЦ нельзя реализовать средствами </a:t>
            </a:r>
            <a:r>
              <a:rPr lang="en-US" altLang="ru-RU" sz="1800"/>
              <a:t>DC</a:t>
            </a:r>
            <a:r>
              <a:rPr lang="ru-RU" altLang="ru-RU" sz="1800"/>
              <a:t>L, то возможны следующие способы его реализации: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С помощью процедурных объектов БД (trigger).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Программно (т.е. через приложение).</a:t>
            </a:r>
          </a:p>
          <a:p>
            <a:pPr eaLnBrk="1" hangingPunct="1">
              <a:spcBef>
                <a:spcPts val="12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Вручную.</a:t>
            </a:r>
          </a:p>
          <a:p>
            <a:pPr eaLnBrk="1" hangingPunct="1">
              <a:spcBef>
                <a:spcPct val="45000"/>
              </a:spcBef>
              <a:buClrTx/>
              <a:buSzTx/>
              <a:buFontTx/>
              <a:buNone/>
            </a:pPr>
            <a:r>
              <a:rPr lang="ru-RU" altLang="ru-RU" sz="1800" u="sng"/>
              <a:t>Поле со списком возможных значений</a:t>
            </a:r>
            <a:r>
              <a:rPr lang="ru-RU" altLang="ru-RU" sz="1800"/>
              <a:t>:</a:t>
            </a:r>
          </a:p>
          <a:p>
            <a:pPr eaLnBrk="1" hangingPunct="1">
              <a:spcBef>
                <a:spcPct val="45000"/>
              </a:spcBef>
              <a:buClrTx/>
              <a:buSzTx/>
              <a:buFontTx/>
              <a:buAutoNum type="arabicParenR"/>
            </a:pPr>
            <a:r>
              <a:rPr lang="ru-RU" altLang="ru-RU" sz="1800"/>
              <a:t>CHECK(&lt;поле&gt; IN (&lt;список значений&gt;)).</a:t>
            </a:r>
          </a:p>
          <a:p>
            <a:pPr eaLnBrk="1" hangingPunct="1">
              <a:spcBef>
                <a:spcPct val="45000"/>
              </a:spcBef>
              <a:buClrTx/>
              <a:buSzTx/>
              <a:buFontTx/>
              <a:buAutoNum type="arabicParenR"/>
            </a:pPr>
            <a:r>
              <a:rPr lang="ru-RU" altLang="ru-RU" sz="1800"/>
              <a:t>Справочная таблица.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20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CD3F79A-D3CB-400B-9972-5CBC1BFDFFD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1190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97088"/>
            <a:ext cx="23034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644900"/>
            <a:ext cx="26590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33950"/>
            <a:ext cx="3409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4"/>
            <a:ext cx="8291513" cy="2180729"/>
          </a:xfrm>
        </p:spPr>
        <p:txBody>
          <a:bodyPr/>
          <a:lstStyle/>
          <a:p>
            <a:pPr algn="ctr" eaLnBrk="1" hangingPunct="1"/>
            <a:r>
              <a:rPr lang="ru-RU" altLang="ru-RU" sz="3600" dirty="0" smtClean="0"/>
              <a:t>Пример.</a:t>
            </a:r>
            <a:br>
              <a:rPr lang="ru-RU" altLang="ru-RU" sz="3600" dirty="0" smtClean="0"/>
            </a:br>
            <a:r>
              <a:rPr lang="ru-RU" altLang="ru-RU" sz="3600" dirty="0" smtClean="0"/>
              <a:t>Составление отношений</a:t>
            </a:r>
            <a:br>
              <a:rPr lang="ru-RU" altLang="ru-RU" sz="3600" dirty="0" smtClean="0"/>
            </a:br>
            <a:r>
              <a:rPr lang="ru-RU" altLang="ru-RU" sz="3600" dirty="0" smtClean="0"/>
              <a:t>проектной организации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844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FE07C1-575D-47AC-9AA0-3075E349ADEC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319463"/>
            <a:ext cx="36464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0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Пример. Логическое проектирование РБД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85217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539750" y="1125538"/>
            <a:ext cx="8280400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u="sng"/>
              <a:t>Составление схем реляционных отношений: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Каждое реляционное отношение соответствует одной сущности (объекту ПрО) и в него вносятся все атрибуты этой сущности.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Для каждого отношения определяются первичный ключ и внешние ключи (в соответствии со схемой БД).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В том случае, если базовое отношение не имеет потенциальных ключей, вводится </a:t>
            </a:r>
            <a:r>
              <a:rPr lang="ru-RU" altLang="ru-RU" sz="1800" i="1"/>
              <a:t>суррогатный первичный ключ</a:t>
            </a:r>
            <a:r>
              <a:rPr lang="ru-RU" altLang="ru-RU" sz="1800"/>
              <a:t>, который не несёт смысловой нагрузки и служит только для идентификации записей.</a:t>
            </a:r>
          </a:p>
        </p:txBody>
      </p:sp>
    </p:spTree>
    <p:extLst>
      <p:ext uri="{BB962C8B-B14F-4D97-AF65-F5344CB8AC3E}">
        <p14:creationId xmlns:p14="http://schemas.microsoft.com/office/powerpoint/2010/main" val="26649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Пример. Логическое проектирование РБД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81359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20788"/>
            <a:ext cx="828040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Пример. Логическое проектирование РБД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98575"/>
            <a:ext cx="8867775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68363"/>
            <a:ext cx="864076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91513" cy="668338"/>
          </a:xfrm>
        </p:spPr>
        <p:txBody>
          <a:bodyPr/>
          <a:lstStyle/>
          <a:p>
            <a:pPr algn="ctr" eaLnBrk="1" hangingPunct="1"/>
            <a:r>
              <a:rPr lang="ru-RU" altLang="ru-RU" sz="3000" smtClean="0"/>
              <a:t>Пример. Логическое проектирование РБД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2420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660900"/>
            <a:ext cx="86407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2073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Карпова И.П. Базы данных. Курс лекций и материалы для практических занятий: Учеб. пособие. – СПб., "Питер", 2013. – 240 с. – глава 9.«Проектирование баз данных". – </a:t>
            </a:r>
            <a:r>
              <a:rPr lang="en-US" altLang="ru-RU" sz="1800">
                <a:hlinkClick r:id="rId2"/>
              </a:rPr>
              <a:t>https://publications.hse.ru/mirror/pubs/share/direct/259052819</a:t>
            </a:r>
            <a:endParaRPr lang="ru-RU" altLang="ru-RU" sz="180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Коннолли Т., Бегг К. Базы данных. Проектирование, реализация и сопровождение. Теория и практика: учебник / пер. с англ. – М. и др.: Вильямс, 2017. – 1439 с. – Глава 9. Планирование, проектирование и администрирование базы данных. Глава 10. Методики сбора фактов. Глава 11. Модель "сущность-связь".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Кузнецов С.Д. Основы баз данных. – "Издательство Интернет-университет информационных технологий – ИНТУИТ.ру", 2005. – 488 с. – Лекция 6. Проектирование реляционных БД. – </a:t>
            </a:r>
            <a:r>
              <a:rPr lang="en-US" altLang="ru-RU" sz="1800">
                <a:hlinkClick r:id="rId3"/>
              </a:rPr>
              <a:t>http://citforum.ru/database/osbd/glava_22.shtml#_2_3</a:t>
            </a:r>
            <a:endParaRPr lang="ru-RU" altLang="ru-RU" sz="180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Николаенко А. Эталонные тесты СУБД: что было, что стало, что будет. /  Открытые системы. СУБД. 2017, № 02. </a:t>
            </a:r>
            <a:r>
              <a:rPr lang="en-US" altLang="ru-RU" sz="1800">
                <a:hlinkClick r:id="rId4"/>
              </a:rPr>
              <a:t>https://www.osp.ru/os/2017/02/13052225/</a:t>
            </a:r>
            <a:endParaRPr lang="ru-RU" altLang="ru-RU" sz="1800"/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0D0DF27-3A4C-402B-90BD-B22CF82A870C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884238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II. </a:t>
            </a:r>
            <a:r>
              <a:rPr lang="ru-RU" altLang="ru-RU" sz="3000" b="1" smtClean="0"/>
              <a:t>Определение требований к операционной обстановке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820896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defRPr/>
            </a:pPr>
            <a:r>
              <a:rPr lang="ru-RU" altLang="ru-RU" sz="2000" dirty="0" smtClean="0"/>
              <a:t> </a:t>
            </a:r>
            <a:r>
              <a:rPr lang="ru-RU" altLang="ru-RU" sz="1800" u="sng" dirty="0" smtClean="0"/>
              <a:t>На этом этапе производится:</a:t>
            </a:r>
          </a:p>
          <a:p>
            <a:pPr marL="342900" indent="-342900"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altLang="ru-RU" sz="1800" dirty="0" smtClean="0"/>
              <a:t>оценка требований к вычислительным ресурсам, необходимым для функционирования системы</a:t>
            </a:r>
            <a:r>
              <a:rPr lang="en-US" altLang="ru-RU" sz="1800" dirty="0" smtClean="0"/>
              <a:t> (</a:t>
            </a:r>
            <a:r>
              <a:rPr lang="ru-RU" altLang="ru-RU" sz="1800" dirty="0" smtClean="0"/>
              <a:t>объем памяти и производительность);</a:t>
            </a:r>
          </a:p>
          <a:p>
            <a:pPr marL="342900" indent="-342900"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altLang="ru-RU" sz="1800" dirty="0" smtClean="0"/>
              <a:t>выбор типа и конфигурации ЭВМ;</a:t>
            </a:r>
            <a:endParaRPr lang="en-US" altLang="ru-RU" sz="1800" dirty="0" smtClean="0"/>
          </a:p>
          <a:p>
            <a:pPr>
              <a:spcBef>
                <a:spcPct val="35000"/>
              </a:spcBef>
              <a:defRPr/>
            </a:pPr>
            <a:endParaRPr lang="en-US" altLang="ru-RU" sz="1800" dirty="0" smtClean="0"/>
          </a:p>
          <a:p>
            <a:pPr>
              <a:spcBef>
                <a:spcPct val="35000"/>
              </a:spcBef>
              <a:defRPr/>
            </a:pPr>
            <a:r>
              <a:rPr lang="ru-RU" altLang="ru-RU" sz="1800" dirty="0" smtClean="0"/>
              <a:t>			      </a:t>
            </a:r>
            <a:r>
              <a:rPr lang="ru-RU" altLang="ru-RU" sz="4000" dirty="0" smtClean="0"/>
              <a:t>…</a:t>
            </a:r>
            <a:endParaRPr lang="en-US" altLang="ru-RU" sz="1800" dirty="0" smtClean="0"/>
          </a:p>
          <a:p>
            <a:pPr marL="342900" indent="-342900">
              <a:spcBef>
                <a:spcPct val="35000"/>
              </a:spcBef>
              <a:buFont typeface="Wingdings" pitchFamily="2" charset="2"/>
              <a:buChar char="ü"/>
              <a:defRPr/>
            </a:pPr>
            <a:endParaRPr lang="ru-RU" altLang="ru-RU" sz="1800" dirty="0" smtClean="0"/>
          </a:p>
          <a:p>
            <a:pPr marL="342900" indent="-342900">
              <a:spcBef>
                <a:spcPct val="35000"/>
              </a:spcBef>
              <a:buFont typeface="Wingdings" pitchFamily="2" charset="2"/>
              <a:buChar char="ü"/>
              <a:defRPr/>
            </a:pPr>
            <a:endParaRPr lang="en-US" altLang="ru-RU" sz="1800" dirty="0" smtClean="0"/>
          </a:p>
          <a:p>
            <a:pPr>
              <a:spcBef>
                <a:spcPct val="35000"/>
              </a:spcBef>
              <a:defRPr/>
            </a:pPr>
            <a:endParaRPr lang="ru-RU" altLang="ru-RU" sz="700" dirty="0" smtClean="0"/>
          </a:p>
          <a:p>
            <a:pPr marL="342900" indent="-342900">
              <a:spcBef>
                <a:spcPct val="35000"/>
              </a:spcBef>
              <a:buFont typeface="Wingdings" pitchFamily="2" charset="2"/>
              <a:buChar char="ü"/>
              <a:defRPr/>
            </a:pPr>
            <a:r>
              <a:rPr lang="ru-RU" altLang="ru-RU" sz="1800" dirty="0" smtClean="0"/>
              <a:t>выбор типа и версии операционной системы (ОС).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157788"/>
            <a:ext cx="33655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852738"/>
            <a:ext cx="21050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492375"/>
            <a:ext cx="4130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D566B08-0667-4A10-BA1A-CF91325A53D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884238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II. </a:t>
            </a:r>
            <a:r>
              <a:rPr lang="ru-RU" altLang="ru-RU" sz="3000" b="1" smtClean="0"/>
              <a:t>Определение требований к операционной обстановке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23850" y="1412875"/>
            <a:ext cx="6692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5000"/>
              </a:spcBef>
              <a:buClrTx/>
              <a:buSzTx/>
              <a:buFontTx/>
              <a:buNone/>
            </a:pPr>
            <a:r>
              <a:rPr lang="ru-RU" altLang="ru-RU" sz="1800" u="sng"/>
              <a:t>Выбор зависит от таких показателей, как:</a:t>
            </a:r>
          </a:p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примерный объём данных в БД;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1357313"/>
            <a:ext cx="192563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57563"/>
            <a:ext cx="19478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229225"/>
            <a:ext cx="204152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976563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EC1F8C-56FB-4C1C-B56E-9A68ECC5EED3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2117725"/>
            <a:ext cx="6335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динамика роста объёма данных;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2433638"/>
            <a:ext cx="6643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характер запросов к данным (извлечение и обновление отдельных записей, обработка групп записей, обработка отдельных отношений или соединение отношений);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3357563"/>
            <a:ext cx="664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интенсивность запросов к данным по типам запросов;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3725863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требования ко времени отклика системы по типам запросов (95% транзакций должны завершаться за 1 с);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4371975"/>
            <a:ext cx="64087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режим работы (интерактивный, пакетный или режим реального времени).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62488"/>
            <a:ext cx="1978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37163"/>
            <a:ext cx="18240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484313"/>
            <a:ext cx="12382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739775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III. </a:t>
            </a:r>
            <a:r>
              <a:rPr lang="ru-RU" altLang="ru-RU" sz="3000" b="1" smtClean="0"/>
              <a:t>Выбор СУБД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65532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Наиболее важные критерии выбора СУБД:</a:t>
            </a:r>
          </a:p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600"/>
              <a:t>тип модели данных, которую поддерживает данная СУБД, адекватность модели данных структуре рассматриваемой ПО;</a:t>
            </a:r>
          </a:p>
        </p:txBody>
      </p:sp>
      <p:pic>
        <p:nvPicPr>
          <p:cNvPr id="717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692150"/>
            <a:ext cx="12795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12875"/>
            <a:ext cx="129698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2925763"/>
            <a:ext cx="12255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221163"/>
            <a:ext cx="230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157788"/>
            <a:ext cx="17319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27A6916-D830-4BB1-AB4A-44C0B8A2843C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2138363"/>
            <a:ext cx="6769100" cy="121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ct val="4500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dirty="0"/>
              <a:t>характеристики производительности СУБД;</a:t>
            </a:r>
          </a:p>
          <a:p>
            <a:pPr>
              <a:spcBef>
                <a:spcPct val="45000"/>
              </a:spcBef>
              <a:defRPr/>
            </a:pPr>
            <a:r>
              <a:rPr lang="ru-RU" altLang="ru-RU" sz="1600" dirty="0"/>
              <a:t>Николаенко А. Эталонные тесты СУБД: что было, что стало, что будет. /  Открытые системы. СУБД. 2017, № 02. </a:t>
            </a:r>
            <a:r>
              <a:rPr lang="en-US" altLang="ru-RU" sz="1600" dirty="0">
                <a:hlinkClick r:id="rId8"/>
              </a:rPr>
              <a:t>https://www.osp.ru/os/2017/02/13052225</a:t>
            </a:r>
            <a:r>
              <a:rPr lang="en-US" altLang="ru-RU" sz="1400" dirty="0">
                <a:hlinkClick r:id="rId8"/>
              </a:rPr>
              <a:t>/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5288" y="33591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запас функциональных возможностей для дальнейшего развития информационной системы;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40068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степень оснащённости СУБД инструментарием для персонала администрирования данными;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4643438"/>
            <a:ext cx="568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удобство и надежность СУБД  в эксплуатации;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014913"/>
            <a:ext cx="5689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наличие специалистов по работе с конкретной СУБД;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5288" y="5591175"/>
            <a:ext cx="6149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стоимость СУБД  и дополнительного программного обеспечения.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739775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III. </a:t>
            </a:r>
            <a:r>
              <a:rPr lang="ru-RU" altLang="ru-RU" sz="3000" b="1" smtClean="0"/>
              <a:t>Выбор архитектуры системы БД</a:t>
            </a:r>
          </a:p>
        </p:txBody>
      </p:sp>
      <p:sp>
        <p:nvSpPr>
          <p:cNvPr id="819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2C6419F-7A65-430A-84B1-CFEE5029018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1249363"/>
            <a:ext cx="36718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45000"/>
              </a:spcBef>
              <a:buClrTx/>
              <a:buSzTx/>
              <a:buFont typeface="Wingdings" pitchFamily="2" charset="2"/>
              <a:buNone/>
              <a:defRPr/>
            </a:pPr>
            <a:r>
              <a:rPr lang="ru-RU" altLang="ru-RU" sz="1800" dirty="0" smtClean="0"/>
              <a:t>Клиент-серверная архитектура:</a:t>
            </a:r>
          </a:p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800" dirty="0" smtClean="0"/>
              <a:t>Двухзвенная (клиент – сервер БД).</a:t>
            </a:r>
          </a:p>
          <a:p>
            <a:pPr eaLnBrk="1" hangingPunct="1">
              <a:spcBef>
                <a:spcPct val="45000"/>
              </a:spcBef>
              <a:buClrTx/>
              <a:buSzTx/>
              <a:buFont typeface="Wingdings" pitchFamily="2" charset="2"/>
              <a:buChar char="§"/>
              <a:defRPr/>
            </a:pPr>
            <a:r>
              <a:rPr lang="ru-RU" altLang="ru-RU" sz="1800" dirty="0" smtClean="0"/>
              <a:t>Трехзвенная </a:t>
            </a:r>
            <a:r>
              <a:rPr lang="ru-RU" altLang="ru-RU" sz="1800" dirty="0"/>
              <a:t>(клиент – сервер </a:t>
            </a:r>
            <a:r>
              <a:rPr lang="ru-RU" altLang="ru-RU" sz="1800" dirty="0" smtClean="0"/>
              <a:t>приложений – сервер БД</a:t>
            </a:r>
            <a:r>
              <a:rPr lang="ru-RU" altLang="ru-RU" sz="1800" dirty="0"/>
              <a:t>)</a:t>
            </a:r>
            <a:r>
              <a:rPr lang="ru-RU" altLang="ru-RU" sz="1800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341438"/>
            <a:ext cx="43116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463"/>
            <a:ext cx="407670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739775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III. </a:t>
            </a:r>
            <a:r>
              <a:rPr lang="ru-RU" altLang="ru-RU" sz="3000" b="1" smtClean="0"/>
              <a:t>Выбор архитектуры системы БД</a:t>
            </a:r>
          </a:p>
        </p:txBody>
      </p:sp>
      <p:sp>
        <p:nvSpPr>
          <p:cNvPr id="921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3FF04C8-90A2-4AD8-A4B7-B336FFFDFDE6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196850" y="1125538"/>
            <a:ext cx="85518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/>
              <a:t>Функции работы с данными: </a:t>
            </a:r>
          </a:p>
          <a:p>
            <a:pPr eaLnBrk="1" hangingPunct="1">
              <a:spcBef>
                <a:spcPts val="6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/>
              <a:t>1) управление интерфейсом, 2) прикладная логика, 3) управление данными.</a:t>
            </a:r>
          </a:p>
        </p:txBody>
      </p:sp>
      <p:graphicFrame>
        <p:nvGraphicFramePr>
          <p:cNvPr id="9221" name="Объект 9"/>
          <p:cNvGraphicFramePr>
            <a:graphicFrameLocks noChangeAspect="1"/>
          </p:cNvGraphicFramePr>
          <p:nvPr/>
        </p:nvGraphicFramePr>
        <p:xfrm>
          <a:off x="1397000" y="1700213"/>
          <a:ext cx="7278688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Рисунок" r:id="rId4" imgW="5410200" imgH="4133088" progId="Word.Picture.8">
                  <p:embed/>
                </p:oleObj>
              </mc:Choice>
              <mc:Fallback>
                <p:oleObj name="Рисунок" r:id="rId4" imgW="5410200" imgH="4133088" progId="Word.Picture.8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00213"/>
                        <a:ext cx="7278688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179388" y="1916113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latin typeface="Times New Roman" pitchFamily="18" charset="0"/>
              </a:rPr>
              <a:t>Gartner Group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Этапы проектирования БД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23850" y="981075"/>
            <a:ext cx="8496300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AutoNum type="romanUcPeriod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Информационно-логическое проектирование: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анализ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построение модели предметной области;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границ информационной поддержки;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определение групп пользователей.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2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Определение требований к операционной обстановке: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аппаратной платформы;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операционной системы.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3"/>
              <a:defRPr/>
            </a:pPr>
            <a:r>
              <a:rPr lang="ru-RU" alt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Выбор СУБД и других инструментальных программных средств.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СУБД;</a:t>
            </a:r>
          </a:p>
          <a:p>
            <a:pPr lvl="2" eaLnBrk="1" hangingPunct="1"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выбор версии СУБД и архитектуры, в которой она будет работать.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4"/>
              <a:defRPr/>
            </a:pPr>
            <a:r>
              <a:rPr lang="ru-RU" altLang="ru-RU" dirty="0" smtClean="0"/>
              <a:t> Логическое проектирование БД (</a:t>
            </a:r>
            <a:r>
              <a:rPr lang="ru-RU" altLang="ru-RU" dirty="0" err="1" smtClean="0"/>
              <a:t>даталогическое</a:t>
            </a:r>
            <a:r>
              <a:rPr lang="ru-RU" altLang="ru-RU" dirty="0" smtClean="0"/>
              <a:t>):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b="1" dirty="0" smtClean="0"/>
              <a:t>преобразование схемы предметной области в схему базы данных</a:t>
            </a:r>
            <a:r>
              <a:rPr lang="ru-RU" altLang="ru-RU" sz="1600" dirty="0" smtClean="0"/>
              <a:t>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создание схем отношений;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/>
              <a:t>нормализация отношений.</a:t>
            </a:r>
          </a:p>
          <a:p>
            <a:pPr lvl="1" eaLnBrk="1" hangingPunct="1">
              <a:spcBef>
                <a:spcPct val="30000"/>
              </a:spcBef>
              <a:buFontTx/>
              <a:buAutoNum type="romanUcPeriod" startAt="5"/>
              <a:defRPr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Физическое проектирование БД: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проекта на </a:t>
            </a:r>
            <a:r>
              <a:rPr lang="en-US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DDL</a:t>
            </a: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-языке выбранной СУБД;</a:t>
            </a:r>
          </a:p>
          <a:p>
            <a:pPr lvl="2" eaLnBrk="1" hangingPunct="1">
              <a:spcBef>
                <a:spcPct val="10000"/>
              </a:spcBef>
              <a:buFontTx/>
              <a:buChar char="•"/>
              <a:defRPr/>
            </a:pPr>
            <a:r>
              <a:rPr lang="ru-RU" alt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создание дополнительных объектов БД (индексов, представлений, триггеров и др.).</a:t>
            </a:r>
          </a:p>
        </p:txBody>
      </p:sp>
      <p:sp>
        <p:nvSpPr>
          <p:cNvPr id="410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50F3DA-0D15-41F4-84F8-DE971C41ED9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91513" cy="668338"/>
          </a:xfrm>
        </p:spPr>
        <p:txBody>
          <a:bodyPr/>
          <a:lstStyle/>
          <a:p>
            <a:pPr algn="ctr" eaLnBrk="1" hangingPunct="1"/>
            <a:r>
              <a:rPr lang="en-US" altLang="ru-RU" sz="3000" b="1" smtClean="0"/>
              <a:t>IV. </a:t>
            </a:r>
            <a:r>
              <a:rPr lang="ru-RU" altLang="ru-RU" sz="3000" b="1" smtClean="0"/>
              <a:t>Логическое проектирование РБД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1359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/>
              <a:t>Преобразование </a:t>
            </a:r>
            <a:r>
              <a:rPr lang="en-US" altLang="ru-RU" sz="2400"/>
              <a:t>ER</a:t>
            </a:r>
            <a:r>
              <a:rPr lang="ru-RU" altLang="ru-RU" sz="2400"/>
              <a:t>-диаграммы в схему базы данных.</a:t>
            </a:r>
          </a:p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ru-RU" altLang="ru-RU" sz="1800" b="1"/>
              <a:t>Правила преобразования: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Каждый тип сущности преобразуется в таблицу БД. В таблицу вносятся все атрибуты, относящиеся к данному типу сущности.</a:t>
            </a:r>
          </a:p>
          <a:p>
            <a:pPr eaLnBrk="1" hangingPunct="1">
              <a:spcBef>
                <a:spcPct val="35000"/>
              </a:spcBef>
              <a:buClrTx/>
              <a:buSzTx/>
              <a:buFontTx/>
              <a:buAutoNum type="arabicPeriod"/>
            </a:pPr>
            <a:r>
              <a:rPr lang="ru-RU" altLang="ru-RU" sz="1800"/>
              <a:t>Бинарная связь 1:</a:t>
            </a:r>
            <a:r>
              <a:rPr lang="en-US" altLang="ru-RU" sz="1800"/>
              <a:t>n</a:t>
            </a:r>
            <a:r>
              <a:rPr lang="ru-RU" altLang="ru-RU" sz="1800"/>
              <a:t> (между сущностями </a:t>
            </a:r>
            <a:r>
              <a:rPr lang="ru-RU" altLang="ru-RU" sz="1800" b="1"/>
              <a:t>разных типов</a:t>
            </a:r>
            <a:r>
              <a:rPr lang="ru-RU" altLang="ru-RU" sz="1800"/>
              <a:t>) реализуется с помощью внешнего ключа между двумя таблицами: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622425" y="3216275"/>
          <a:ext cx="5608638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Picture" r:id="rId4" imgW="3878212" imgH="2090492" progId="Word.Picture.8">
                  <p:embed/>
                </p:oleObj>
              </mc:Choice>
              <mc:Fallback>
                <p:oleObj name="Picture" r:id="rId4" imgW="3878212" imgH="20904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216275"/>
                        <a:ext cx="5608638" cy="300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14D4AD-05F4-4338-ADC0-4F5B04331AC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1498</TotalTime>
  <Words>1670</Words>
  <Application>Microsoft Office PowerPoint</Application>
  <PresentationFormat>Экран (4:3)</PresentationFormat>
  <Paragraphs>201</Paragraphs>
  <Slides>26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Пиксел</vt:lpstr>
      <vt:lpstr>Рисунок</vt:lpstr>
      <vt:lpstr>Picture</vt:lpstr>
      <vt:lpstr>Базы данных</vt:lpstr>
      <vt:lpstr>Этапы проектирования БД</vt:lpstr>
      <vt:lpstr>II. Определение требований к операционной обстановке</vt:lpstr>
      <vt:lpstr>II. Определение требований к операционной обстановке</vt:lpstr>
      <vt:lpstr>III. Выбор СУБД</vt:lpstr>
      <vt:lpstr>III. Выбор архитектуры системы БД</vt:lpstr>
      <vt:lpstr>III. Выбор архитектуры системы БД</vt:lpstr>
      <vt:lpstr>Этапы проектирования БД</vt:lpstr>
      <vt:lpstr>IV. Логическое проектирование РБД</vt:lpstr>
      <vt:lpstr>IV. Логическое проектирование РБД</vt:lpstr>
      <vt:lpstr>IV. Логическое проектирование РБД</vt:lpstr>
      <vt:lpstr>IV. Логическое проектирование РБД</vt:lpstr>
      <vt:lpstr>IV. Логическое проектирование РБД</vt:lpstr>
      <vt:lpstr>Презентация PowerPoint</vt:lpstr>
      <vt:lpstr>Логическое проектирование РБД</vt:lpstr>
      <vt:lpstr>Этапы проектирования БД</vt:lpstr>
      <vt:lpstr>IV. Логическое проектирование РБД</vt:lpstr>
      <vt:lpstr>IV. Логическое проектирование РБД</vt:lpstr>
      <vt:lpstr>IV. Логическое проектирование РБД</vt:lpstr>
      <vt:lpstr>IV. Логическое проектирование РБД</vt:lpstr>
      <vt:lpstr>Пример. Составление отношений проектной организации</vt:lpstr>
      <vt:lpstr>Пример. Логическое проектирование РБД</vt:lpstr>
      <vt:lpstr>Пример. Логическое проектирование РБД</vt:lpstr>
      <vt:lpstr>Пример. Логическое проектирование РБД</vt:lpstr>
      <vt:lpstr>Пример. Логическое проектирование РБД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Динамический SQL</dc:title>
  <dc:creator>_</dc:creator>
  <cp:lastModifiedBy>Карпова Ирина Петровна</cp:lastModifiedBy>
  <cp:revision>169</cp:revision>
  <dcterms:created xsi:type="dcterms:W3CDTF">2011-03-06T14:09:24Z</dcterms:created>
  <dcterms:modified xsi:type="dcterms:W3CDTF">2023-01-12T10:12:44Z</dcterms:modified>
</cp:coreProperties>
</file>