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306" r:id="rId3"/>
    <p:sldId id="325" r:id="rId4"/>
    <p:sldId id="326" r:id="rId5"/>
    <p:sldId id="327" r:id="rId6"/>
    <p:sldId id="328" r:id="rId7"/>
    <p:sldId id="334" r:id="rId8"/>
    <p:sldId id="324" r:id="rId9"/>
    <p:sldId id="309" r:id="rId10"/>
    <p:sldId id="320" r:id="rId11"/>
    <p:sldId id="321" r:id="rId12"/>
    <p:sldId id="322" r:id="rId13"/>
    <p:sldId id="323" r:id="rId14"/>
    <p:sldId id="330" r:id="rId15"/>
    <p:sldId id="331" r:id="rId16"/>
    <p:sldId id="332" r:id="rId17"/>
    <p:sldId id="333" r:id="rId18"/>
    <p:sldId id="335" r:id="rId19"/>
    <p:sldId id="338" r:id="rId20"/>
    <p:sldId id="339" r:id="rId21"/>
    <p:sldId id="336" r:id="rId22"/>
    <p:sldId id="337" r:id="rId23"/>
    <p:sldId id="340" r:id="rId24"/>
    <p:sldId id="341" r:id="rId25"/>
    <p:sldId id="329" r:id="rId26"/>
    <p:sldId id="342"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3000"/>
    <a:srgbClr val="1E0600"/>
    <a:srgbClr val="0D0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876" autoAdjust="0"/>
  </p:normalViewPr>
  <p:slideViewPr>
    <p:cSldViewPr>
      <p:cViewPr>
        <p:scale>
          <a:sx n="80" d="100"/>
          <a:sy n="80" d="100"/>
        </p:scale>
        <p:origin x="-804" y="-4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13825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smtClean="0"/>
              <a:t>Образец заголовка</a:t>
            </a:r>
          </a:p>
        </p:txBody>
      </p:sp>
      <p:sp>
        <p:nvSpPr>
          <p:cNvPr id="1382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alt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ltLang="ru-RU"/>
          </a:p>
        </p:txBody>
      </p:sp>
      <p:sp>
        <p:nvSpPr>
          <p:cNvPr id="19" name="Rectangle 17"/>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p:cNvSpPr>
            <a:spLocks noGrp="1" noChangeArrowheads="1"/>
          </p:cNvSpPr>
          <p:nvPr>
            <p:ph type="sldNum" sz="quarter" idx="12"/>
          </p:nvPr>
        </p:nvSpPr>
        <p:spPr/>
        <p:txBody>
          <a:bodyPr/>
          <a:lstStyle>
            <a:lvl1pPr>
              <a:defRPr/>
            </a:lvl1pPr>
          </a:lstStyle>
          <a:p>
            <a:pPr>
              <a:defRPr/>
            </a:pPr>
            <a:fld id="{C871EDAE-4CDF-404D-B520-A612F972C541}" type="slidenum">
              <a:rPr lang="ru-RU" altLang="ru-RU"/>
              <a:pPr>
                <a:defRPr/>
              </a:pPr>
              <a:t>‹#›</a:t>
            </a:fld>
            <a:endParaRPr lang="ru-RU" altLang="ru-RU"/>
          </a:p>
        </p:txBody>
      </p:sp>
    </p:spTree>
    <p:extLst>
      <p:ext uri="{BB962C8B-B14F-4D97-AF65-F5344CB8AC3E}">
        <p14:creationId xmlns:p14="http://schemas.microsoft.com/office/powerpoint/2010/main" val="642956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59A91CFF-1023-4163-9533-3CA59CF04CC5}"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99458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E2CEE8C1-5FF8-4D70-8DA1-D404AAD9973D}"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53184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B06E7EF2-E5AA-45E5-AD3B-DC2E5FD0F772}"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97879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B9114F53-FD35-4604-A57C-AB3C50CF9AF2}"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95331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2710479C-F561-4A8A-B709-DEE1F4038FD0}"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287503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p:cNvSpPr>
            <a:spLocks noGrp="1" noChangeArrowheads="1"/>
          </p:cNvSpPr>
          <p:nvPr>
            <p:ph type="sldNum" sz="quarter" idx="11"/>
          </p:nvPr>
        </p:nvSpPr>
        <p:spPr>
          <a:ln/>
        </p:spPr>
        <p:txBody>
          <a:bodyPr/>
          <a:lstStyle>
            <a:lvl1pPr>
              <a:defRPr/>
            </a:lvl1pPr>
          </a:lstStyle>
          <a:p>
            <a:pPr>
              <a:defRPr/>
            </a:pPr>
            <a:fld id="{B127FEE2-4AC2-4D59-B466-25A559A9303B}" type="slidenum">
              <a:rPr lang="ru-RU" altLang="ru-RU"/>
              <a:pPr>
                <a:defRPr/>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69799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p:cNvSpPr>
            <a:spLocks noGrp="1" noChangeArrowheads="1"/>
          </p:cNvSpPr>
          <p:nvPr>
            <p:ph type="sldNum" sz="quarter" idx="11"/>
          </p:nvPr>
        </p:nvSpPr>
        <p:spPr>
          <a:ln/>
        </p:spPr>
        <p:txBody>
          <a:bodyPr/>
          <a:lstStyle>
            <a:lvl1pPr>
              <a:defRPr/>
            </a:lvl1pPr>
          </a:lstStyle>
          <a:p>
            <a:pPr>
              <a:defRPr/>
            </a:pPr>
            <a:fld id="{DD33CA3B-C27D-44C5-BBB2-FF9C5ABEC4B2}" type="slidenum">
              <a:rPr lang="ru-RU" altLang="ru-RU"/>
              <a:pPr>
                <a:defRPr/>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41860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p:cNvSpPr>
            <a:spLocks noGrp="1" noChangeArrowheads="1"/>
          </p:cNvSpPr>
          <p:nvPr>
            <p:ph type="sldNum" sz="quarter" idx="11"/>
          </p:nvPr>
        </p:nvSpPr>
        <p:spPr>
          <a:ln/>
        </p:spPr>
        <p:txBody>
          <a:bodyPr/>
          <a:lstStyle>
            <a:lvl1pPr>
              <a:defRPr/>
            </a:lvl1pPr>
          </a:lstStyle>
          <a:p>
            <a:pPr>
              <a:defRPr/>
            </a:pPr>
            <a:fld id="{7DD47159-A1AE-44F9-864A-502806B048D4}" type="slidenum">
              <a:rPr lang="ru-RU" altLang="ru-RU"/>
              <a:pPr>
                <a:defRPr/>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825716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662ABAE9-B3F2-4776-81F3-E668584A5961}"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53729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695C01A6-8876-47D4-A075-BD77DAB50B79}"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89985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ltLang="ru-RU"/>
          </a:p>
        </p:txBody>
      </p:sp>
      <p:sp>
        <p:nvSpPr>
          <p:cNvPr id="13721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6D3F384C-6EAE-4858-9E6F-D1F81913D047}" type="slidenum">
              <a:rPr lang="ru-RU" altLang="ru-RU"/>
              <a:pPr>
                <a:defRPr/>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3723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citforum.ru/database/osbd/glava_39.shtml" TargetMode="External"/><Relationship Id="rId2" Type="http://schemas.openxmlformats.org/officeDocument/2006/relationships/hyperlink" Target="https://publications.hse.ru/mirror/pubs/share/direct/25905281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39975" y="1700213"/>
            <a:ext cx="4679950" cy="2376487"/>
          </a:xfrm>
        </p:spPr>
        <p:txBody>
          <a:bodyPr/>
          <a:lstStyle/>
          <a:p>
            <a:pPr algn="r" eaLnBrk="1" hangingPunct="1"/>
            <a:r>
              <a:rPr lang="ru-RU" altLang="ru-RU" sz="5400" smtClean="0"/>
              <a:t>Базы данных</a:t>
            </a:r>
          </a:p>
        </p:txBody>
      </p:sp>
      <p:sp>
        <p:nvSpPr>
          <p:cNvPr id="3075" name="Rectangle 3"/>
          <p:cNvSpPr>
            <a:spLocks noGrp="1" noChangeArrowheads="1"/>
          </p:cNvSpPr>
          <p:nvPr>
            <p:ph type="subTitle" idx="1"/>
          </p:nvPr>
        </p:nvSpPr>
        <p:spPr>
          <a:xfrm>
            <a:off x="1273175" y="4433888"/>
            <a:ext cx="7475538" cy="1731962"/>
          </a:xfrm>
        </p:spPr>
        <p:txBody>
          <a:bodyPr/>
          <a:lstStyle/>
          <a:p>
            <a:pPr algn="r" eaLnBrk="1" hangingPunct="1"/>
            <a:r>
              <a:rPr lang="ru-RU" altLang="ru-RU" dirty="0" smtClean="0"/>
              <a:t>Лекция </a:t>
            </a:r>
            <a:r>
              <a:rPr lang="ru-RU" altLang="ru-RU" dirty="0" smtClean="0"/>
              <a:t>8. </a:t>
            </a:r>
            <a:endParaRPr lang="ru-RU" altLang="ru-RU" dirty="0" smtClean="0"/>
          </a:p>
          <a:p>
            <a:pPr algn="r" eaLnBrk="1" hangingPunct="1"/>
            <a:r>
              <a:rPr lang="ru-RU" altLang="ru-RU" dirty="0" smtClean="0"/>
              <a:t>Хеширование и кластеризация. </a:t>
            </a:r>
            <a:endParaRPr lang="en-US" altLang="ru-RU" dirty="0" smtClean="0"/>
          </a:p>
          <a:p>
            <a:pPr algn="r" eaLnBrk="1" hangingPunct="1"/>
            <a:r>
              <a:rPr lang="ru-RU" altLang="ru-RU" dirty="0" smtClean="0"/>
              <a:t>Особенности СУБД </a:t>
            </a:r>
            <a:r>
              <a:rPr lang="en-US" altLang="ru-RU" dirty="0" smtClean="0"/>
              <a:t>Oracle</a:t>
            </a:r>
            <a:endParaRPr lang="ru-RU" altLang="ru-RU" dirty="0" smtClean="0"/>
          </a:p>
        </p:txBody>
      </p:sp>
      <p:sp>
        <p:nvSpPr>
          <p:cNvPr id="3076" name="TextBox 3"/>
          <p:cNvSpPr txBox="1">
            <a:spLocks noChangeArrowheads="1"/>
          </p:cNvSpPr>
          <p:nvPr/>
        </p:nvSpPr>
        <p:spPr bwMode="auto">
          <a:xfrm>
            <a:off x="1116013" y="115888"/>
            <a:ext cx="7956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r>
              <a:rPr lang="ru-RU" altLang="ru-RU" sz="1800" b="1" i="1"/>
              <a:t>"В действительности всё выглядит иначе, чем на самом деле".</a:t>
            </a:r>
            <a:br>
              <a:rPr lang="ru-RU" altLang="ru-RU" sz="1800" b="1" i="1"/>
            </a:br>
            <a:r>
              <a:rPr lang="ru-RU" altLang="ru-RU" sz="1800"/>
              <a:t>Станислав Ежи Лец, польский поэт, участник Сопротивления</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768350"/>
            <a:ext cx="8280400" cy="1147763"/>
          </a:xfrm>
        </p:spPr>
        <p:txBody>
          <a:bodyPr/>
          <a:lstStyle/>
          <a:p>
            <a:pPr eaLnBrk="1" hangingPunct="1"/>
            <a:r>
              <a:rPr lang="ru-RU" altLang="ru-RU" sz="3200" smtClean="0">
                <a:latin typeface="Times New Roman" pitchFamily="18" charset="0"/>
              </a:rPr>
              <a:t>Хеширование: </a:t>
            </a:r>
            <a:br>
              <a:rPr lang="ru-RU" altLang="ru-RU" sz="3200" smtClean="0">
                <a:latin typeface="Times New Roman" pitchFamily="18" charset="0"/>
              </a:rPr>
            </a:br>
            <a:r>
              <a:rPr lang="ru-RU" altLang="ru-RU" sz="3200" smtClean="0">
                <a:latin typeface="Times New Roman" pitchFamily="18" charset="0"/>
              </a:rPr>
              <a:t>сложности подбора хеш-функции </a:t>
            </a:r>
          </a:p>
        </p:txBody>
      </p:sp>
      <p:sp>
        <p:nvSpPr>
          <p:cNvPr id="12291" name="Text Box 3"/>
          <p:cNvSpPr txBox="1">
            <a:spLocks noChangeArrowheads="1"/>
          </p:cNvSpPr>
          <p:nvPr/>
        </p:nvSpPr>
        <p:spPr bwMode="auto">
          <a:xfrm>
            <a:off x="827088" y="1916113"/>
            <a:ext cx="5113337"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10000"/>
              </a:spcBef>
              <a:buClrTx/>
              <a:buSzTx/>
              <a:buFontTx/>
              <a:buNone/>
            </a:pPr>
            <a:r>
              <a:rPr kumimoji="1" lang="ru-RU" altLang="ru-RU" sz="2400">
                <a:solidFill>
                  <a:srgbClr val="0D0D11"/>
                </a:solidFill>
                <a:latin typeface="Times New Roman" pitchFamily="18" charset="0"/>
              </a:rPr>
              <a:t>Пример: парадокс дней рождения.</a:t>
            </a:r>
          </a:p>
          <a:p>
            <a:pPr eaLnBrk="1" hangingPunct="1">
              <a:spcBef>
                <a:spcPct val="10000"/>
              </a:spcBef>
              <a:buClrTx/>
              <a:buSzTx/>
              <a:buFontTx/>
              <a:buNone/>
            </a:pPr>
            <a:r>
              <a:rPr kumimoji="1" lang="ru-RU" altLang="ru-RU" sz="2400">
                <a:solidFill>
                  <a:srgbClr val="0D0D11"/>
                </a:solidFill>
                <a:latin typeface="Times New Roman" pitchFamily="18" charset="0"/>
              </a:rPr>
              <a:t>23 человека (случайным образом) собрались в одной комнате. С вероятностью 0.507  у двух из них дни рождения (число и месяц) совпадут.</a:t>
            </a:r>
          </a:p>
          <a:p>
            <a:pPr eaLnBrk="1" hangingPunct="1">
              <a:spcBef>
                <a:spcPct val="10000"/>
              </a:spcBef>
              <a:buClrTx/>
              <a:buSzTx/>
              <a:buFontTx/>
              <a:buNone/>
            </a:pPr>
            <a:r>
              <a:rPr kumimoji="1" lang="ru-RU" altLang="ru-RU" sz="2400">
                <a:solidFill>
                  <a:srgbClr val="0D0D11"/>
                </a:solidFill>
                <a:latin typeface="Times New Roman" pitchFamily="18" charset="0"/>
              </a:rPr>
              <a:t>Т.е. при случайном выборе функции, отображающей 23 элемента (</a:t>
            </a:r>
            <a:r>
              <a:rPr kumimoji="1" lang="en-US" altLang="ru-RU" sz="2400">
                <a:solidFill>
                  <a:srgbClr val="0D0D11"/>
                </a:solidFill>
                <a:latin typeface="Times New Roman" pitchFamily="18" charset="0"/>
              </a:rPr>
              <a:t>n=23) </a:t>
            </a:r>
            <a:r>
              <a:rPr kumimoji="1" lang="ru-RU" altLang="ru-RU" sz="2400">
                <a:solidFill>
                  <a:srgbClr val="0D0D11"/>
                </a:solidFill>
                <a:latin typeface="Times New Roman" pitchFamily="18" charset="0"/>
              </a:rPr>
              <a:t>в 365 ячеек, эта функция с вероятностью 0.507 </a:t>
            </a:r>
            <a:r>
              <a:rPr kumimoji="1" lang="en-US" altLang="ru-RU" sz="2400">
                <a:solidFill>
                  <a:srgbClr val="0D0D11"/>
                </a:solidFill>
                <a:latin typeface="Times New Roman" pitchFamily="18" charset="0"/>
              </a:rPr>
              <a:t>(p(n)=0.507) </a:t>
            </a:r>
            <a:r>
              <a:rPr kumimoji="1" lang="ru-RU" altLang="ru-RU" sz="2400">
                <a:solidFill>
                  <a:srgbClr val="0D0D11"/>
                </a:solidFill>
                <a:latin typeface="Times New Roman" pitchFamily="18" charset="0"/>
              </a:rPr>
              <a:t>поместит два элемента в одну ячейку.</a:t>
            </a:r>
          </a:p>
        </p:txBody>
      </p:sp>
      <p:graphicFrame>
        <p:nvGraphicFramePr>
          <p:cNvPr id="113698" name="Group 34"/>
          <p:cNvGraphicFramePr>
            <a:graphicFrameLocks noGrp="1"/>
          </p:cNvGraphicFramePr>
          <p:nvPr/>
        </p:nvGraphicFramePr>
        <p:xfrm>
          <a:off x="6376988" y="2276475"/>
          <a:ext cx="2298700" cy="2743200"/>
        </p:xfrm>
        <a:graphic>
          <a:graphicData uri="http://schemas.openxmlformats.org/drawingml/2006/table">
            <a:tbl>
              <a:tblPr/>
              <a:tblGrid>
                <a:gridCol w="641350"/>
                <a:gridCol w="1657350"/>
              </a:tblGrid>
              <a:tr h="457200">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1" i="1" u="none" strike="noStrike" cap="none" normalizeH="0" baseline="0" smtClean="0">
                          <a:ln>
                            <a:noFill/>
                          </a:ln>
                          <a:solidFill>
                            <a:srgbClr val="0D0D11"/>
                          </a:solidFill>
                          <a:effectLst/>
                          <a:latin typeface="Times New Roman" pitchFamily="18" charset="0"/>
                          <a:cs typeface="Arial" charset="0"/>
                        </a:rPr>
                        <a:t>n</a:t>
                      </a:r>
                      <a:endParaRPr kumimoji="0" lang="ru-RU" altLang="ru-RU" sz="2400" b="0" i="0" u="none" strike="noStrike" cap="none" normalizeH="0" baseline="0" smtClean="0">
                        <a:ln>
                          <a:noFill/>
                        </a:ln>
                        <a:solidFill>
                          <a:srgbClr val="0D0D11"/>
                        </a:solidFill>
                        <a:effectLst/>
                        <a:latin typeface="Times New Roman" pitchFamily="18"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1" i="1" u="none" strike="noStrike" cap="none" normalizeH="0" baseline="0" smtClean="0">
                          <a:ln>
                            <a:noFill/>
                          </a:ln>
                          <a:solidFill>
                            <a:srgbClr val="0D0D11"/>
                          </a:solidFill>
                          <a:effectLst/>
                          <a:latin typeface="Times New Roman" pitchFamily="18" charset="0"/>
                          <a:cs typeface="Arial" charset="0"/>
                        </a:rPr>
                        <a:t>p</a:t>
                      </a:r>
                      <a:r>
                        <a:rPr kumimoji="0" lang="ru-RU" altLang="ru-RU" sz="2400" b="1" i="0" u="none" strike="noStrike" cap="none" normalizeH="0" baseline="0" smtClean="0">
                          <a:ln>
                            <a:noFill/>
                          </a:ln>
                          <a:solidFill>
                            <a:srgbClr val="0D0D11"/>
                          </a:solidFill>
                          <a:effectLst/>
                          <a:latin typeface="Times New Roman" pitchFamily="18" charset="0"/>
                          <a:cs typeface="Arial" charset="0"/>
                        </a:rPr>
                        <a:t> (</a:t>
                      </a:r>
                      <a:r>
                        <a:rPr kumimoji="0" lang="ru-RU" altLang="ru-RU" sz="2400" b="1" i="1" u="none" strike="noStrike" cap="none" normalizeH="0" baseline="0" smtClean="0">
                          <a:ln>
                            <a:noFill/>
                          </a:ln>
                          <a:solidFill>
                            <a:srgbClr val="0D0D11"/>
                          </a:solidFill>
                          <a:effectLst/>
                          <a:latin typeface="Times New Roman" pitchFamily="18" charset="0"/>
                          <a:cs typeface="Arial" charset="0"/>
                        </a:rPr>
                        <a:t>n</a:t>
                      </a:r>
                      <a:r>
                        <a:rPr kumimoji="0" lang="ru-RU" altLang="ru-RU" sz="2400" b="1" i="0" u="none" strike="noStrike" cap="none" normalizeH="0" baseline="0" smtClean="0">
                          <a:ln>
                            <a:noFill/>
                          </a:ln>
                          <a:solidFill>
                            <a:srgbClr val="0D0D11"/>
                          </a:solidFill>
                          <a:effectLst/>
                          <a:latin typeface="Times New Roman" pitchFamily="18" charset="0"/>
                          <a:cs typeface="Arial" charset="0"/>
                        </a:rPr>
                        <a:t>)</a:t>
                      </a:r>
                      <a:endParaRPr kumimoji="0" lang="ru-RU" altLang="ru-RU" sz="2400" b="0" i="0" u="none" strike="noStrike" cap="none" normalizeH="0" baseline="0" smtClean="0">
                        <a:ln>
                          <a:noFill/>
                        </a:ln>
                        <a:solidFill>
                          <a:srgbClr val="0D0D11"/>
                        </a:solidFill>
                        <a:effectLst/>
                        <a:latin typeface="Times New Roman" pitchFamily="18" charset="0"/>
                        <a:cs typeface="Arial" charset="0"/>
                      </a:endParaRPr>
                    </a:p>
                  </a:txBody>
                  <a:tcPr anchor="ctr" horzOverflow="overflow">
                    <a:lnL>
                      <a:noFill/>
                    </a:lnL>
                    <a:lnR cap="flat">
                      <a:noFill/>
                    </a:lnR>
                    <a:lnT cap="flat">
                      <a:noFill/>
                    </a:lnT>
                    <a:lnB>
                      <a:noFill/>
                    </a:lnB>
                    <a:lnTlToBr>
                      <a:noFill/>
                    </a:lnTlToBr>
                    <a:lnBlToTr>
                      <a:noFill/>
                    </a:lnBlToTr>
                    <a:noFill/>
                  </a:tcPr>
                </a:tc>
              </a:tr>
              <a:tr h="457200">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10</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12 %</a:t>
                      </a:r>
                    </a:p>
                  </a:txBody>
                  <a:tcPr anchor="ctr" horzOverflow="overflow">
                    <a:lnL>
                      <a:noFill/>
                    </a:lnL>
                    <a:lnR cap="flat">
                      <a:noFill/>
                    </a:lnR>
                    <a:lnT>
                      <a:noFill/>
                    </a:lnT>
                    <a:lnB>
                      <a:noFill/>
                    </a:lnB>
                    <a:lnTlToBr>
                      <a:noFill/>
                    </a:lnTlToBr>
                    <a:lnBlToTr>
                      <a:noFill/>
                    </a:lnBlToTr>
                    <a:noFill/>
                  </a:tcPr>
                </a:tc>
              </a:tr>
              <a:tr h="457200">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20</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41 %</a:t>
                      </a:r>
                    </a:p>
                  </a:txBody>
                  <a:tcPr anchor="ctr" horzOverflow="overflow">
                    <a:lnL>
                      <a:noFill/>
                    </a:lnL>
                    <a:lnR cap="flat">
                      <a:noFill/>
                    </a:lnR>
                    <a:lnT>
                      <a:noFill/>
                    </a:lnT>
                    <a:lnB>
                      <a:noFill/>
                    </a:lnB>
                    <a:lnTlToBr>
                      <a:noFill/>
                    </a:lnTlToBr>
                    <a:lnBlToTr>
                      <a:noFill/>
                    </a:lnBlToTr>
                    <a:noFill/>
                  </a:tcPr>
                </a:tc>
              </a:tr>
              <a:tr h="457200">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30</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70 %</a:t>
                      </a:r>
                    </a:p>
                  </a:txBody>
                  <a:tcPr anchor="ctr" horzOverflow="overflow">
                    <a:lnL>
                      <a:noFill/>
                    </a:lnL>
                    <a:lnR cap="flat">
                      <a:noFill/>
                    </a:lnR>
                    <a:lnT>
                      <a:noFill/>
                    </a:lnT>
                    <a:lnB>
                      <a:noFill/>
                    </a:lnB>
                    <a:lnTlToBr>
                      <a:noFill/>
                    </a:lnTlToBr>
                    <a:lnBlToTr>
                      <a:noFill/>
                    </a:lnBlToTr>
                    <a:noFill/>
                  </a:tcPr>
                </a:tc>
              </a:tr>
              <a:tr h="457200">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50</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97 %</a:t>
                      </a:r>
                    </a:p>
                  </a:txBody>
                  <a:tcPr anchor="ctr" horzOverflow="overflow">
                    <a:lnL>
                      <a:noFill/>
                    </a:lnL>
                    <a:lnR cap="flat">
                      <a:noFill/>
                    </a:lnR>
                    <a:lnT>
                      <a:noFill/>
                    </a:lnT>
                    <a:lnB>
                      <a:noFill/>
                    </a:lnB>
                    <a:lnTlToBr>
                      <a:noFill/>
                    </a:lnTlToBr>
                    <a:lnBlToTr>
                      <a:noFill/>
                    </a:lnBlToTr>
                    <a:noFill/>
                  </a:tcPr>
                </a:tc>
              </a:tr>
              <a:tr h="457200">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100</a:t>
                      </a:r>
                    </a:p>
                  </a:txBody>
                  <a:tcPr anchor="ctr" horzOverflow="overflow">
                    <a:lnL cap="flat">
                      <a:noFill/>
                    </a:lnL>
                    <a:lnR>
                      <a:noFill/>
                    </a:lnR>
                    <a:lnT>
                      <a:noFill/>
                    </a:lnT>
                    <a:lnB cap="flat">
                      <a:noFill/>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cs typeface="Arial" charset="0"/>
                        </a:defRPr>
                      </a:lvl1pPr>
                      <a:lvl2pPr>
                        <a:spcBef>
                          <a:spcPct val="20000"/>
                        </a:spcBef>
                        <a:buClr>
                          <a:schemeClr val="accent2"/>
                        </a:buClr>
                        <a:buSzPct val="8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accent2"/>
                        </a:buClr>
                        <a:buSzPct val="70000"/>
                        <a:buFont typeface="Wingdings" pitchFamily="2" charset="2"/>
                        <a:defRPr>
                          <a:solidFill>
                            <a:schemeClr val="tx1"/>
                          </a:solidFill>
                          <a:latin typeface="Arial" charset="0"/>
                          <a:cs typeface="Arial" charset="0"/>
                        </a:defRPr>
                      </a:lvl4pPr>
                      <a:lvl5pPr>
                        <a:spcBef>
                          <a:spcPct val="20000"/>
                        </a:spcBef>
                        <a:buClr>
                          <a:schemeClr val="bg2"/>
                        </a:buClr>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ru-RU" altLang="ru-RU" sz="2400" b="0" i="0" u="none" strike="noStrike" cap="none" normalizeH="0" baseline="0" smtClean="0">
                          <a:ln>
                            <a:noFill/>
                          </a:ln>
                          <a:solidFill>
                            <a:srgbClr val="0D0D11"/>
                          </a:solidFill>
                          <a:effectLst/>
                          <a:latin typeface="Times New Roman" pitchFamily="18" charset="0"/>
                          <a:cs typeface="Arial" charset="0"/>
                        </a:rPr>
                        <a:t>99,99996 %</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4213" y="768350"/>
            <a:ext cx="8280400" cy="644525"/>
          </a:xfrm>
        </p:spPr>
        <p:txBody>
          <a:bodyPr/>
          <a:lstStyle/>
          <a:p>
            <a:pPr eaLnBrk="1" hangingPunct="1"/>
            <a:r>
              <a:rPr lang="ru-RU" altLang="ru-RU" sz="3200" smtClean="0">
                <a:latin typeface="Times New Roman" pitchFamily="18" charset="0"/>
              </a:rPr>
              <a:t>Методы хеширования</a:t>
            </a:r>
          </a:p>
        </p:txBody>
      </p:sp>
      <p:sp>
        <p:nvSpPr>
          <p:cNvPr id="13315" name="Text Box 3"/>
          <p:cNvSpPr txBox="1">
            <a:spLocks noChangeArrowheads="1"/>
          </p:cNvSpPr>
          <p:nvPr/>
        </p:nvSpPr>
        <p:spPr bwMode="auto">
          <a:xfrm>
            <a:off x="611188" y="1484313"/>
            <a:ext cx="8208962"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2000">
                <a:solidFill>
                  <a:srgbClr val="0D0D11"/>
                </a:solidFill>
                <a:latin typeface="Times New Roman" pitchFamily="18" charset="0"/>
              </a:rPr>
              <a:t>Все рассуждения ведутся в предположении, что хеш-функция </a:t>
            </a:r>
            <a:r>
              <a:rPr kumimoji="1" lang="en-US" altLang="ru-RU" sz="2000" i="1">
                <a:solidFill>
                  <a:srgbClr val="0D0D11"/>
                </a:solidFill>
                <a:latin typeface="Times New Roman" pitchFamily="18" charset="0"/>
              </a:rPr>
              <a:t>h</a:t>
            </a:r>
            <a:r>
              <a:rPr kumimoji="1" lang="ru-RU" altLang="ru-RU" sz="2000" i="1">
                <a:solidFill>
                  <a:srgbClr val="0D0D11"/>
                </a:solidFill>
                <a:latin typeface="Times New Roman" pitchFamily="18" charset="0"/>
              </a:rPr>
              <a:t>(</a:t>
            </a:r>
            <a:r>
              <a:rPr kumimoji="1" lang="en-US" altLang="ru-RU" sz="2000" i="1">
                <a:solidFill>
                  <a:srgbClr val="0D0D11"/>
                </a:solidFill>
                <a:latin typeface="Times New Roman" pitchFamily="18" charset="0"/>
              </a:rPr>
              <a:t>K</a:t>
            </a:r>
            <a:r>
              <a:rPr kumimoji="1" lang="ru-RU" altLang="ru-RU" sz="2000" i="1">
                <a:solidFill>
                  <a:srgbClr val="0D0D11"/>
                </a:solidFill>
                <a:latin typeface="Times New Roman" pitchFamily="18" charset="0"/>
              </a:rPr>
              <a:t>): 0</a:t>
            </a:r>
            <a:r>
              <a:rPr kumimoji="1" lang="en-US" altLang="ru-RU" sz="2000">
                <a:solidFill>
                  <a:srgbClr val="0D0D11"/>
                </a:solidFill>
                <a:latin typeface="Times New Roman" pitchFamily="18" charset="0"/>
                <a:sym typeface="Symbol" pitchFamily="18" charset="2"/>
              </a:rPr>
              <a:t></a:t>
            </a:r>
            <a:r>
              <a:rPr kumimoji="1" lang="en-US" altLang="ru-RU" sz="2000" i="1">
                <a:solidFill>
                  <a:srgbClr val="0D0D11"/>
                </a:solidFill>
                <a:latin typeface="Times New Roman" pitchFamily="18" charset="0"/>
              </a:rPr>
              <a:t>h</a:t>
            </a:r>
            <a:r>
              <a:rPr kumimoji="1" lang="ru-RU" altLang="ru-RU" sz="2000" i="1">
                <a:solidFill>
                  <a:srgbClr val="0D0D11"/>
                </a:solidFill>
                <a:latin typeface="Times New Roman" pitchFamily="18" charset="0"/>
              </a:rPr>
              <a:t>(</a:t>
            </a:r>
            <a:r>
              <a:rPr kumimoji="1" lang="en-US" altLang="ru-RU" sz="2000" i="1">
                <a:solidFill>
                  <a:srgbClr val="0D0D11"/>
                </a:solidFill>
                <a:latin typeface="Times New Roman" pitchFamily="18" charset="0"/>
              </a:rPr>
              <a:t>K</a:t>
            </a:r>
            <a:r>
              <a:rPr kumimoji="1" lang="ru-RU" altLang="ru-RU" sz="2000" i="1">
                <a:solidFill>
                  <a:srgbClr val="0D0D11"/>
                </a:solidFill>
                <a:latin typeface="Times New Roman" pitchFamily="18" charset="0"/>
              </a:rPr>
              <a:t>)</a:t>
            </a:r>
            <a:r>
              <a:rPr kumimoji="1" lang="en-US" altLang="ru-RU" sz="2000">
                <a:solidFill>
                  <a:srgbClr val="0D0D11"/>
                </a:solidFill>
                <a:latin typeface="Times New Roman" pitchFamily="18" charset="0"/>
                <a:sym typeface="Symbol" pitchFamily="18" charset="2"/>
              </a:rPr>
              <a:t></a:t>
            </a:r>
            <a:r>
              <a:rPr kumimoji="1" lang="en-US" altLang="ru-RU" sz="2000" i="1">
                <a:solidFill>
                  <a:srgbClr val="0D0D11"/>
                </a:solidFill>
                <a:latin typeface="Times New Roman" pitchFamily="18" charset="0"/>
              </a:rPr>
              <a:t>N</a:t>
            </a:r>
            <a:r>
              <a:rPr kumimoji="1" lang="ru-RU" altLang="ru-RU" sz="2000">
                <a:solidFill>
                  <a:srgbClr val="0D0D11"/>
                </a:solidFill>
                <a:latin typeface="Times New Roman" pitchFamily="18" charset="0"/>
              </a:rPr>
              <a:t> для всех ключей </a:t>
            </a:r>
            <a:r>
              <a:rPr kumimoji="1" lang="ru-RU" altLang="ru-RU" sz="2000" i="1">
                <a:solidFill>
                  <a:srgbClr val="0D0D11"/>
                </a:solidFill>
                <a:latin typeface="Times New Roman" pitchFamily="18" charset="0"/>
              </a:rPr>
              <a:t>K</a:t>
            </a:r>
            <a:r>
              <a:rPr kumimoji="1" lang="ru-RU" altLang="ru-RU" sz="2000">
                <a:solidFill>
                  <a:srgbClr val="0D0D11"/>
                </a:solidFill>
                <a:latin typeface="Times New Roman" pitchFamily="18" charset="0"/>
              </a:rPr>
              <a:t>, где </a:t>
            </a:r>
            <a:r>
              <a:rPr kumimoji="1" lang="en-US" altLang="ru-RU" sz="2000" i="1">
                <a:solidFill>
                  <a:srgbClr val="0D0D11"/>
                </a:solidFill>
                <a:latin typeface="Times New Roman" pitchFamily="18" charset="0"/>
              </a:rPr>
              <a:t>N</a:t>
            </a:r>
            <a:r>
              <a:rPr kumimoji="1" lang="ru-RU" altLang="ru-RU" sz="2000">
                <a:solidFill>
                  <a:srgbClr val="0D0D11"/>
                </a:solidFill>
                <a:latin typeface="Times New Roman" pitchFamily="18" charset="0"/>
              </a:rPr>
              <a:t> – размер памяти (количество ячеек).</a:t>
            </a:r>
          </a:p>
          <a:p>
            <a:pPr eaLnBrk="1" hangingPunct="1">
              <a:spcBef>
                <a:spcPct val="0"/>
              </a:spcBef>
              <a:buClrTx/>
              <a:buSzTx/>
              <a:buFontTx/>
              <a:buNone/>
            </a:pPr>
            <a:r>
              <a:rPr kumimoji="1" lang="ru-RU" altLang="ru-RU" sz="2000">
                <a:solidFill>
                  <a:srgbClr val="0D0D11"/>
                </a:solidFill>
                <a:latin typeface="Times New Roman" pitchFamily="18" charset="0"/>
              </a:rPr>
              <a:t>1) Метод деления использует остаток от деления на М:</a:t>
            </a:r>
            <a:endParaRPr kumimoji="1" lang="en-US" altLang="ru-RU" sz="2000">
              <a:solidFill>
                <a:srgbClr val="0D0D11"/>
              </a:solidFill>
              <a:latin typeface="Times New Roman" pitchFamily="18" charset="0"/>
            </a:endParaRPr>
          </a:p>
          <a:p>
            <a:pPr algn="ctr" eaLnBrk="1" hangingPunct="1">
              <a:spcBef>
                <a:spcPct val="0"/>
              </a:spcBef>
              <a:buClrTx/>
              <a:buSzTx/>
              <a:buFontTx/>
              <a:buNone/>
            </a:pPr>
            <a:r>
              <a:rPr kumimoji="1" lang="en-US" altLang="ru-RU" sz="2000">
                <a:solidFill>
                  <a:srgbClr val="0D0D11"/>
                </a:solidFill>
                <a:latin typeface="Times New Roman" pitchFamily="18" charset="0"/>
              </a:rPr>
              <a:t>h</a:t>
            </a:r>
            <a:r>
              <a:rPr kumimoji="1" lang="ru-RU" altLang="ru-RU" sz="2000">
                <a:solidFill>
                  <a:srgbClr val="0D0D11"/>
                </a:solidFill>
                <a:latin typeface="Times New Roman" pitchFamily="18" charset="0"/>
              </a:rPr>
              <a:t>(</a:t>
            </a:r>
            <a:r>
              <a:rPr kumimoji="1" lang="en-US" altLang="ru-RU" sz="2000">
                <a:solidFill>
                  <a:srgbClr val="0D0D11"/>
                </a:solidFill>
                <a:latin typeface="Times New Roman" pitchFamily="18" charset="0"/>
              </a:rPr>
              <a:t>K</a:t>
            </a:r>
            <a:r>
              <a:rPr kumimoji="1" lang="ru-RU" altLang="ru-RU" sz="2000">
                <a:solidFill>
                  <a:srgbClr val="0D0D11"/>
                </a:solidFill>
                <a:latin typeface="Times New Roman" pitchFamily="18" charset="0"/>
              </a:rPr>
              <a:t>)= К </a:t>
            </a:r>
            <a:r>
              <a:rPr kumimoji="1" lang="en-US" altLang="ru-RU" sz="2000">
                <a:solidFill>
                  <a:srgbClr val="0D0D11"/>
                </a:solidFill>
                <a:latin typeface="Times New Roman" pitchFamily="18" charset="0"/>
              </a:rPr>
              <a:t>mod M</a:t>
            </a:r>
            <a:endParaRPr kumimoji="1" lang="ru-RU" altLang="ru-RU" sz="2000">
              <a:solidFill>
                <a:srgbClr val="0D0D11"/>
              </a:solidFill>
              <a:latin typeface="Times New Roman" pitchFamily="18" charset="0"/>
            </a:endParaRPr>
          </a:p>
          <a:p>
            <a:pPr eaLnBrk="1" hangingPunct="1">
              <a:spcBef>
                <a:spcPct val="0"/>
              </a:spcBef>
              <a:buClrTx/>
              <a:buSzTx/>
              <a:buFontTx/>
              <a:buNone/>
            </a:pPr>
            <a:r>
              <a:rPr kumimoji="1" lang="ru-RU" altLang="ru-RU" sz="2000">
                <a:solidFill>
                  <a:srgbClr val="0D0D11"/>
                </a:solidFill>
                <a:latin typeface="Times New Roman" pitchFamily="18" charset="0"/>
              </a:rPr>
              <a:t>Если </a:t>
            </a:r>
            <a:r>
              <a:rPr kumimoji="1" lang="ru-RU" altLang="ru-RU" sz="2000" i="1">
                <a:solidFill>
                  <a:srgbClr val="0D0D11"/>
                </a:solidFill>
                <a:latin typeface="Times New Roman" pitchFamily="18" charset="0"/>
              </a:rPr>
              <a:t>М</a:t>
            </a:r>
            <a:r>
              <a:rPr kumimoji="1" lang="ru-RU" altLang="ru-RU" sz="2000">
                <a:solidFill>
                  <a:srgbClr val="0D0D11"/>
                </a:solidFill>
                <a:latin typeface="Times New Roman" pitchFamily="18" charset="0"/>
              </a:rPr>
              <a:t> – чётное число, то при чётных </a:t>
            </a:r>
            <a:r>
              <a:rPr kumimoji="1" lang="ru-RU" altLang="ru-RU" sz="2000" i="1">
                <a:solidFill>
                  <a:srgbClr val="0D0D11"/>
                </a:solidFill>
                <a:latin typeface="Times New Roman" pitchFamily="18" charset="0"/>
              </a:rPr>
              <a:t>К </a:t>
            </a:r>
            <a:r>
              <a:rPr kumimoji="1" lang="ru-RU" altLang="ru-RU" sz="2000">
                <a:solidFill>
                  <a:srgbClr val="0D0D11"/>
                </a:solidFill>
                <a:latin typeface="Times New Roman" pitchFamily="18" charset="0"/>
              </a:rPr>
              <a:t>значение </a:t>
            </a:r>
            <a:r>
              <a:rPr kumimoji="1" lang="ru-RU" altLang="ru-RU" sz="2000" i="1">
                <a:solidFill>
                  <a:srgbClr val="0D0D11"/>
                </a:solidFill>
                <a:latin typeface="Times New Roman" pitchFamily="18" charset="0"/>
              </a:rPr>
              <a:t>h(K)</a:t>
            </a:r>
            <a:r>
              <a:rPr kumimoji="1" lang="ru-RU" altLang="ru-RU" sz="2000">
                <a:solidFill>
                  <a:srgbClr val="0D0D11"/>
                </a:solidFill>
                <a:latin typeface="Times New Roman" pitchFamily="18" charset="0"/>
              </a:rPr>
              <a:t> будет чётным, и наоборот, что даёт значительные смещения значений функции для близких значений </a:t>
            </a:r>
            <a:r>
              <a:rPr kumimoji="1" lang="ru-RU" altLang="ru-RU" sz="2000" i="1">
                <a:solidFill>
                  <a:srgbClr val="0D0D11"/>
                </a:solidFill>
                <a:latin typeface="Times New Roman" pitchFamily="18" charset="0"/>
              </a:rPr>
              <a:t>К</a:t>
            </a:r>
            <a:r>
              <a:rPr kumimoji="1" lang="ru-RU" altLang="ru-RU" sz="2000">
                <a:solidFill>
                  <a:srgbClr val="0D0D11"/>
                </a:solidFill>
                <a:latin typeface="Times New Roman" pitchFamily="18" charset="0"/>
              </a:rPr>
              <a:t>. Нельзя брать </a:t>
            </a:r>
            <a:r>
              <a:rPr kumimoji="1" lang="ru-RU" altLang="ru-RU" sz="2000" i="1">
                <a:solidFill>
                  <a:srgbClr val="0D0D11"/>
                </a:solidFill>
                <a:latin typeface="Times New Roman" pitchFamily="18" charset="0"/>
              </a:rPr>
              <a:t>М</a:t>
            </a:r>
            <a:r>
              <a:rPr kumimoji="1" lang="ru-RU" altLang="ru-RU" sz="2000">
                <a:solidFill>
                  <a:srgbClr val="0D0D11"/>
                </a:solidFill>
                <a:latin typeface="Times New Roman" pitchFamily="18" charset="0"/>
              </a:rPr>
              <a:t> кратным основанию системы счисления машины или кратным 3. </a:t>
            </a:r>
            <a:r>
              <a:rPr kumimoji="1" lang="ru-RU" altLang="ru-RU" sz="2000" i="1">
                <a:solidFill>
                  <a:srgbClr val="0D0D11"/>
                </a:solidFill>
                <a:latin typeface="Times New Roman" pitchFamily="18" charset="0"/>
              </a:rPr>
              <a:t>М</a:t>
            </a:r>
            <a:r>
              <a:rPr kumimoji="1" lang="ru-RU" altLang="ru-RU" sz="2000">
                <a:solidFill>
                  <a:srgbClr val="0D0D11"/>
                </a:solidFill>
                <a:latin typeface="Times New Roman" pitchFamily="18" charset="0"/>
              </a:rPr>
              <a:t> должно удовлетворять условию:</a:t>
            </a:r>
          </a:p>
          <a:p>
            <a:pPr algn="ctr" eaLnBrk="1" hangingPunct="1">
              <a:spcBef>
                <a:spcPct val="0"/>
              </a:spcBef>
              <a:buClrTx/>
              <a:buSzTx/>
              <a:buFontTx/>
              <a:buNone/>
            </a:pPr>
            <a:r>
              <a:rPr kumimoji="1" lang="ru-RU" altLang="ru-RU" sz="2000">
                <a:solidFill>
                  <a:srgbClr val="0D0D11"/>
                </a:solidFill>
                <a:latin typeface="Times New Roman" pitchFamily="18" charset="0"/>
              </a:rPr>
              <a:t>М </a:t>
            </a:r>
            <a:r>
              <a:rPr kumimoji="1" lang="ru-RU" altLang="ru-RU" sz="2000">
                <a:solidFill>
                  <a:srgbClr val="0D0D11"/>
                </a:solidFill>
                <a:latin typeface="Times New Roman" pitchFamily="18" charset="0"/>
                <a:sym typeface="Symbol" pitchFamily="18" charset="2"/>
              </a:rPr>
              <a:t></a:t>
            </a:r>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rk </a:t>
            </a:r>
            <a:r>
              <a:rPr kumimoji="1" lang="en-US" altLang="ru-RU" sz="2000">
                <a:solidFill>
                  <a:srgbClr val="0D0D11"/>
                </a:solidFill>
                <a:latin typeface="Times New Roman" pitchFamily="18" charset="0"/>
                <a:sym typeface="Symbol" pitchFamily="18" charset="2"/>
              </a:rPr>
              <a:t></a:t>
            </a:r>
            <a:r>
              <a:rPr kumimoji="1" lang="en-US" altLang="ru-RU" sz="2000">
                <a:solidFill>
                  <a:srgbClr val="0D0D11"/>
                </a:solidFill>
                <a:latin typeface="Times New Roman" pitchFamily="18" charset="0"/>
              </a:rPr>
              <a:t> a</a:t>
            </a:r>
            <a:r>
              <a:rPr kumimoji="1" lang="ru-RU" altLang="ru-RU" sz="2000">
                <a:solidFill>
                  <a:srgbClr val="0D0D11"/>
                </a:solidFill>
                <a:latin typeface="Times New Roman" pitchFamily="18" charset="0"/>
              </a:rPr>
              <a:t> ,</a:t>
            </a:r>
          </a:p>
          <a:p>
            <a:pPr eaLnBrk="1" hangingPunct="1">
              <a:spcBef>
                <a:spcPct val="0"/>
              </a:spcBef>
              <a:buClrTx/>
              <a:buSzTx/>
              <a:buFontTx/>
              <a:buNone/>
            </a:pPr>
            <a:r>
              <a:rPr kumimoji="1" lang="ru-RU" altLang="ru-RU" sz="2000">
                <a:solidFill>
                  <a:srgbClr val="0D0D11"/>
                </a:solidFill>
                <a:latin typeface="Times New Roman" pitchFamily="18" charset="0"/>
              </a:rPr>
              <a:t>где </a:t>
            </a:r>
            <a:r>
              <a:rPr kumimoji="1" lang="en-US" altLang="ru-RU" sz="2000" i="1">
                <a:solidFill>
                  <a:srgbClr val="0D0D11"/>
                </a:solidFill>
                <a:latin typeface="Times New Roman" pitchFamily="18" charset="0"/>
              </a:rPr>
              <a:t>k</a:t>
            </a:r>
            <a:r>
              <a:rPr kumimoji="1" lang="ru-RU" altLang="ru-RU" sz="2000">
                <a:solidFill>
                  <a:srgbClr val="0D0D11"/>
                </a:solidFill>
                <a:latin typeface="Times New Roman" pitchFamily="18" charset="0"/>
              </a:rPr>
              <a:t> и </a:t>
            </a:r>
            <a:r>
              <a:rPr kumimoji="1" lang="en-US" altLang="ru-RU" sz="2000" i="1">
                <a:solidFill>
                  <a:srgbClr val="0D0D11"/>
                </a:solidFill>
                <a:latin typeface="Times New Roman" pitchFamily="18" charset="0"/>
              </a:rPr>
              <a:t>a</a:t>
            </a:r>
            <a:r>
              <a:rPr kumimoji="1" lang="ru-RU" altLang="ru-RU" sz="2000">
                <a:solidFill>
                  <a:srgbClr val="0D0D11"/>
                </a:solidFill>
                <a:latin typeface="Times New Roman" pitchFamily="18" charset="0"/>
              </a:rPr>
              <a:t> – небольшие числа, а </a:t>
            </a:r>
            <a:r>
              <a:rPr kumimoji="1" lang="en-US" altLang="ru-RU" sz="2000" i="1">
                <a:solidFill>
                  <a:srgbClr val="0D0D11"/>
                </a:solidFill>
                <a:latin typeface="Times New Roman" pitchFamily="18" charset="0"/>
              </a:rPr>
              <a:t>r</a:t>
            </a:r>
            <a:r>
              <a:rPr kumimoji="1" lang="ru-RU" altLang="ru-RU" sz="2000">
                <a:solidFill>
                  <a:srgbClr val="0D0D11"/>
                </a:solidFill>
                <a:latin typeface="Times New Roman" pitchFamily="18" charset="0"/>
              </a:rPr>
              <a:t> – "основание системы счисления" для большинства используемых литер (как правило, 128 или 256), т.к. остаток от деления на такое число оказывается обычно простой суперпозицией цифр ключа. Чаще всего в качестве </a:t>
            </a:r>
            <a:r>
              <a:rPr kumimoji="1" lang="ru-RU" altLang="ru-RU" sz="2000" i="1">
                <a:solidFill>
                  <a:srgbClr val="0D0D11"/>
                </a:solidFill>
                <a:latin typeface="Times New Roman" pitchFamily="18" charset="0"/>
              </a:rPr>
              <a:t>М</a:t>
            </a:r>
            <a:r>
              <a:rPr kumimoji="1" lang="ru-RU" altLang="ru-RU" sz="2000">
                <a:solidFill>
                  <a:srgbClr val="0D0D11"/>
                </a:solidFill>
                <a:latin typeface="Times New Roman" pitchFamily="18" charset="0"/>
              </a:rPr>
              <a:t> берут простое число, например, вполне удовлетворительные результаты даёт </a:t>
            </a:r>
            <a:r>
              <a:rPr kumimoji="1" lang="ru-RU" altLang="ru-RU" sz="2000" b="1" i="1">
                <a:solidFill>
                  <a:srgbClr val="0D0D11"/>
                </a:solidFill>
                <a:latin typeface="Times New Roman" pitchFamily="18" charset="0"/>
              </a:rPr>
              <a:t>М</a:t>
            </a:r>
            <a:r>
              <a:rPr kumimoji="1" lang="ru-RU" altLang="ru-RU" sz="2000" b="1">
                <a:solidFill>
                  <a:srgbClr val="0D0D11"/>
                </a:solidFill>
                <a:latin typeface="Times New Roman" pitchFamily="18" charset="0"/>
              </a:rPr>
              <a:t> = 1009</a:t>
            </a:r>
            <a:r>
              <a:rPr kumimoji="1" lang="ru-RU" altLang="ru-RU" sz="2000">
                <a:solidFill>
                  <a:srgbClr val="0D0D11"/>
                </a:solidFill>
                <a:latin typeface="Times New Roman"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650" y="768350"/>
            <a:ext cx="8208963" cy="715963"/>
          </a:xfrm>
        </p:spPr>
        <p:txBody>
          <a:bodyPr/>
          <a:lstStyle/>
          <a:p>
            <a:pPr eaLnBrk="1" hangingPunct="1"/>
            <a:r>
              <a:rPr lang="ru-RU" altLang="ru-RU" sz="3200" smtClean="0">
                <a:latin typeface="Times New Roman" pitchFamily="18" charset="0"/>
              </a:rPr>
              <a:t>Методы хеширования</a:t>
            </a:r>
          </a:p>
        </p:txBody>
      </p:sp>
      <p:sp>
        <p:nvSpPr>
          <p:cNvPr id="14339" name="Text Box 3"/>
          <p:cNvSpPr txBox="1">
            <a:spLocks noChangeArrowheads="1"/>
          </p:cNvSpPr>
          <p:nvPr/>
        </p:nvSpPr>
        <p:spPr bwMode="auto">
          <a:xfrm>
            <a:off x="684213" y="1557338"/>
            <a:ext cx="7920037"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2000">
                <a:solidFill>
                  <a:srgbClr val="0D0D11"/>
                </a:solidFill>
                <a:latin typeface="Times New Roman" pitchFamily="18" charset="0"/>
              </a:rPr>
              <a:t>2) Мультипликативный метод. В соответствии с ним хеш-функция определяется так:</a:t>
            </a:r>
          </a:p>
          <a:p>
            <a:pPr eaLnBrk="1" hangingPunct="1">
              <a:spcBef>
                <a:spcPct val="0"/>
              </a:spcBef>
              <a:buClrTx/>
              <a:buSzTx/>
              <a:buFontTx/>
              <a:buNone/>
            </a:pPr>
            <a:endParaRPr kumimoji="1" lang="ru-RU" altLang="ru-RU" sz="2000">
              <a:solidFill>
                <a:srgbClr val="0D0D11"/>
              </a:solidFill>
              <a:latin typeface="Times New Roman" pitchFamily="18" charset="0"/>
            </a:endParaRPr>
          </a:p>
          <a:p>
            <a:pPr eaLnBrk="1" hangingPunct="1">
              <a:spcBef>
                <a:spcPct val="0"/>
              </a:spcBef>
              <a:buClrTx/>
              <a:buSzTx/>
              <a:buFontTx/>
              <a:buNone/>
            </a:pPr>
            <a:endParaRPr kumimoji="1" lang="ru-RU" altLang="ru-RU" sz="2000">
              <a:solidFill>
                <a:srgbClr val="0D0D11"/>
              </a:solidFill>
              <a:latin typeface="Times New Roman" pitchFamily="18" charset="0"/>
            </a:endParaRPr>
          </a:p>
          <a:p>
            <a:pPr eaLnBrk="1" hangingPunct="1">
              <a:spcBef>
                <a:spcPct val="0"/>
              </a:spcBef>
              <a:buClrTx/>
              <a:buSzTx/>
              <a:buFontTx/>
              <a:buNone/>
            </a:pPr>
            <a:r>
              <a:rPr kumimoji="1" lang="ru-RU" altLang="ru-RU" sz="2000">
                <a:solidFill>
                  <a:srgbClr val="0D0D11"/>
                </a:solidFill>
                <a:latin typeface="Times New Roman" pitchFamily="18" charset="0"/>
              </a:rPr>
              <a:t>где </a:t>
            </a:r>
            <a:r>
              <a:rPr kumimoji="1" lang="en-US" altLang="ru-RU" sz="2000" b="1" i="1">
                <a:solidFill>
                  <a:srgbClr val="0D0D11"/>
                </a:solidFill>
                <a:latin typeface="Times New Roman" pitchFamily="18" charset="0"/>
              </a:rPr>
              <a:t>w</a:t>
            </a:r>
            <a:r>
              <a:rPr kumimoji="1" lang="ru-RU" altLang="ru-RU" sz="2000">
                <a:solidFill>
                  <a:srgbClr val="0D0D11"/>
                </a:solidFill>
                <a:latin typeface="Times New Roman" pitchFamily="18" charset="0"/>
              </a:rPr>
              <a:t> – размер машинного слова (обычно, 2</a:t>
            </a:r>
            <a:r>
              <a:rPr kumimoji="1" lang="ru-RU" altLang="ru-RU" sz="2000" baseline="30000">
                <a:solidFill>
                  <a:srgbClr val="0D0D11"/>
                </a:solidFill>
                <a:latin typeface="Times New Roman" pitchFamily="18" charset="0"/>
              </a:rPr>
              <a:t>31</a:t>
            </a:r>
            <a:r>
              <a:rPr kumimoji="1" lang="ru-RU" altLang="ru-RU" sz="2000">
                <a:solidFill>
                  <a:srgbClr val="0D0D11"/>
                </a:solidFill>
                <a:latin typeface="Times New Roman" pitchFamily="18" charset="0"/>
              </a:rPr>
              <a:t>); </a:t>
            </a:r>
            <a:r>
              <a:rPr kumimoji="1" lang="ru-RU" altLang="ru-RU" sz="2000" b="1" i="1">
                <a:solidFill>
                  <a:srgbClr val="0D0D11"/>
                </a:solidFill>
                <a:latin typeface="Times New Roman" pitchFamily="18" charset="0"/>
              </a:rPr>
              <a:t>А</a:t>
            </a:r>
            <a:r>
              <a:rPr kumimoji="1" lang="ru-RU" altLang="ru-RU" sz="2000">
                <a:solidFill>
                  <a:srgbClr val="0D0D11"/>
                </a:solidFill>
                <a:latin typeface="Times New Roman" pitchFamily="18" charset="0"/>
              </a:rPr>
              <a:t> – целое число простое по отношению к </a:t>
            </a:r>
            <a:r>
              <a:rPr kumimoji="1" lang="en-US" altLang="ru-RU" sz="2000" b="1" i="1">
                <a:solidFill>
                  <a:srgbClr val="0D0D11"/>
                </a:solidFill>
                <a:latin typeface="Times New Roman" pitchFamily="18" charset="0"/>
              </a:rPr>
              <a:t>w</a:t>
            </a:r>
            <a:r>
              <a:rPr kumimoji="1" lang="ru-RU" altLang="ru-RU" sz="2000">
                <a:solidFill>
                  <a:srgbClr val="0D0D11"/>
                </a:solidFill>
                <a:latin typeface="Times New Roman" pitchFamily="18" charset="0"/>
              </a:rPr>
              <a:t>; а </a:t>
            </a:r>
            <a:r>
              <a:rPr kumimoji="1" lang="ru-RU" altLang="ru-RU" sz="2000" b="1" i="1">
                <a:solidFill>
                  <a:srgbClr val="0D0D11"/>
                </a:solidFill>
                <a:latin typeface="Times New Roman" pitchFamily="18" charset="0"/>
              </a:rPr>
              <a:t>M</a:t>
            </a:r>
            <a:r>
              <a:rPr kumimoji="1" lang="ru-RU" altLang="ru-RU" sz="2000">
                <a:solidFill>
                  <a:srgbClr val="0D0D11"/>
                </a:solidFill>
                <a:latin typeface="Times New Roman" pitchFamily="18" charset="0"/>
              </a:rPr>
              <a:t> – некоторая степень основания системы счисления ЭВМ (2</a:t>
            </a:r>
            <a:r>
              <a:rPr kumimoji="1" lang="en-US" altLang="ru-RU" sz="2000" baseline="30000">
                <a:solidFill>
                  <a:srgbClr val="0D0D11"/>
                </a:solidFill>
                <a:latin typeface="Times New Roman" pitchFamily="18" charset="0"/>
              </a:rPr>
              <a:t>m</a:t>
            </a:r>
            <a:r>
              <a:rPr kumimoji="1" lang="ru-RU" altLang="ru-RU" sz="2000">
                <a:solidFill>
                  <a:srgbClr val="0D0D11"/>
                </a:solidFill>
                <a:latin typeface="Times New Roman" pitchFamily="18" charset="0"/>
              </a:rPr>
              <a:t>). Таким образом, в качестве значения функции берутся </a:t>
            </a:r>
            <a:r>
              <a:rPr kumimoji="1" lang="en-US" altLang="ru-RU" sz="2000" b="1" i="1">
                <a:solidFill>
                  <a:srgbClr val="0D0D11"/>
                </a:solidFill>
                <a:latin typeface="Times New Roman" pitchFamily="18" charset="0"/>
              </a:rPr>
              <a:t>M</a:t>
            </a:r>
            <a:r>
              <a:rPr kumimoji="1" lang="ru-RU" altLang="ru-RU" sz="2000">
                <a:solidFill>
                  <a:srgbClr val="0D0D11"/>
                </a:solidFill>
                <a:latin typeface="Times New Roman" pitchFamily="18" charset="0"/>
              </a:rPr>
              <a:t> правых значащих цифр дробной части произведения значения ключа и константы </a:t>
            </a:r>
            <a:r>
              <a:rPr kumimoji="1" lang="en-US" altLang="ru-RU" sz="2000" b="1" i="1">
                <a:solidFill>
                  <a:srgbClr val="0D0D11"/>
                </a:solidFill>
                <a:latin typeface="Times New Roman" pitchFamily="18" charset="0"/>
              </a:rPr>
              <a:t>A</a:t>
            </a:r>
            <a:r>
              <a:rPr kumimoji="1" lang="ru-RU" altLang="ru-RU" sz="2000" b="1" i="1">
                <a:solidFill>
                  <a:srgbClr val="0D0D11"/>
                </a:solidFill>
                <a:latin typeface="Times New Roman" pitchFamily="18" charset="0"/>
              </a:rPr>
              <a:t>/</a:t>
            </a:r>
            <a:r>
              <a:rPr kumimoji="1" lang="en-US" altLang="ru-RU" sz="2000" b="1" i="1">
                <a:solidFill>
                  <a:srgbClr val="0D0D11"/>
                </a:solidFill>
                <a:latin typeface="Times New Roman" pitchFamily="18" charset="0"/>
              </a:rPr>
              <a:t>w</a:t>
            </a:r>
            <a:r>
              <a:rPr kumimoji="1" lang="ru-RU" altLang="ru-RU" sz="2000">
                <a:solidFill>
                  <a:srgbClr val="0D0D11"/>
                </a:solidFill>
                <a:latin typeface="Times New Roman" pitchFamily="18" charset="0"/>
              </a:rPr>
              <a:t>. </a:t>
            </a:r>
          </a:p>
          <a:p>
            <a:pPr eaLnBrk="1" hangingPunct="1">
              <a:spcBef>
                <a:spcPct val="0"/>
              </a:spcBef>
              <a:buClrTx/>
              <a:buSzTx/>
              <a:buFontTx/>
              <a:buNone/>
            </a:pPr>
            <a:r>
              <a:rPr kumimoji="1" lang="ru-RU" altLang="ru-RU" sz="2000">
                <a:solidFill>
                  <a:srgbClr val="0D0D11"/>
                </a:solidFill>
                <a:latin typeface="Times New Roman" pitchFamily="18" charset="0"/>
              </a:rPr>
              <a:t>При использовании любых методов хеширования для размещения записей должен быть выделен участок памяти размером </a:t>
            </a:r>
            <a:r>
              <a:rPr kumimoji="1" lang="en-US" altLang="ru-RU" sz="2000" i="1">
                <a:solidFill>
                  <a:srgbClr val="0D0D11"/>
                </a:solidFill>
                <a:latin typeface="Times New Roman" pitchFamily="18" charset="0"/>
              </a:rPr>
              <a:t>N</a:t>
            </a:r>
            <a:r>
              <a:rPr kumimoji="1" lang="ru-RU" altLang="ru-RU" sz="2000">
                <a:solidFill>
                  <a:srgbClr val="0D0D11"/>
                </a:solidFill>
                <a:latin typeface="Times New Roman" pitchFamily="18" charset="0"/>
              </a:rPr>
              <a:t>. Для того чтобы полученное в результате значение </a:t>
            </a:r>
            <a:r>
              <a:rPr kumimoji="1" lang="ru-RU" altLang="ru-RU" sz="2000" i="1">
                <a:solidFill>
                  <a:srgbClr val="0D0D11"/>
                </a:solidFill>
                <a:latin typeface="Times New Roman" pitchFamily="18" charset="0"/>
              </a:rPr>
              <a:t>h(K)</a:t>
            </a:r>
            <a:r>
              <a:rPr kumimoji="1" lang="ru-RU" altLang="ru-RU" sz="2000">
                <a:solidFill>
                  <a:srgbClr val="0D0D11"/>
                </a:solidFill>
                <a:latin typeface="Times New Roman" pitchFamily="18" charset="0"/>
              </a:rPr>
              <a:t> не вышло за границы отведённого участка памяти, окончательно адрес записи вычисляется так:</a:t>
            </a:r>
          </a:p>
          <a:p>
            <a:pPr algn="ctr" eaLnBrk="1" hangingPunct="1">
              <a:spcBef>
                <a:spcPct val="0"/>
              </a:spcBef>
              <a:buClrTx/>
              <a:buSzTx/>
              <a:buFontTx/>
              <a:buNone/>
            </a:pPr>
            <a:r>
              <a:rPr kumimoji="1" lang="ru-RU" altLang="ru-RU" sz="2000">
                <a:solidFill>
                  <a:srgbClr val="0D0D11"/>
                </a:solidFill>
                <a:latin typeface="Times New Roman" pitchFamily="18" charset="0"/>
              </a:rPr>
              <a:t>А(К) = </a:t>
            </a:r>
            <a:r>
              <a:rPr kumimoji="1" lang="en-US" altLang="ru-RU" sz="2000">
                <a:solidFill>
                  <a:srgbClr val="0D0D11"/>
                </a:solidFill>
                <a:latin typeface="Times New Roman" pitchFamily="18" charset="0"/>
              </a:rPr>
              <a:t>h</a:t>
            </a:r>
            <a:r>
              <a:rPr kumimoji="1" lang="ru-RU" altLang="ru-RU" sz="2000">
                <a:solidFill>
                  <a:srgbClr val="0D0D11"/>
                </a:solidFill>
                <a:latin typeface="Times New Roman" pitchFamily="18" charset="0"/>
              </a:rPr>
              <a:t>(</a:t>
            </a:r>
            <a:r>
              <a:rPr kumimoji="1" lang="en-US" altLang="ru-RU" sz="2000">
                <a:solidFill>
                  <a:srgbClr val="0D0D11"/>
                </a:solidFill>
                <a:latin typeface="Times New Roman" pitchFamily="18" charset="0"/>
              </a:rPr>
              <a:t>K</a:t>
            </a:r>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mod N</a:t>
            </a:r>
            <a:r>
              <a:rPr kumimoji="1" lang="ru-RU" altLang="ru-RU" sz="2000">
                <a:solidFill>
                  <a:srgbClr val="0D0D11"/>
                </a:solidFill>
                <a:latin typeface="Times New Roman" pitchFamily="18" charset="0"/>
              </a:rPr>
              <a:t>.	 </a:t>
            </a:r>
          </a:p>
        </p:txBody>
      </p:sp>
      <p:sp>
        <p:nvSpPr>
          <p:cNvPr id="14340" name="Rectangle 22"/>
          <p:cNvSpPr>
            <a:spLocks noChangeArrowheads="1"/>
          </p:cNvSpPr>
          <p:nvPr/>
        </p:nvSpPr>
        <p:spPr bwMode="auto">
          <a:xfrm>
            <a:off x="0" y="3157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graphicFrame>
        <p:nvGraphicFramePr>
          <p:cNvPr id="14341" name="Object 21"/>
          <p:cNvGraphicFramePr>
            <a:graphicFrameLocks noChangeAspect="1"/>
          </p:cNvGraphicFramePr>
          <p:nvPr/>
        </p:nvGraphicFramePr>
        <p:xfrm>
          <a:off x="2916238" y="1989138"/>
          <a:ext cx="2951162" cy="831850"/>
        </p:xfrm>
        <a:graphic>
          <a:graphicData uri="http://schemas.openxmlformats.org/presentationml/2006/ole">
            <mc:AlternateContent xmlns:mc="http://schemas.openxmlformats.org/markup-compatibility/2006">
              <mc:Choice xmlns:v="urn:schemas-microsoft-com:vml" Requires="v">
                <p:oleObj spid="_x0000_s14344" name="Формула" r:id="rId3" imgW="1600200" imgH="457200" progId="Equation.3">
                  <p:embed/>
                </p:oleObj>
              </mc:Choice>
              <mc:Fallback>
                <p:oleObj name="Формула" r:id="rId3" imgW="1600200" imgH="457200" progId="Equation.3">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989138"/>
                        <a:ext cx="29511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768350"/>
            <a:ext cx="8280400" cy="715963"/>
          </a:xfrm>
        </p:spPr>
        <p:txBody>
          <a:bodyPr/>
          <a:lstStyle/>
          <a:p>
            <a:pPr eaLnBrk="1" hangingPunct="1"/>
            <a:r>
              <a:rPr lang="ru-RU" altLang="ru-RU" sz="3200" smtClean="0">
                <a:latin typeface="Times New Roman" pitchFamily="18" charset="0"/>
              </a:rPr>
              <a:t>Разрешение коллизий</a:t>
            </a:r>
          </a:p>
        </p:txBody>
      </p:sp>
      <p:sp>
        <p:nvSpPr>
          <p:cNvPr id="15363" name="Text Box 3"/>
          <p:cNvSpPr txBox="1">
            <a:spLocks noChangeArrowheads="1"/>
          </p:cNvSpPr>
          <p:nvPr/>
        </p:nvSpPr>
        <p:spPr bwMode="auto">
          <a:xfrm>
            <a:off x="611188" y="1484313"/>
            <a:ext cx="8281987"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b="1">
                <a:solidFill>
                  <a:srgbClr val="0D0D11"/>
                </a:solidFill>
                <a:latin typeface="Times New Roman" pitchFamily="18" charset="0"/>
              </a:rPr>
              <a:t>Коллизия – </a:t>
            </a:r>
            <a:r>
              <a:rPr kumimoji="1" lang="ru-RU" altLang="ru-RU" sz="1800">
                <a:solidFill>
                  <a:srgbClr val="0D0D11"/>
                </a:solidFill>
                <a:latin typeface="Times New Roman" pitchFamily="18" charset="0"/>
              </a:rPr>
              <a:t>случай, когда для двух и более ключей выдаётся одинаковый адрес.</a:t>
            </a:r>
          </a:p>
          <a:p>
            <a:pPr eaLnBrk="1" hangingPunct="1">
              <a:spcBef>
                <a:spcPct val="0"/>
              </a:spcBef>
              <a:buClrTx/>
              <a:buSzTx/>
              <a:buFontTx/>
              <a:buNone/>
            </a:pPr>
            <a:r>
              <a:rPr kumimoji="1" lang="ru-RU" altLang="ru-RU" sz="1800">
                <a:solidFill>
                  <a:srgbClr val="0D0D11"/>
                </a:solidFill>
                <a:latin typeface="Times New Roman" pitchFamily="18" charset="0"/>
              </a:rPr>
              <a:t>Разрешение коллизий – </a:t>
            </a:r>
            <a:r>
              <a:rPr kumimoji="1" lang="ru-RU" altLang="ru-RU" sz="1800" b="1">
                <a:solidFill>
                  <a:srgbClr val="0D0D11"/>
                </a:solidFill>
                <a:latin typeface="Times New Roman" pitchFamily="18" charset="0"/>
              </a:rPr>
              <a:t>рехеширование</a:t>
            </a:r>
            <a:r>
              <a:rPr kumimoji="1" lang="ru-RU" altLang="ru-RU" sz="1800">
                <a:solidFill>
                  <a:srgbClr val="0D0D11"/>
                </a:solidFill>
                <a:latin typeface="Times New Roman" pitchFamily="18" charset="0"/>
              </a:rPr>
              <a:t> – специальный алгоритм, который используется каждый раз при размещении новой записи или при поиске существующей, если возникла коллизия. </a:t>
            </a:r>
          </a:p>
          <a:p>
            <a:pPr eaLnBrk="1" hangingPunct="1">
              <a:spcBef>
                <a:spcPct val="0"/>
              </a:spcBef>
              <a:buClrTx/>
              <a:buSzTx/>
              <a:buFontTx/>
              <a:buNone/>
            </a:pPr>
            <a:r>
              <a:rPr kumimoji="1" lang="ru-RU" altLang="ru-RU" sz="1800">
                <a:solidFill>
                  <a:srgbClr val="0D0D11"/>
                </a:solidFill>
                <a:latin typeface="Times New Roman" pitchFamily="18" charset="0"/>
              </a:rPr>
              <a:t>В системах БД рехеширование выполняется одним из следующих способов:</a:t>
            </a:r>
            <a:endParaRPr kumimoji="1" lang="ru-RU" altLang="ru-RU" sz="1800" b="1">
              <a:solidFill>
                <a:srgbClr val="0D0D11"/>
              </a:solidFill>
              <a:latin typeface="Times New Roman" pitchFamily="18" charset="0"/>
            </a:endParaRPr>
          </a:p>
          <a:p>
            <a:pPr eaLnBrk="1" hangingPunct="1">
              <a:spcBef>
                <a:spcPct val="0"/>
              </a:spcBef>
              <a:buClrTx/>
              <a:buSzTx/>
              <a:buFontTx/>
              <a:buAutoNum type="arabicPeriod"/>
            </a:pPr>
            <a:r>
              <a:rPr kumimoji="1" lang="ru-RU" altLang="ru-RU" sz="1800" b="1">
                <a:solidFill>
                  <a:srgbClr val="0D0D11"/>
                </a:solidFill>
                <a:latin typeface="Times New Roman" pitchFamily="18" charset="0"/>
              </a:rPr>
              <a:t>Открытая адресация</a:t>
            </a:r>
            <a:r>
              <a:rPr kumimoji="1" lang="ru-RU" altLang="ru-RU" sz="1800">
                <a:solidFill>
                  <a:srgbClr val="0D0D11"/>
                </a:solidFill>
                <a:latin typeface="Times New Roman" pitchFamily="18" charset="0"/>
              </a:rPr>
              <a:t>: новая запись размещается вслед за последней записью на данной странице или на следующей, если страница заполнена. </a:t>
            </a:r>
          </a:p>
          <a:p>
            <a:pPr eaLnBrk="1" hangingPunct="1">
              <a:spcBef>
                <a:spcPct val="0"/>
              </a:spcBef>
              <a:buClrTx/>
              <a:buSzTx/>
              <a:buFontTx/>
              <a:buAutoNum type="arabicPeriod"/>
            </a:pPr>
            <a:r>
              <a:rPr kumimoji="1" lang="ru-RU" altLang="ru-RU" sz="1800">
                <a:solidFill>
                  <a:srgbClr val="0D0D11"/>
                </a:solidFill>
                <a:latin typeface="Times New Roman" pitchFamily="18" charset="0"/>
              </a:rPr>
              <a:t>Использование </a:t>
            </a:r>
            <a:r>
              <a:rPr kumimoji="1" lang="ru-RU" altLang="ru-RU" sz="1800" b="1">
                <a:solidFill>
                  <a:srgbClr val="0D0D11"/>
                </a:solidFill>
                <a:latin typeface="Times New Roman" pitchFamily="18" charset="0"/>
              </a:rPr>
              <a:t>коллизионных страниц</a:t>
            </a:r>
            <a:r>
              <a:rPr kumimoji="1" lang="ru-RU" altLang="ru-RU" sz="1800">
                <a:solidFill>
                  <a:srgbClr val="0D0D11"/>
                </a:solidFill>
                <a:latin typeface="Times New Roman" pitchFamily="18" charset="0"/>
              </a:rPr>
              <a:t>: новая запись размещается на одной из коллизионных страниц, относящихся к таблице (в </a:t>
            </a:r>
            <a:r>
              <a:rPr kumimoji="1" lang="ru-RU" altLang="ru-RU" sz="1800" i="1">
                <a:solidFill>
                  <a:srgbClr val="0D0D11"/>
                </a:solidFill>
                <a:latin typeface="Times New Roman" pitchFamily="18" charset="0"/>
              </a:rPr>
              <a:t>области переполнения</a:t>
            </a:r>
            <a:r>
              <a:rPr kumimoji="1" lang="ru-RU" altLang="ru-RU" sz="1800">
                <a:solidFill>
                  <a:srgbClr val="0D0D11"/>
                </a:solidFill>
                <a:latin typeface="Times New Roman" pitchFamily="18" charset="0"/>
              </a:rPr>
              <a:t>). Для ускорения поиска рехешированных записей может использоваться связанная область переполнения, для которой на странице хранится ссылка на коллизионную страницу. Нулевое значение такой ссылки говорит об отсутствии коллизий для данных, размещённых на этой странице.</a:t>
            </a:r>
            <a:endParaRPr kumimoji="1" lang="ru-RU" altLang="ru-RU" sz="1800" b="1">
              <a:solidFill>
                <a:srgbClr val="0D0D11"/>
              </a:solidFill>
              <a:latin typeface="Times New Roman" pitchFamily="18" charset="0"/>
            </a:endParaRPr>
          </a:p>
          <a:p>
            <a:pPr eaLnBrk="1" hangingPunct="1">
              <a:spcBef>
                <a:spcPct val="0"/>
              </a:spcBef>
              <a:buClrTx/>
              <a:buSzTx/>
              <a:buFontTx/>
              <a:buAutoNum type="arabicPeriod"/>
            </a:pPr>
            <a:r>
              <a:rPr kumimoji="1" lang="ru-RU" altLang="ru-RU" sz="1800" b="1">
                <a:solidFill>
                  <a:srgbClr val="0D0D11"/>
                </a:solidFill>
                <a:latin typeface="Times New Roman" pitchFamily="18" charset="0"/>
              </a:rPr>
              <a:t>Многократное хеширование</a:t>
            </a:r>
            <a:r>
              <a:rPr kumimoji="1" lang="ru-RU" altLang="ru-RU" sz="1800">
                <a:solidFill>
                  <a:srgbClr val="0D0D11"/>
                </a:solidFill>
                <a:latin typeface="Times New Roman" pitchFamily="18" charset="0"/>
              </a:rPr>
              <a:t>. Заключается в том, что при возникновении коллизии для поиска другого адреса (возможно, на коллизионных страницах) применяется другая функция хеширования.</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773113"/>
          </a:xfrm>
        </p:spPr>
        <p:txBody>
          <a:bodyPr/>
          <a:lstStyle/>
          <a:p>
            <a:pPr eaLnBrk="1" hangingPunct="1"/>
            <a:r>
              <a:rPr lang="ru-RU" altLang="ru-RU" sz="3200" smtClean="0"/>
              <a:t>Использование хеширования</a:t>
            </a:r>
          </a:p>
        </p:txBody>
      </p:sp>
      <p:sp>
        <p:nvSpPr>
          <p:cNvPr id="16387" name="Text Box 4"/>
          <p:cNvSpPr txBox="1">
            <a:spLocks noChangeArrowheads="1"/>
          </p:cNvSpPr>
          <p:nvPr/>
        </p:nvSpPr>
        <p:spPr bwMode="auto">
          <a:xfrm>
            <a:off x="468313" y="1484313"/>
            <a:ext cx="82804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kumimoji="1" lang="ru-RU" altLang="ru-RU" sz="2000" dirty="0" smtClean="0">
                <a:solidFill>
                  <a:srgbClr val="0D0D11"/>
                </a:solidFill>
                <a:latin typeface="Times New Roman" pitchFamily="18" charset="0"/>
              </a:rPr>
              <a:t>Хеширование таблицы полезно в следующих случаях:</a:t>
            </a:r>
          </a:p>
          <a:p>
            <a:pPr marL="342900" indent="-342900" eaLnBrk="1" hangingPunct="1">
              <a:buFont typeface="Wingdings" panose="05000000000000000000" pitchFamily="2" charset="2"/>
              <a:buChar char="§"/>
              <a:defRPr/>
            </a:pPr>
            <a:r>
              <a:rPr kumimoji="1" lang="ru-RU" altLang="ru-RU" sz="2000" dirty="0" smtClean="0">
                <a:solidFill>
                  <a:srgbClr val="0D0D11"/>
                </a:solidFill>
                <a:latin typeface="Times New Roman" pitchFamily="18" charset="0"/>
              </a:rPr>
              <a:t>В таблице есть уникальный ключ, и большинство запросов обращается к записям по значению этого ключа, например:</a:t>
            </a:r>
            <a:endParaRPr kumimoji="1" lang="en-US" altLang="ru-RU" sz="2000" dirty="0" smtClean="0">
              <a:solidFill>
                <a:srgbClr val="0D0D11"/>
              </a:solidFill>
              <a:latin typeface="Times New Roman" pitchFamily="18" charset="0"/>
            </a:endParaRPr>
          </a:p>
          <a:p>
            <a:pPr lvl="1" eaLnBrk="1" hangingPunct="1">
              <a:defRPr/>
            </a:pPr>
            <a:r>
              <a:rPr kumimoji="1" lang="en-US" altLang="ru-RU" sz="2000" dirty="0" smtClean="0">
                <a:solidFill>
                  <a:srgbClr val="0D0D11"/>
                </a:solidFill>
                <a:latin typeface="Times New Roman" pitchFamily="18" charset="0"/>
              </a:rPr>
              <a:t>SELECT</a:t>
            </a:r>
            <a:r>
              <a:rPr kumimoji="1" lang="ru-RU" altLang="ru-RU" sz="2000" dirty="0" smtClean="0">
                <a:solidFill>
                  <a:srgbClr val="0D0D11"/>
                </a:solidFill>
                <a:latin typeface="Times New Roman" pitchFamily="18" charset="0"/>
              </a:rPr>
              <a:t> &lt;список выбора&gt;</a:t>
            </a:r>
            <a:endParaRPr kumimoji="1" lang="en-US" altLang="ru-RU" sz="2000" dirty="0" smtClean="0">
              <a:solidFill>
                <a:srgbClr val="0D0D11"/>
              </a:solidFill>
              <a:latin typeface="Times New Roman" pitchFamily="18" charset="0"/>
            </a:endParaRPr>
          </a:p>
          <a:p>
            <a:pPr lvl="1" eaLnBrk="1" hangingPunct="1">
              <a:defRPr/>
            </a:pPr>
            <a:r>
              <a:rPr kumimoji="1" lang="en-US" altLang="ru-RU" sz="2000" dirty="0" smtClean="0">
                <a:solidFill>
                  <a:srgbClr val="0D0D11"/>
                </a:solidFill>
                <a:latin typeface="Times New Roman" pitchFamily="18" charset="0"/>
              </a:rPr>
              <a:t>FROM</a:t>
            </a:r>
            <a:r>
              <a:rPr kumimoji="1" lang="ru-RU" altLang="ru-RU" sz="2000" dirty="0" smtClean="0">
                <a:solidFill>
                  <a:srgbClr val="0D0D11"/>
                </a:solidFill>
                <a:latin typeface="Times New Roman" pitchFamily="18" charset="0"/>
              </a:rPr>
              <a:t> &lt;таблица&gt;</a:t>
            </a:r>
            <a:endParaRPr kumimoji="1" lang="en-US" altLang="ru-RU" sz="2000" dirty="0" smtClean="0">
              <a:solidFill>
                <a:srgbClr val="0D0D11"/>
              </a:solidFill>
              <a:latin typeface="Times New Roman" pitchFamily="18" charset="0"/>
            </a:endParaRPr>
          </a:p>
          <a:p>
            <a:pPr lvl="1" eaLnBrk="1" hangingPunct="1">
              <a:defRPr/>
            </a:pPr>
            <a:r>
              <a:rPr kumimoji="1" lang="en-US" altLang="ru-RU" sz="2000" dirty="0" smtClean="0">
                <a:solidFill>
                  <a:srgbClr val="0D0D11"/>
                </a:solidFill>
                <a:latin typeface="Times New Roman" pitchFamily="18" charset="0"/>
              </a:rPr>
              <a:t>WHERE unique</a:t>
            </a:r>
            <a:r>
              <a:rPr kumimoji="1" lang="ru-RU" altLang="ru-RU" sz="2000" dirty="0" smtClean="0">
                <a:solidFill>
                  <a:srgbClr val="0D0D11"/>
                </a:solidFill>
                <a:latin typeface="Times New Roman" pitchFamily="18" charset="0"/>
              </a:rPr>
              <a:t>_</a:t>
            </a:r>
            <a:r>
              <a:rPr kumimoji="1" lang="en-US" altLang="ru-RU" sz="2000" dirty="0" smtClean="0">
                <a:solidFill>
                  <a:srgbClr val="0D0D11"/>
                </a:solidFill>
                <a:latin typeface="Times New Roman" pitchFamily="18" charset="0"/>
              </a:rPr>
              <a:t>key</a:t>
            </a:r>
            <a:r>
              <a:rPr kumimoji="1" lang="ru-RU" altLang="ru-RU" sz="2000" dirty="0" smtClean="0">
                <a:solidFill>
                  <a:srgbClr val="0D0D11"/>
                </a:solidFill>
                <a:latin typeface="Times New Roman" pitchFamily="18" charset="0"/>
              </a:rPr>
              <a:t> = &lt;значение&gt;;</a:t>
            </a:r>
          </a:p>
          <a:p>
            <a:pPr eaLnBrk="1" hangingPunct="1">
              <a:defRPr/>
            </a:pPr>
            <a:r>
              <a:rPr kumimoji="1" lang="ru-RU" altLang="ru-RU" sz="2000" dirty="0" smtClean="0">
                <a:solidFill>
                  <a:srgbClr val="0D0D11"/>
                </a:solidFill>
                <a:latin typeface="Times New Roman" pitchFamily="18" charset="0"/>
              </a:rPr>
              <a:t>Значение, указанное в условии, </a:t>
            </a:r>
            <a:r>
              <a:rPr kumimoji="1" lang="ru-RU" altLang="ru-RU" sz="2000" dirty="0" err="1" smtClean="0">
                <a:solidFill>
                  <a:srgbClr val="0D0D11"/>
                </a:solidFill>
                <a:latin typeface="Times New Roman" pitchFamily="18" charset="0"/>
              </a:rPr>
              <a:t>хешируется</a:t>
            </a:r>
            <a:r>
              <a:rPr kumimoji="1" lang="ru-RU" altLang="ru-RU" sz="2000" dirty="0" smtClean="0">
                <a:solidFill>
                  <a:srgbClr val="0D0D11"/>
                </a:solidFill>
                <a:latin typeface="Times New Roman" pitchFamily="18" charset="0"/>
              </a:rPr>
              <a:t>; по этому </a:t>
            </a:r>
            <a:r>
              <a:rPr kumimoji="1" lang="ru-RU" altLang="ru-RU" sz="2000" dirty="0" err="1" smtClean="0">
                <a:solidFill>
                  <a:srgbClr val="0D0D11"/>
                </a:solidFill>
                <a:latin typeface="Times New Roman" pitchFamily="18" charset="0"/>
              </a:rPr>
              <a:t>хеш</a:t>
            </a:r>
            <a:r>
              <a:rPr kumimoji="1" lang="ru-RU" altLang="ru-RU" sz="2000" dirty="0" smtClean="0">
                <a:solidFill>
                  <a:srgbClr val="0D0D11"/>
                </a:solidFill>
                <a:latin typeface="Times New Roman" pitchFamily="18" charset="0"/>
              </a:rPr>
              <a:t>-значению происходит прямой доступ к соответствующему блоку данных (обычно, одно физическое чтение, если нет коллизий и запись помещается в одном блоке).</a:t>
            </a:r>
          </a:p>
          <a:p>
            <a:pPr marL="342900" indent="-342900" eaLnBrk="1" hangingPunct="1">
              <a:buFont typeface="Wingdings" panose="05000000000000000000" pitchFamily="2" charset="2"/>
              <a:buChar char="§"/>
              <a:defRPr/>
            </a:pPr>
            <a:r>
              <a:rPr kumimoji="1" lang="ru-RU" altLang="ru-RU" sz="2000" dirty="0" smtClean="0">
                <a:solidFill>
                  <a:srgbClr val="0D0D11"/>
                </a:solidFill>
                <a:latin typeface="Times New Roman" pitchFamily="18" charset="0"/>
              </a:rPr>
              <a:t>Для неуникального </a:t>
            </a:r>
            <a:r>
              <a:rPr kumimoji="1" lang="ru-RU" altLang="ru-RU" sz="2000" dirty="0" err="1" smtClean="0">
                <a:solidFill>
                  <a:srgbClr val="0D0D11"/>
                </a:solidFill>
                <a:latin typeface="Times New Roman" pitchFamily="18" charset="0"/>
              </a:rPr>
              <a:t>хеш</a:t>
            </a:r>
            <a:r>
              <a:rPr kumimoji="1" lang="ru-RU" altLang="ru-RU" sz="2000" dirty="0" smtClean="0">
                <a:solidFill>
                  <a:srgbClr val="0D0D11"/>
                </a:solidFill>
                <a:latin typeface="Times New Roman" pitchFamily="18" charset="0"/>
              </a:rPr>
              <a:t>-ключа все записи с таким значением ключа помещаются в одном блоке, который также можно прочитать за один раз.</a:t>
            </a:r>
          </a:p>
          <a:p>
            <a:pPr marL="342900" indent="-342900" eaLnBrk="1" hangingPunct="1">
              <a:buFont typeface="Wingdings" panose="05000000000000000000" pitchFamily="2" charset="2"/>
              <a:buChar char="§"/>
              <a:defRPr/>
            </a:pPr>
            <a:r>
              <a:rPr kumimoji="1" lang="ru-RU" altLang="ru-RU" sz="2000" dirty="0" smtClean="0">
                <a:solidFill>
                  <a:srgbClr val="0D0D11"/>
                </a:solidFill>
                <a:latin typeface="Times New Roman" pitchFamily="18" charset="0"/>
              </a:rPr>
              <a:t>Таблица практически статична (редко обновляется). Число записей и их средний размер можно определить заранее и сразу выделить под таблицу требуемое физическое пространство.</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57200"/>
            <a:ext cx="8229600" cy="773113"/>
          </a:xfrm>
        </p:spPr>
        <p:txBody>
          <a:bodyPr/>
          <a:lstStyle/>
          <a:p>
            <a:pPr eaLnBrk="1" hangingPunct="1"/>
            <a:r>
              <a:rPr lang="ru-RU" altLang="ru-RU" sz="3200" smtClean="0"/>
              <a:t>Использование хеширования</a:t>
            </a:r>
          </a:p>
        </p:txBody>
      </p:sp>
      <p:sp>
        <p:nvSpPr>
          <p:cNvPr id="17411" name="Text Box 3"/>
          <p:cNvSpPr txBox="1">
            <a:spLocks noChangeArrowheads="1"/>
          </p:cNvSpPr>
          <p:nvPr/>
        </p:nvSpPr>
        <p:spPr bwMode="auto">
          <a:xfrm>
            <a:off x="468313" y="1196975"/>
            <a:ext cx="8280400" cy="523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kumimoji="1" lang="ru-RU" altLang="ru-RU" dirty="0" smtClean="0">
                <a:solidFill>
                  <a:srgbClr val="0D0D11"/>
                </a:solidFill>
                <a:latin typeface="Times New Roman" pitchFamily="18" charset="0"/>
              </a:rPr>
              <a:t>Хеширование </a:t>
            </a:r>
            <a:r>
              <a:rPr kumimoji="1" lang="ru-RU" altLang="ru-RU" b="1" dirty="0" smtClean="0">
                <a:solidFill>
                  <a:srgbClr val="0D0D11"/>
                </a:solidFill>
                <a:latin typeface="Times New Roman" pitchFamily="18" charset="0"/>
              </a:rPr>
              <a:t>не рекомендуется</a:t>
            </a:r>
            <a:r>
              <a:rPr kumimoji="1" lang="ru-RU" altLang="ru-RU" dirty="0" smtClean="0">
                <a:solidFill>
                  <a:srgbClr val="0D0D11"/>
                </a:solidFill>
                <a:latin typeface="Times New Roman" pitchFamily="18" charset="0"/>
              </a:rPr>
              <a:t> в следующих случаях:</a:t>
            </a:r>
          </a:p>
          <a:p>
            <a:pPr marL="285750" indent="-285750" eaLnBrk="1" hangingPunct="1">
              <a:buFont typeface="Wingdings" panose="05000000000000000000" pitchFamily="2" charset="2"/>
              <a:buChar char="§"/>
              <a:defRPr/>
            </a:pPr>
            <a:r>
              <a:rPr kumimoji="1" lang="ru-RU" altLang="ru-RU" dirty="0" smtClean="0">
                <a:solidFill>
                  <a:srgbClr val="0D0D11"/>
                </a:solidFill>
                <a:latin typeface="Times New Roman" pitchFamily="18" charset="0"/>
              </a:rPr>
              <a:t>Нельзя сразу выделить столько памяти, сколько требуется таблице. Если потребуется выделять таблице дополнительную память, эта память будет отведена под коллизионные страницы, что сильно ухудшит производительность (это следует из формулы, по которой рассчитывается адрес записи).</a:t>
            </a:r>
          </a:p>
          <a:p>
            <a:pPr marL="285750" indent="-285750" eaLnBrk="1" hangingPunct="1">
              <a:buFont typeface="Wingdings" panose="05000000000000000000" pitchFamily="2" charset="2"/>
              <a:buChar char="§"/>
              <a:defRPr/>
            </a:pPr>
            <a:r>
              <a:rPr kumimoji="1" lang="ru-RU" altLang="ru-RU" dirty="0" smtClean="0">
                <a:solidFill>
                  <a:srgbClr val="0D0D11"/>
                </a:solidFill>
                <a:latin typeface="Times New Roman" pitchFamily="18" charset="0"/>
              </a:rPr>
              <a:t>Большинство запросов выбирает записи в некотором интервале значений ключа. Хеширование не даёт здесь преимуществ, т.к. записи обычно не упорядочены, и система использует последовательное чтение.</a:t>
            </a:r>
          </a:p>
          <a:p>
            <a:pPr eaLnBrk="1" hangingPunct="1">
              <a:spcBef>
                <a:spcPts val="1200"/>
              </a:spcBef>
              <a:defRPr/>
            </a:pPr>
            <a:r>
              <a:rPr kumimoji="1" lang="ru-RU" altLang="ru-RU" dirty="0" smtClean="0">
                <a:solidFill>
                  <a:srgbClr val="0D0D11"/>
                </a:solidFill>
                <a:latin typeface="Times New Roman" pitchFamily="18" charset="0"/>
              </a:rPr>
              <a:t>Эффективность использования хеширования не в последней степени определяется качеством хеш-функции. Системы, поддерживающие возможность хеширования данных, обычно имеют встроенную хеш-функцию, но и позволяют пользователю задавать свою. Это может понадобиться тогда, когда встроенная хеш-функция не даёт хороших результатов, а пользовательская хеш-функция может учесть особенности распределения значений конкретного ключа. Если же ключ является уникальным и распределение его значений равномерно, то сами значения могут быть использованы в качестве </a:t>
            </a:r>
            <a:r>
              <a:rPr kumimoji="1" lang="ru-RU" altLang="ru-RU" dirty="0" err="1" smtClean="0">
                <a:solidFill>
                  <a:srgbClr val="0D0D11"/>
                </a:solidFill>
                <a:latin typeface="Times New Roman" pitchFamily="18" charset="0"/>
              </a:rPr>
              <a:t>хеш</a:t>
            </a:r>
            <a:r>
              <a:rPr kumimoji="1" lang="ru-RU" altLang="ru-RU" dirty="0" smtClean="0">
                <a:solidFill>
                  <a:srgbClr val="0D0D11"/>
                </a:solidFill>
                <a:latin typeface="Times New Roman" pitchFamily="18" charset="0"/>
              </a:rPr>
              <a:t>-значений (тогда данные будут размещаться в порядке увеличения значений </a:t>
            </a:r>
            <a:r>
              <a:rPr kumimoji="1" lang="ru-RU" altLang="ru-RU" dirty="0" err="1" smtClean="0">
                <a:solidFill>
                  <a:srgbClr val="0D0D11"/>
                </a:solidFill>
                <a:latin typeface="Times New Roman" pitchFamily="18" charset="0"/>
              </a:rPr>
              <a:t>хеш</a:t>
            </a:r>
            <a:r>
              <a:rPr kumimoji="1" lang="ru-RU" altLang="ru-RU" dirty="0" smtClean="0">
                <a:solidFill>
                  <a:srgbClr val="0D0D11"/>
                </a:solidFill>
                <a:latin typeface="Times New Roman" pitchFamily="18" charset="0"/>
              </a:rPr>
              <a:t>-ключа).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5613" y="454025"/>
            <a:ext cx="8229600" cy="773113"/>
          </a:xfrm>
        </p:spPr>
        <p:txBody>
          <a:bodyPr/>
          <a:lstStyle/>
          <a:p>
            <a:pPr eaLnBrk="1" hangingPunct="1"/>
            <a:r>
              <a:rPr lang="ru-RU" altLang="ru-RU" sz="3200" smtClean="0"/>
              <a:t>Создание хеш-кластеров в </a:t>
            </a:r>
            <a:r>
              <a:rPr lang="en-US" altLang="ru-RU" sz="3200" smtClean="0"/>
              <a:t>Oracle</a:t>
            </a:r>
            <a:endParaRPr lang="ru-RU" altLang="ru-RU" sz="3200" smtClean="0"/>
          </a:p>
        </p:txBody>
      </p:sp>
      <p:sp>
        <p:nvSpPr>
          <p:cNvPr id="18435" name="Text Box 3"/>
          <p:cNvSpPr txBox="1">
            <a:spLocks noChangeArrowheads="1"/>
          </p:cNvSpPr>
          <p:nvPr/>
        </p:nvSpPr>
        <p:spPr bwMode="auto">
          <a:xfrm>
            <a:off x="468313" y="1412875"/>
            <a:ext cx="82804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Хэш-кластер создается с помощью команды SQL CREATE CLUSTER. </a:t>
            </a:r>
          </a:p>
          <a:p>
            <a:pPr eaLnBrk="1" hangingPunct="1">
              <a:spcBef>
                <a:spcPct val="0"/>
              </a:spcBef>
              <a:buClrTx/>
              <a:buSzTx/>
              <a:buFontTx/>
              <a:buNone/>
            </a:pPr>
            <a:r>
              <a:rPr kumimoji="1" lang="ru-RU" altLang="ru-RU" sz="1800">
                <a:solidFill>
                  <a:srgbClr val="0D0D11"/>
                </a:solidFill>
                <a:latin typeface="Times New Roman" pitchFamily="18" charset="0"/>
              </a:rPr>
              <a:t>Пример создания кластер с именем TRIAL_CLUSTER, который используется для хранения таблицы TRIAL, кластеризуемой по столбцу </a:t>
            </a:r>
            <a:r>
              <a:rPr kumimoji="1" lang="en-US" altLang="ru-RU" sz="1800">
                <a:solidFill>
                  <a:srgbClr val="0D0D11"/>
                </a:solidFill>
                <a:latin typeface="Times New Roman" pitchFamily="18" charset="0"/>
              </a:rPr>
              <a:t>TRIALNO</a:t>
            </a:r>
            <a:r>
              <a:rPr kumimoji="1" lang="ru-RU" altLang="ru-RU" sz="1800">
                <a:solidFill>
                  <a:srgbClr val="0D0D11"/>
                </a:solidFill>
                <a:latin typeface="Times New Roman" pitchFamily="18" charset="0"/>
              </a:rPr>
              <a:t>:</a:t>
            </a:r>
            <a:endParaRPr kumimoji="1" lang="en-US" altLang="ru-RU" sz="1800">
              <a:solidFill>
                <a:srgbClr val="0D0D11"/>
              </a:solidFill>
              <a:latin typeface="Times New Roman" pitchFamily="18" charset="0"/>
            </a:endParaRPr>
          </a:p>
          <a:p>
            <a:pPr eaLnBrk="1" hangingPunct="1">
              <a:spcBef>
                <a:spcPct val="0"/>
              </a:spcBef>
              <a:buClrTx/>
              <a:buSzTx/>
              <a:buFontTx/>
              <a:buNone/>
            </a:pPr>
            <a:r>
              <a:rPr kumimoji="1" lang="en-US" altLang="ru-RU" sz="1800">
                <a:solidFill>
                  <a:srgbClr val="0D0D11"/>
                </a:solidFill>
                <a:latin typeface="Times New Roman" pitchFamily="18" charset="0"/>
              </a:rPr>
              <a:t>        CREATE CLUSTER trial_cluster (trialno NUMBER(5,0))</a:t>
            </a:r>
          </a:p>
          <a:p>
            <a:pPr eaLnBrk="1" hangingPunct="1">
              <a:spcBef>
                <a:spcPct val="0"/>
              </a:spcBef>
              <a:buClrTx/>
              <a:buSzTx/>
              <a:buFontTx/>
              <a:buNone/>
            </a:pPr>
            <a:r>
              <a:rPr kumimoji="1" lang="en-US" altLang="ru-RU" sz="1800">
                <a:solidFill>
                  <a:srgbClr val="0D0D11"/>
                </a:solidFill>
                <a:latin typeface="Times New Roman" pitchFamily="18" charset="0"/>
              </a:rPr>
              <a:t>            PCTUSED 80</a:t>
            </a:r>
          </a:p>
          <a:p>
            <a:pPr eaLnBrk="1" hangingPunct="1">
              <a:spcBef>
                <a:spcPct val="0"/>
              </a:spcBef>
              <a:buClrTx/>
              <a:buSzTx/>
              <a:buFontTx/>
              <a:buNone/>
            </a:pPr>
            <a:r>
              <a:rPr kumimoji="1" lang="en-US" altLang="ru-RU" sz="1800">
                <a:solidFill>
                  <a:srgbClr val="0D0D11"/>
                </a:solidFill>
                <a:latin typeface="Times New Roman" pitchFamily="18" charset="0"/>
              </a:rPr>
              <a:t>            PCTFREE 5</a:t>
            </a:r>
          </a:p>
          <a:p>
            <a:pPr eaLnBrk="1" hangingPunct="1">
              <a:spcBef>
                <a:spcPct val="0"/>
              </a:spcBef>
              <a:buClrTx/>
              <a:buSzTx/>
              <a:buFontTx/>
              <a:buNone/>
            </a:pPr>
            <a:r>
              <a:rPr kumimoji="1" lang="en-US" altLang="ru-RU" sz="1800">
                <a:solidFill>
                  <a:srgbClr val="0D0D11"/>
                </a:solidFill>
                <a:latin typeface="Times New Roman" pitchFamily="18" charset="0"/>
              </a:rPr>
              <a:t>            TABLESPACE users</a:t>
            </a:r>
          </a:p>
          <a:p>
            <a:pPr eaLnBrk="1" hangingPunct="1">
              <a:spcBef>
                <a:spcPct val="0"/>
              </a:spcBef>
              <a:buClrTx/>
              <a:buSzTx/>
              <a:buFontTx/>
              <a:buNone/>
            </a:pPr>
            <a:r>
              <a:rPr kumimoji="1" lang="en-US" altLang="ru-RU" sz="1800">
                <a:solidFill>
                  <a:srgbClr val="0D0D11"/>
                </a:solidFill>
                <a:latin typeface="Times New Roman" pitchFamily="18" charset="0"/>
              </a:rPr>
              <a:t>            STORAGE (INITIAL</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 </a:t>
            </a:r>
            <a:r>
              <a:rPr kumimoji="1" lang="ru-RU" altLang="ru-RU" sz="1800">
                <a:solidFill>
                  <a:srgbClr val="0D0D11"/>
                </a:solidFill>
                <a:latin typeface="Times New Roman" pitchFamily="18" charset="0"/>
              </a:rPr>
              <a:t>25</a:t>
            </a:r>
            <a:r>
              <a:rPr kumimoji="1" lang="en-US" altLang="ru-RU" sz="1800">
                <a:solidFill>
                  <a:srgbClr val="0D0D11"/>
                </a:solidFill>
                <a:latin typeface="Times New Roman" pitchFamily="18" charset="0"/>
              </a:rPr>
              <a:t>0K    NEXT</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 50K</a:t>
            </a:r>
          </a:p>
          <a:p>
            <a:pPr eaLnBrk="1" hangingPunct="1">
              <a:spcBef>
                <a:spcPct val="0"/>
              </a:spcBef>
              <a:buClrTx/>
              <a:buSzTx/>
              <a:buFontTx/>
              <a:buNone/>
            </a:pPr>
            <a:r>
              <a:rPr kumimoji="1" lang="en-US" altLang="ru-RU" sz="1800">
                <a:solidFill>
                  <a:srgbClr val="0D0D11"/>
                </a:solidFill>
                <a:latin typeface="Times New Roman" pitchFamily="18" charset="0"/>
              </a:rPr>
              <a:t>                     MINEXTENTS </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1    MAXEXTENTS </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3</a:t>
            </a:r>
          </a:p>
          <a:p>
            <a:pPr eaLnBrk="1" hangingPunct="1">
              <a:spcBef>
                <a:spcPct val="0"/>
              </a:spcBef>
              <a:buClrTx/>
              <a:buSzTx/>
              <a:buFontTx/>
              <a:buNone/>
            </a:pPr>
            <a:r>
              <a:rPr kumimoji="1" lang="en-US" altLang="ru-RU" sz="1800">
                <a:solidFill>
                  <a:srgbClr val="0D0D11"/>
                </a:solidFill>
                <a:latin typeface="Times New Roman" pitchFamily="18" charset="0"/>
              </a:rPr>
              <a:t>                     PCTINCREASE 0)</a:t>
            </a:r>
          </a:p>
          <a:p>
            <a:pPr eaLnBrk="1" hangingPunct="1">
              <a:spcBef>
                <a:spcPct val="0"/>
              </a:spcBef>
              <a:buClrTx/>
              <a:buSzTx/>
              <a:buFontTx/>
              <a:buNone/>
            </a:pPr>
            <a:r>
              <a:rPr kumimoji="1" lang="en-US" altLang="ru-RU" sz="1800">
                <a:solidFill>
                  <a:srgbClr val="0D0D11"/>
                </a:solidFill>
                <a:latin typeface="Times New Roman" pitchFamily="18" charset="0"/>
              </a:rPr>
              <a:t>            SIZE 2K</a:t>
            </a:r>
          </a:p>
          <a:p>
            <a:pPr eaLnBrk="1" hangingPunct="1">
              <a:spcBef>
                <a:spcPct val="0"/>
              </a:spcBef>
              <a:buClrTx/>
              <a:buSzTx/>
              <a:buFontTx/>
              <a:buNone/>
            </a:pPr>
            <a:r>
              <a:rPr kumimoji="1" lang="en-US" altLang="ru-RU" sz="1800">
                <a:solidFill>
                  <a:srgbClr val="0D0D11"/>
                </a:solidFill>
                <a:latin typeface="Times New Roman" pitchFamily="18" charset="0"/>
              </a:rPr>
              <a:t>            HASH IS  trialno  HASHKEYS  150;</a:t>
            </a:r>
            <a:endParaRPr kumimoji="1" lang="ru-RU" altLang="ru-RU" sz="1800">
              <a:solidFill>
                <a:srgbClr val="0D0D11"/>
              </a:solidFill>
              <a:latin typeface="Times New Roman" pitchFamily="18" charset="0"/>
            </a:endParaRPr>
          </a:p>
          <a:p>
            <a:pPr eaLnBrk="1" hangingPunct="1">
              <a:spcBef>
                <a:spcPct val="0"/>
              </a:spcBef>
              <a:buClrTx/>
              <a:buSzTx/>
              <a:buFontTx/>
              <a:buNone/>
            </a:pPr>
            <a:endParaRPr kumimoji="1" lang="en-US" altLang="ru-RU" sz="1800">
              <a:solidFill>
                <a:srgbClr val="0D0D11"/>
              </a:solidFill>
              <a:latin typeface="Times New Roman" pitchFamily="18" charset="0"/>
            </a:endParaRPr>
          </a:p>
          <a:p>
            <a:pPr eaLnBrk="1" hangingPunct="1">
              <a:spcBef>
                <a:spcPct val="0"/>
              </a:spcBef>
              <a:buClrTx/>
              <a:buSzTx/>
              <a:buFontTx/>
              <a:buNone/>
            </a:pPr>
            <a:r>
              <a:rPr kumimoji="1" lang="en-US" altLang="ru-RU" sz="1800">
                <a:solidFill>
                  <a:srgbClr val="0D0D11"/>
                </a:solidFill>
                <a:latin typeface="Times New Roman" pitchFamily="18" charset="0"/>
              </a:rPr>
              <a:t>        CREATE TABLE trial (</a:t>
            </a:r>
          </a:p>
          <a:p>
            <a:pPr eaLnBrk="1" hangingPunct="1">
              <a:spcBef>
                <a:spcPct val="0"/>
              </a:spcBef>
              <a:buClrTx/>
              <a:buSzTx/>
              <a:buFontTx/>
              <a:buNone/>
            </a:pPr>
            <a:r>
              <a:rPr kumimoji="1" lang="en-US" altLang="ru-RU" sz="1800">
                <a:solidFill>
                  <a:srgbClr val="0D0D11"/>
                </a:solidFill>
                <a:latin typeface="Times New Roman" pitchFamily="18" charset="0"/>
              </a:rPr>
              <a:t>            trialno </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NUMBER(5,0) </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PRIMARY KEY,</a:t>
            </a:r>
          </a:p>
          <a:p>
            <a:pPr eaLnBrk="1" hangingPunct="1">
              <a:spcBef>
                <a:spcPct val="0"/>
              </a:spcBef>
              <a:buClrTx/>
              <a:buSzTx/>
              <a:buFontTx/>
              <a:buNone/>
            </a:pPr>
            <a:r>
              <a:rPr kumimoji="1" lang="en-US" altLang="ru-RU" sz="1800">
                <a:solidFill>
                  <a:srgbClr val="0D0D11"/>
                </a:solidFill>
                <a:latin typeface="Times New Roman" pitchFamily="18" charset="0"/>
              </a:rPr>
              <a:t>            </a:t>
            </a:r>
            <a:r>
              <a:rPr kumimoji="1" lang="ru-RU" altLang="ru-RU" sz="1800">
                <a:solidFill>
                  <a:srgbClr val="0D0D11"/>
                </a:solidFill>
                <a:latin typeface="Times New Roman" pitchFamily="18" charset="0"/>
              </a:rPr>
              <a:t>...)</a:t>
            </a:r>
          </a:p>
          <a:p>
            <a:pPr eaLnBrk="1" hangingPunct="1">
              <a:spcBef>
                <a:spcPct val="0"/>
              </a:spcBef>
              <a:buClrTx/>
              <a:buSzTx/>
              <a:buFontTx/>
              <a:buNone/>
            </a:pPr>
            <a:r>
              <a:rPr kumimoji="1" lang="ru-RU" altLang="ru-RU" sz="1800">
                <a:solidFill>
                  <a:srgbClr val="0D0D11"/>
                </a:solidFill>
                <a:latin typeface="Times New Roman" pitchFamily="18" charset="0"/>
              </a:rPr>
              <a:t>            CLUSTER trial_cluster (trialno);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5613" y="454025"/>
            <a:ext cx="8229600" cy="517525"/>
          </a:xfrm>
        </p:spPr>
        <p:txBody>
          <a:bodyPr/>
          <a:lstStyle/>
          <a:p>
            <a:pPr eaLnBrk="1" hangingPunct="1"/>
            <a:r>
              <a:rPr lang="ru-RU" altLang="ru-RU" sz="2400" smtClean="0"/>
              <a:t>Хэш-функция</a:t>
            </a:r>
          </a:p>
        </p:txBody>
      </p:sp>
      <p:sp>
        <p:nvSpPr>
          <p:cNvPr id="19459" name="Text Box 3"/>
          <p:cNvSpPr txBox="1">
            <a:spLocks noChangeArrowheads="1"/>
          </p:cNvSpPr>
          <p:nvPr/>
        </p:nvSpPr>
        <p:spPr bwMode="auto">
          <a:xfrm>
            <a:off x="468313" y="1268413"/>
            <a:ext cx="8280400" cy="487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kumimoji="1" lang="ru-RU" altLang="ru-RU" dirty="0" smtClean="0">
                <a:solidFill>
                  <a:srgbClr val="0D0D11"/>
                </a:solidFill>
                <a:latin typeface="Times New Roman" pitchFamily="18" charset="0"/>
              </a:rPr>
              <a:t>В ORACLE можно воспользоваться внутренней хэш-функцией или обойти её.</a:t>
            </a:r>
          </a:p>
          <a:p>
            <a:pPr eaLnBrk="1" hangingPunct="1">
              <a:defRPr/>
            </a:pPr>
            <a:r>
              <a:rPr kumimoji="1" lang="ru-RU" altLang="ru-RU" b="1" dirty="0" smtClean="0">
                <a:solidFill>
                  <a:srgbClr val="0D0D11"/>
                </a:solidFill>
                <a:latin typeface="Times New Roman" pitchFamily="18" charset="0"/>
              </a:rPr>
              <a:t>Внутренняя хеш-функция: </a:t>
            </a:r>
          </a:p>
          <a:p>
            <a:pPr marL="285750" indent="-285750" eaLnBrk="1" hangingPunct="1">
              <a:buFont typeface="Wingdings" panose="05000000000000000000" pitchFamily="2" charset="2"/>
              <a:buChar char="§"/>
              <a:defRPr/>
            </a:pPr>
            <a:r>
              <a:rPr kumimoji="1" lang="ru-RU" altLang="ru-RU" dirty="0" smtClean="0">
                <a:solidFill>
                  <a:srgbClr val="0D0D11"/>
                </a:solidFill>
                <a:latin typeface="Times New Roman" pitchFamily="18" charset="0"/>
              </a:rPr>
              <a:t>позволяет кластерному ключу быть одиночным столбцом или составным ключом;</a:t>
            </a:r>
          </a:p>
          <a:p>
            <a:pPr marL="285750" indent="-285750" eaLnBrk="1" hangingPunct="1">
              <a:buFont typeface="Wingdings" panose="05000000000000000000" pitchFamily="2" charset="2"/>
              <a:buChar char="§"/>
              <a:defRPr/>
            </a:pPr>
            <a:r>
              <a:rPr kumimoji="1" lang="ru-RU" altLang="ru-RU" dirty="0" smtClean="0">
                <a:solidFill>
                  <a:srgbClr val="0D0D11"/>
                </a:solidFill>
                <a:latin typeface="Times New Roman" pitchFamily="18" charset="0"/>
              </a:rPr>
              <a:t>ключ кластера может состоять из столбцов любого типа (за исключением LONG и LONG RAW).</a:t>
            </a:r>
          </a:p>
          <a:p>
            <a:pPr eaLnBrk="1" hangingPunct="1">
              <a:spcBef>
                <a:spcPct val="30000"/>
              </a:spcBef>
              <a:spcAft>
                <a:spcPct val="10000"/>
              </a:spcAft>
              <a:defRPr/>
            </a:pPr>
            <a:r>
              <a:rPr kumimoji="1" lang="ru-RU" altLang="ru-RU" dirty="0" smtClean="0">
                <a:solidFill>
                  <a:srgbClr val="0D0D11"/>
                </a:solidFill>
                <a:latin typeface="Times New Roman" pitchFamily="18" charset="0"/>
              </a:rPr>
              <a:t>Использование </a:t>
            </a:r>
            <a:r>
              <a:rPr kumimoji="1" lang="ru-RU" altLang="ru-RU" b="1" dirty="0" smtClean="0">
                <a:solidFill>
                  <a:srgbClr val="0D0D11"/>
                </a:solidFill>
                <a:latin typeface="Times New Roman" pitchFamily="18" charset="0"/>
              </a:rPr>
              <a:t>уникального идентификатора в качестве хэш-функции</a:t>
            </a:r>
            <a:r>
              <a:rPr kumimoji="1" lang="ru-RU" altLang="ru-RU" dirty="0" smtClean="0">
                <a:solidFill>
                  <a:srgbClr val="0D0D11"/>
                </a:solidFill>
                <a:latin typeface="Times New Roman" pitchFamily="18" charset="0"/>
              </a:rPr>
              <a:t>:</a:t>
            </a:r>
          </a:p>
          <a:p>
            <a:pPr marL="285750" indent="-285750" eaLnBrk="1" hangingPunct="1">
              <a:buFont typeface="Wingdings" panose="05000000000000000000" pitchFamily="2" charset="2"/>
              <a:buChar char="§"/>
              <a:defRPr/>
            </a:pPr>
            <a:r>
              <a:rPr kumimoji="1" lang="ru-RU" altLang="ru-RU" dirty="0" smtClean="0">
                <a:solidFill>
                  <a:srgbClr val="0D0D11"/>
                </a:solidFill>
                <a:latin typeface="Times New Roman" pitchFamily="18" charset="0"/>
              </a:rPr>
              <a:t>ORACLE проверяет значение кластерного ключа. Если это значение меньше, чем HASHKEYS, то </a:t>
            </a:r>
            <a:r>
              <a:rPr kumimoji="1" lang="ru-RU" altLang="ru-RU" dirty="0" err="1" smtClean="0">
                <a:solidFill>
                  <a:srgbClr val="0D0D11"/>
                </a:solidFill>
                <a:latin typeface="Times New Roman" pitchFamily="18" charset="0"/>
              </a:rPr>
              <a:t>хэш</a:t>
            </a:r>
            <a:r>
              <a:rPr kumimoji="1" lang="ru-RU" altLang="ru-RU" dirty="0" smtClean="0">
                <a:solidFill>
                  <a:srgbClr val="0D0D11"/>
                </a:solidFill>
                <a:latin typeface="Times New Roman" pitchFamily="18" charset="0"/>
              </a:rPr>
              <a:t>-значение равно значению кластерного ключа; в противном случае за </a:t>
            </a:r>
            <a:r>
              <a:rPr kumimoji="1" lang="ru-RU" altLang="ru-RU" dirty="0" err="1" smtClean="0">
                <a:solidFill>
                  <a:srgbClr val="0D0D11"/>
                </a:solidFill>
                <a:latin typeface="Times New Roman" pitchFamily="18" charset="0"/>
              </a:rPr>
              <a:t>хэш</a:t>
            </a:r>
            <a:r>
              <a:rPr kumimoji="1" lang="ru-RU" altLang="ru-RU" dirty="0" smtClean="0">
                <a:solidFill>
                  <a:srgbClr val="0D0D11"/>
                </a:solidFill>
                <a:latin typeface="Times New Roman" pitchFamily="18" charset="0"/>
              </a:rPr>
              <a:t>-значение принимается остаток от деления значения кластерного ключа на HASHKEYS.</a:t>
            </a:r>
          </a:p>
          <a:p>
            <a:pPr marL="285750" indent="-285750" eaLnBrk="1" hangingPunct="1">
              <a:buFont typeface="Wingdings" panose="05000000000000000000" pitchFamily="2" charset="2"/>
              <a:buChar char="§"/>
              <a:defRPr/>
            </a:pPr>
            <a:r>
              <a:rPr kumimoji="1" lang="ru-RU" altLang="ru-RU" dirty="0" smtClean="0">
                <a:solidFill>
                  <a:srgbClr val="0D0D11"/>
                </a:solidFill>
                <a:latin typeface="Times New Roman" pitchFamily="18" charset="0"/>
              </a:rPr>
              <a:t>указан параметр HASH IS, в котором специфицирован ключ кластера, являющийся одиночным столбцом, содержащим целочисленные значения.</a:t>
            </a:r>
          </a:p>
          <a:p>
            <a:pPr eaLnBrk="1" hangingPunct="1">
              <a:defRPr/>
            </a:pPr>
            <a:endParaRPr kumimoji="1" lang="ru-RU" altLang="ru-RU" dirty="0" smtClean="0">
              <a:solidFill>
                <a:srgbClr val="0D0D11"/>
              </a:solidFill>
              <a:latin typeface="Times New Roman" pitchFamily="18" charset="0"/>
            </a:endParaRPr>
          </a:p>
          <a:p>
            <a:pPr eaLnBrk="1" hangingPunct="1">
              <a:defRPr/>
            </a:pPr>
            <a:r>
              <a:rPr kumimoji="1" lang="ru-RU" altLang="ru-RU" dirty="0" smtClean="0">
                <a:solidFill>
                  <a:srgbClr val="0D0D11"/>
                </a:solidFill>
                <a:latin typeface="Times New Roman" pitchFamily="18" charset="0"/>
              </a:rPr>
              <a:t>Если внутренняя хэш-функция обходится, а значение кластерного ключа оказывается нецелым, то операция (INSERT или UPDATE) отменяется, и возвращается ошибка.</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5613" y="454025"/>
            <a:ext cx="8229600" cy="517525"/>
          </a:xfrm>
        </p:spPr>
        <p:txBody>
          <a:bodyPr/>
          <a:lstStyle/>
          <a:p>
            <a:pPr eaLnBrk="1" hangingPunct="1"/>
            <a:r>
              <a:rPr lang="ru-RU" altLang="ru-RU" sz="2400" smtClean="0"/>
              <a:t>Управление использованием памяти в хэш-кластере</a:t>
            </a:r>
          </a:p>
        </p:txBody>
      </p:sp>
      <p:sp>
        <p:nvSpPr>
          <p:cNvPr id="20483" name="Text Box 3"/>
          <p:cNvSpPr txBox="1">
            <a:spLocks noChangeArrowheads="1"/>
          </p:cNvSpPr>
          <p:nvPr/>
        </p:nvSpPr>
        <p:spPr bwMode="auto">
          <a:xfrm>
            <a:off x="468313" y="1412875"/>
            <a:ext cx="82804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b="1">
                <a:solidFill>
                  <a:srgbClr val="0D0D11"/>
                </a:solidFill>
                <a:latin typeface="Times New Roman" pitchFamily="18" charset="0"/>
              </a:rPr>
              <a:t>ВЫБОР КЛЮЧА</a:t>
            </a:r>
            <a:r>
              <a:rPr kumimoji="1" lang="ru-RU" altLang="ru-RU" sz="1800">
                <a:solidFill>
                  <a:srgbClr val="0D0D11"/>
                </a:solidFill>
                <a:latin typeface="Times New Roman" pitchFamily="18" charset="0"/>
              </a:rPr>
              <a:t>. Выбор корректного ключа кластера зависит от типа запросов, которые наиболее часто выдаются по кластеризуемым таблицам.</a:t>
            </a:r>
          </a:p>
          <a:p>
            <a:pPr eaLnBrk="1" hangingPunct="1">
              <a:spcBef>
                <a:spcPct val="0"/>
              </a:spcBef>
              <a:buClrTx/>
              <a:buSzTx/>
              <a:buFontTx/>
              <a:buNone/>
            </a:pPr>
            <a:r>
              <a:rPr kumimoji="1" lang="ru-RU" altLang="ru-RU" sz="1800">
                <a:solidFill>
                  <a:srgbClr val="0D0D11"/>
                </a:solidFill>
                <a:latin typeface="Times New Roman" pitchFamily="18" charset="0"/>
              </a:rPr>
              <a:t>В качестве ключа хеширования стоит выбирать то поле, по которому чаще всего происходят обращения при поиске данных.</a:t>
            </a:r>
          </a:p>
          <a:p>
            <a:pPr eaLnBrk="1" hangingPunct="1">
              <a:spcBef>
                <a:spcPct val="0"/>
              </a:spcBef>
              <a:buClrTx/>
              <a:buSzTx/>
              <a:buFontTx/>
              <a:buNone/>
            </a:pPr>
            <a:r>
              <a:rPr kumimoji="1" lang="ru-RU" altLang="ru-RU" sz="1800">
                <a:solidFill>
                  <a:srgbClr val="0D0D11"/>
                </a:solidFill>
                <a:latin typeface="Times New Roman" pitchFamily="18" charset="0"/>
              </a:rPr>
              <a:t>Для хэш-кластеров, содержащих единственную таблицу, за ключ кластера обычно принимается полный первичный ключ этой таблицы.</a:t>
            </a:r>
          </a:p>
          <a:p>
            <a:pPr eaLnBrk="1" hangingPunct="1">
              <a:spcBef>
                <a:spcPct val="0"/>
              </a:spcBef>
              <a:buClrTx/>
              <a:buSzTx/>
              <a:buFontTx/>
              <a:buNone/>
            </a:pPr>
            <a:r>
              <a:rPr kumimoji="1" lang="ru-RU" altLang="ru-RU" sz="1800">
                <a:solidFill>
                  <a:srgbClr val="0D0D11"/>
                </a:solidFill>
                <a:latin typeface="Times New Roman" pitchFamily="18" charset="0"/>
              </a:rPr>
              <a:t>Ключ хэш-кластера (как и ключ индексированного кластера) может быть одиночным столбцом или составным ключом (ключом из нескольких столбцов). Хэш-кластер с составным ключом должен использовать внутреннюю хэш-функцию ORACLE.</a:t>
            </a:r>
            <a:endParaRPr kumimoji="1" lang="ru-RU" altLang="ru-RU" sz="1800" b="1">
              <a:solidFill>
                <a:srgbClr val="0D0D11"/>
              </a:solidFill>
              <a:latin typeface="Times New Roman" pitchFamily="18" charset="0"/>
            </a:endParaRPr>
          </a:p>
          <a:p>
            <a:pPr eaLnBrk="1" hangingPunct="1">
              <a:spcBef>
                <a:spcPct val="0"/>
              </a:spcBef>
              <a:buClrTx/>
              <a:buSzTx/>
              <a:buFontTx/>
              <a:buNone/>
            </a:pPr>
            <a:r>
              <a:rPr kumimoji="1" lang="ru-RU" altLang="ru-RU" sz="1800" b="1">
                <a:solidFill>
                  <a:srgbClr val="0D0D11"/>
                </a:solidFill>
                <a:latin typeface="Times New Roman" pitchFamily="18" charset="0"/>
              </a:rPr>
              <a:t>УСТАНОВКА HASH IS.</a:t>
            </a:r>
            <a:r>
              <a:rPr kumimoji="1" lang="ru-RU" altLang="ru-RU" sz="1800">
                <a:solidFill>
                  <a:srgbClr val="0D0D11"/>
                </a:solidFill>
                <a:latin typeface="Times New Roman" pitchFamily="18" charset="0"/>
              </a:rPr>
              <a:t> HASH IS  специфицируется только тогда, когда ключ кластера является одиночным столбцом с типом данных NUMBER, и содержит равномерно распределенные целые значения. Если эти условия соблюдены, то строки в кластере распределяются так, что каждое уникальное значение ключа кластера хэшируется в уникальное хэш-значение (без коллизий). Если эти условия не соблюдены, эта опция не нужна, т.к. используется внутренняя хэш-функция ORACLE.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5613" y="454025"/>
            <a:ext cx="8229600" cy="517525"/>
          </a:xfrm>
        </p:spPr>
        <p:txBody>
          <a:bodyPr/>
          <a:lstStyle/>
          <a:p>
            <a:pPr eaLnBrk="1" hangingPunct="1"/>
            <a:r>
              <a:rPr lang="ru-RU" altLang="ru-RU" sz="2400" smtClean="0"/>
              <a:t>Управление использованием памяти в хэш-кластере</a:t>
            </a:r>
          </a:p>
        </p:txBody>
      </p:sp>
      <p:sp>
        <p:nvSpPr>
          <p:cNvPr id="21507" name="Text Box 3"/>
          <p:cNvSpPr txBox="1">
            <a:spLocks noChangeArrowheads="1"/>
          </p:cNvSpPr>
          <p:nvPr/>
        </p:nvSpPr>
        <p:spPr bwMode="auto">
          <a:xfrm>
            <a:off x="468313" y="1268413"/>
            <a:ext cx="82804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kumimoji="1" lang="ru-RU" altLang="ru-RU" sz="2000" b="1" dirty="0" smtClean="0">
                <a:solidFill>
                  <a:srgbClr val="0D0D11"/>
                </a:solidFill>
                <a:latin typeface="Times New Roman" pitchFamily="18" charset="0"/>
              </a:rPr>
              <a:t>УСТАНОВКА SIZE.</a:t>
            </a:r>
            <a:r>
              <a:rPr kumimoji="1" lang="ru-RU" altLang="ru-RU" sz="2000" dirty="0" smtClean="0">
                <a:solidFill>
                  <a:srgbClr val="0D0D11"/>
                </a:solidFill>
                <a:latin typeface="Times New Roman" pitchFamily="18" charset="0"/>
              </a:rPr>
              <a:t> Параметр SIZE должен быть установлен как среднее количество памяти, требуемое для хранения всех строк с любым данным </a:t>
            </a:r>
            <a:r>
              <a:rPr kumimoji="1" lang="ru-RU" altLang="ru-RU" sz="2000" dirty="0" err="1" smtClean="0">
                <a:solidFill>
                  <a:srgbClr val="0D0D11"/>
                </a:solidFill>
                <a:latin typeface="Times New Roman" pitchFamily="18" charset="0"/>
              </a:rPr>
              <a:t>хэш</a:t>
            </a:r>
            <a:r>
              <a:rPr kumimoji="1" lang="ru-RU" altLang="ru-RU" sz="2000" dirty="0" smtClean="0">
                <a:solidFill>
                  <a:srgbClr val="0D0D11"/>
                </a:solidFill>
                <a:latin typeface="Times New Roman" pitchFamily="18" charset="0"/>
              </a:rPr>
              <a:t>-ключом. Поэтому для правильного задания SIZE необходимо знать характеристики данных.</a:t>
            </a:r>
          </a:p>
          <a:p>
            <a:pPr marL="342900" indent="-342900" eaLnBrk="1" hangingPunct="1">
              <a:buFont typeface="Wingdings" panose="05000000000000000000" pitchFamily="2" charset="2"/>
              <a:buChar char="ü"/>
              <a:defRPr/>
            </a:pPr>
            <a:r>
              <a:rPr kumimoji="1" lang="ru-RU" altLang="ru-RU" sz="2000" dirty="0" smtClean="0">
                <a:solidFill>
                  <a:srgbClr val="0D0D11"/>
                </a:solidFill>
                <a:latin typeface="Times New Roman" pitchFamily="18" charset="0"/>
              </a:rPr>
              <a:t>Если </a:t>
            </a:r>
            <a:r>
              <a:rPr kumimoji="1" lang="ru-RU" altLang="ru-RU" sz="2000" dirty="0" err="1" smtClean="0">
                <a:solidFill>
                  <a:srgbClr val="0D0D11"/>
                </a:solidFill>
                <a:latin typeface="Times New Roman" pitchFamily="18" charset="0"/>
              </a:rPr>
              <a:t>хэш</a:t>
            </a:r>
            <a:r>
              <a:rPr kumimoji="1" lang="ru-RU" altLang="ru-RU" sz="2000" dirty="0" smtClean="0">
                <a:solidFill>
                  <a:srgbClr val="0D0D11"/>
                </a:solidFill>
                <a:latin typeface="Times New Roman" pitchFamily="18" charset="0"/>
              </a:rPr>
              <a:t>-кластер должен содержать единственную таблицу, и значения </a:t>
            </a:r>
            <a:r>
              <a:rPr kumimoji="1" lang="ru-RU" altLang="ru-RU" sz="2000" dirty="0" err="1" smtClean="0">
                <a:solidFill>
                  <a:srgbClr val="0D0D11"/>
                </a:solidFill>
                <a:latin typeface="Times New Roman" pitchFamily="18" charset="0"/>
              </a:rPr>
              <a:t>хэш</a:t>
            </a:r>
            <a:r>
              <a:rPr kumimoji="1" lang="ru-RU" altLang="ru-RU" sz="2000" dirty="0" smtClean="0">
                <a:solidFill>
                  <a:srgbClr val="0D0D11"/>
                </a:solidFill>
                <a:latin typeface="Times New Roman" pitchFamily="18" charset="0"/>
              </a:rPr>
              <a:t>-ключа по строкам этой таблицы уникальны (одна строка на значение), то SIZE должен быть установлен как средний размер строки в кластере.</a:t>
            </a:r>
          </a:p>
          <a:p>
            <a:pPr marL="342900" indent="-342900" eaLnBrk="1" hangingPunct="1">
              <a:buFont typeface="Wingdings" panose="05000000000000000000" pitchFamily="2" charset="2"/>
              <a:buChar char="ü"/>
              <a:defRPr/>
            </a:pPr>
            <a:r>
              <a:rPr kumimoji="1" lang="ru-RU" altLang="ru-RU" sz="2000" dirty="0" smtClean="0">
                <a:solidFill>
                  <a:srgbClr val="0D0D11"/>
                </a:solidFill>
                <a:latin typeface="Times New Roman" pitchFamily="18" charset="0"/>
              </a:rPr>
              <a:t>Если </a:t>
            </a:r>
            <a:r>
              <a:rPr kumimoji="1" lang="ru-RU" altLang="ru-RU" sz="2000" dirty="0" err="1" smtClean="0">
                <a:solidFill>
                  <a:srgbClr val="0D0D11"/>
                </a:solidFill>
                <a:latin typeface="Times New Roman" pitchFamily="18" charset="0"/>
              </a:rPr>
              <a:t>хэш</a:t>
            </a:r>
            <a:r>
              <a:rPr kumimoji="1" lang="ru-RU" altLang="ru-RU" sz="2000" dirty="0" smtClean="0">
                <a:solidFill>
                  <a:srgbClr val="0D0D11"/>
                </a:solidFill>
                <a:latin typeface="Times New Roman" pitchFamily="18" charset="0"/>
              </a:rPr>
              <a:t>-кластер должен содержать несколько таблиц, то SIZE должен быть установлен как среднее количество памяти, необходимое для хранения всех строк, ассоциированных с репрезентативным </a:t>
            </a:r>
            <a:r>
              <a:rPr kumimoji="1" lang="ru-RU" altLang="ru-RU" sz="2000" dirty="0" err="1" smtClean="0">
                <a:solidFill>
                  <a:srgbClr val="0D0D11"/>
                </a:solidFill>
                <a:latin typeface="Times New Roman" pitchFamily="18" charset="0"/>
              </a:rPr>
              <a:t>хэш</a:t>
            </a:r>
            <a:r>
              <a:rPr kumimoji="1" lang="ru-RU" altLang="ru-RU" sz="2000" dirty="0" smtClean="0">
                <a:solidFill>
                  <a:srgbClr val="0D0D11"/>
                </a:solidFill>
                <a:latin typeface="Times New Roman" pitchFamily="18" charset="0"/>
              </a:rPr>
              <a:t>-значением.</a:t>
            </a:r>
          </a:p>
          <a:p>
            <a:pPr marL="342900" indent="-342900" eaLnBrk="1" hangingPunct="1">
              <a:buFont typeface="Wingdings" panose="05000000000000000000" pitchFamily="2" charset="2"/>
              <a:buChar char="ü"/>
              <a:defRPr/>
            </a:pPr>
            <a:r>
              <a:rPr kumimoji="1" lang="ru-RU" altLang="ru-RU" sz="2000" dirty="0" smtClean="0">
                <a:solidFill>
                  <a:srgbClr val="0D0D11"/>
                </a:solidFill>
                <a:latin typeface="Times New Roman" pitchFamily="18" charset="0"/>
              </a:rPr>
              <a:t>Переоценка значения SIZE увеличивает объем неиспользуемой памяти в кластере. Недооценка SIZE повышает эффективность использования памяти, но приводит к увеличению вероятности возникновения коллизий.</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457200" y="457200"/>
            <a:ext cx="8229600" cy="773113"/>
          </a:xfrm>
        </p:spPr>
        <p:txBody>
          <a:bodyPr/>
          <a:lstStyle/>
          <a:p>
            <a:pPr eaLnBrk="1" hangingPunct="1"/>
            <a:r>
              <a:rPr lang="ru-RU" altLang="ru-RU" sz="3200" smtClean="0"/>
              <a:t>Кластеризация</a:t>
            </a:r>
          </a:p>
        </p:txBody>
      </p:sp>
      <p:sp>
        <p:nvSpPr>
          <p:cNvPr id="4099" name="Text Box 7"/>
          <p:cNvSpPr txBox="1">
            <a:spLocks noChangeArrowheads="1"/>
          </p:cNvSpPr>
          <p:nvPr/>
        </p:nvSpPr>
        <p:spPr bwMode="auto">
          <a:xfrm>
            <a:off x="611188" y="1484313"/>
            <a:ext cx="80645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2000">
                <a:solidFill>
                  <a:srgbClr val="0D0D11"/>
                </a:solidFill>
                <a:latin typeface="Times New Roman" pitchFamily="18" charset="0"/>
              </a:rPr>
              <a:t>Кластеризация является методом совместного хранения родственных данных (таблиц). </a:t>
            </a:r>
          </a:p>
          <a:p>
            <a:pPr eaLnBrk="1" hangingPunct="1">
              <a:spcBef>
                <a:spcPct val="0"/>
              </a:spcBef>
              <a:buClrTx/>
              <a:buSzTx/>
              <a:buFontTx/>
              <a:buNone/>
            </a:pPr>
            <a:r>
              <a:rPr kumimoji="1" lang="ru-RU" altLang="ru-RU" sz="2000" b="1">
                <a:solidFill>
                  <a:srgbClr val="0D0D11"/>
                </a:solidFill>
                <a:latin typeface="Times New Roman" pitchFamily="18" charset="0"/>
              </a:rPr>
              <a:t>Кластер –</a:t>
            </a:r>
            <a:r>
              <a:rPr kumimoji="1" lang="ru-RU" altLang="ru-RU" sz="2000">
                <a:solidFill>
                  <a:srgbClr val="0D0D11"/>
                </a:solidFill>
                <a:latin typeface="Times New Roman" pitchFamily="18" charset="0"/>
              </a:rPr>
              <a:t> это структура памяти, в которой хранится набор таблиц (в одних и тех же блоках памяти). Таблицы, помещаемые в кластер, должны иметь общие столбцы, используемые для соединения.</a:t>
            </a:r>
          </a:p>
        </p:txBody>
      </p:sp>
      <p:sp>
        <p:nvSpPr>
          <p:cNvPr id="4100" name="Rectangle 9"/>
          <p:cNvSpPr>
            <a:spLocks noChangeArrowheads="1"/>
          </p:cNvSpPr>
          <p:nvPr/>
        </p:nvSpPr>
        <p:spPr bwMode="auto">
          <a:xfrm>
            <a:off x="0" y="2181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graphicFrame>
        <p:nvGraphicFramePr>
          <p:cNvPr id="4101" name="Object 8"/>
          <p:cNvGraphicFramePr>
            <a:graphicFrameLocks noChangeAspect="1"/>
          </p:cNvGraphicFramePr>
          <p:nvPr/>
        </p:nvGraphicFramePr>
        <p:xfrm>
          <a:off x="755650" y="2930525"/>
          <a:ext cx="7712075" cy="3378200"/>
        </p:xfrm>
        <a:graphic>
          <a:graphicData uri="http://schemas.openxmlformats.org/presentationml/2006/ole">
            <mc:AlternateContent xmlns:mc="http://schemas.openxmlformats.org/markup-compatibility/2006">
              <mc:Choice xmlns:v="urn:schemas-microsoft-com:vml" Requires="v">
                <p:oleObj spid="_x0000_s4105" name="Рисунок" r:id="rId3" imgW="5688419" imgH="2445488" progId="Word.Picture.8">
                  <p:embed/>
                </p:oleObj>
              </mc:Choice>
              <mc:Fallback>
                <p:oleObj name="Рисунок" r:id="rId3" imgW="5688419" imgH="2445488"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930525"/>
                        <a:ext cx="7712075"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10"/>
          <p:cNvSpPr>
            <a:spLocks noChangeArrowheads="1"/>
          </p:cNvSpPr>
          <p:nvPr/>
        </p:nvSpPr>
        <p:spPr bwMode="auto">
          <a:xfrm>
            <a:off x="0" y="4676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240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5613" y="454025"/>
            <a:ext cx="8229600" cy="517525"/>
          </a:xfrm>
        </p:spPr>
        <p:txBody>
          <a:bodyPr/>
          <a:lstStyle/>
          <a:p>
            <a:pPr eaLnBrk="1" hangingPunct="1"/>
            <a:r>
              <a:rPr lang="ru-RU" altLang="ru-RU" sz="2400" smtClean="0"/>
              <a:t>Управление использованием памяти в хэш-кластере</a:t>
            </a:r>
          </a:p>
        </p:txBody>
      </p:sp>
      <p:sp>
        <p:nvSpPr>
          <p:cNvPr id="22531" name="Text Box 3"/>
          <p:cNvSpPr txBox="1">
            <a:spLocks noChangeArrowheads="1"/>
          </p:cNvSpPr>
          <p:nvPr/>
        </p:nvSpPr>
        <p:spPr bwMode="auto">
          <a:xfrm>
            <a:off x="468313" y="1268413"/>
            <a:ext cx="82804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2000" b="1">
                <a:solidFill>
                  <a:srgbClr val="0D0D11"/>
                </a:solidFill>
                <a:latin typeface="Times New Roman" pitchFamily="18" charset="0"/>
              </a:rPr>
              <a:t>УСТАНОВКА HASHKEYS.</a:t>
            </a:r>
            <a:r>
              <a:rPr kumimoji="1" lang="ru-RU" altLang="ru-RU" sz="2000">
                <a:solidFill>
                  <a:srgbClr val="0D0D11"/>
                </a:solidFill>
                <a:latin typeface="Times New Roman" pitchFamily="18" charset="0"/>
              </a:rPr>
              <a:t> Параметр HASHKEYS всегда следует устанавливать как число уникальных значений ключа кластера, округленное вверх до следующего простого числа (в предположении, что используются рекомендации предыдущих двух секций). </a:t>
            </a:r>
          </a:p>
          <a:p>
            <a:pPr eaLnBrk="1" hangingPunct="1">
              <a:spcBef>
                <a:spcPct val="0"/>
              </a:spcBef>
              <a:buClrTx/>
              <a:buSzTx/>
              <a:buFontTx/>
              <a:buNone/>
            </a:pPr>
            <a:r>
              <a:rPr kumimoji="1" lang="ru-RU" altLang="ru-RU" sz="2000">
                <a:solidFill>
                  <a:srgbClr val="0D0D11"/>
                </a:solidFill>
                <a:latin typeface="Times New Roman" pitchFamily="18" charset="0"/>
              </a:rPr>
              <a:t>Для максимального распределения строк в хэш-кластере HASHKEYS всегда должно быть простым числом.</a:t>
            </a:r>
          </a:p>
          <a:p>
            <a:pPr eaLnBrk="1" hangingPunct="1">
              <a:spcBef>
                <a:spcPct val="0"/>
              </a:spcBef>
              <a:buClrTx/>
              <a:buSzTx/>
              <a:buFontTx/>
              <a:buNone/>
            </a:pPr>
            <a:r>
              <a:rPr kumimoji="1" lang="ru-RU" altLang="ru-RU" sz="2000">
                <a:solidFill>
                  <a:srgbClr val="0D0D11"/>
                </a:solidFill>
                <a:latin typeface="Times New Roman" pitchFamily="18" charset="0"/>
              </a:rPr>
              <a:t>Например, для кластеризации таблицы EMP по номеру отдела DEPTNO: пусть существуют 100 номеров отделов, с значениями 10, 20, ..., 10000. Допустим, создается кластер при HASHKEYS = 100. Тогда отдел 10 хэшируется в 10, отдел 20 – в 20, ..., отдел 110 – в 10 (110 mod 100), отдел 120 – в 20, и так далее. Заметьте, что получится по десять строк для хэш-значений 10, 20, ..., но ни одной строки для хэш-значений 1, 2, ..., и т.д. Как следствие, будет много неиспользуемой памяти, и, возможно, много блоков переполнения из-за коллизий. Альтернативно, если установить HASHKEYS = 101, то каждый номер отдела хэшировался бы в уникальное значение хэш-ключа.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600075"/>
          </a:xfrm>
        </p:spPr>
        <p:txBody>
          <a:bodyPr/>
          <a:lstStyle/>
          <a:p>
            <a:pPr eaLnBrk="1" hangingPunct="1"/>
            <a:r>
              <a:rPr kumimoji="1" lang="ru-RU" altLang="ru-RU" sz="2400" smtClean="0">
                <a:solidFill>
                  <a:srgbClr val="0D0D11"/>
                </a:solidFill>
              </a:rPr>
              <a:t>Распределение пространства для хэш-кластера</a:t>
            </a:r>
          </a:p>
        </p:txBody>
      </p:sp>
      <p:sp>
        <p:nvSpPr>
          <p:cNvPr id="23555" name="Text Box 4"/>
          <p:cNvSpPr txBox="1">
            <a:spLocks noChangeArrowheads="1"/>
          </p:cNvSpPr>
          <p:nvPr/>
        </p:nvSpPr>
        <p:spPr bwMode="auto">
          <a:xfrm>
            <a:off x="539750" y="1220788"/>
            <a:ext cx="8208963"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Для хэш-кластера сразу выделяется столько памяти, чтобы отвести место для всех хэш-ключей кластера. </a:t>
            </a:r>
          </a:p>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Размер распределяемого пространства равен SIZE*HASHKEYS. (В действительности используется наибольшее из двух значений – SIZE*HASHKEYS и того, которое определяется фразой STORAGE).</a:t>
            </a:r>
          </a:p>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Последующие распределения памяти для хэш-кластера служат для размещения переполняющих строк из переполненных блоков данных.</a:t>
            </a:r>
          </a:p>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Частые коллизии могут привести к большому числу блоков переполнения в хэш-кластере, что уменьшает производительность извлечения данных.</a:t>
            </a:r>
          </a:p>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Если возникает коллизия, а в первоначальном блоке нет места для размещения строки, необходимо распределить блок переполнения для новой строки. Вероятность таких случаев большей частью зависит от средних размеров значений хэш-ключа и соответствующих данных, которые специфицируются при создании хэш-кластера.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57200"/>
            <a:ext cx="8229600" cy="600075"/>
          </a:xfrm>
        </p:spPr>
        <p:txBody>
          <a:bodyPr/>
          <a:lstStyle/>
          <a:p>
            <a:pPr eaLnBrk="1" hangingPunct="1"/>
            <a:r>
              <a:rPr kumimoji="1" lang="ru-RU" altLang="ru-RU" sz="3200" smtClean="0"/>
              <a:t>Расчет памяти для хэш-кластеров</a:t>
            </a:r>
          </a:p>
        </p:txBody>
      </p:sp>
      <p:sp>
        <p:nvSpPr>
          <p:cNvPr id="24579" name="Text Box 3"/>
          <p:cNvSpPr txBox="1">
            <a:spLocks noChangeArrowheads="1"/>
          </p:cNvSpPr>
          <p:nvPr/>
        </p:nvSpPr>
        <p:spPr bwMode="auto">
          <a:xfrm>
            <a:off x="539750" y="1220788"/>
            <a:ext cx="8208963"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Для хэш-кластеров необходимо определить размер памяти для каждого хэш-ключа, учитывая распределение ключей кластера среди хэш-ключей в кластере.</a:t>
            </a:r>
          </a:p>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В отличие от индексированного кластера, в хэш-кластере значение ключа кластера хранится в каждой строке данных.</a:t>
            </a:r>
          </a:p>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При вычислениях необходимо учитывать средний размер хэш-ключа, а не средний размер ключа кластера. Принимается во внимание, сколько ключей кластера попадают на каждое значение хэш-ключа.</a:t>
            </a:r>
          </a:p>
          <a:p>
            <a:pPr eaLnBrk="1" hangingPunct="1">
              <a:spcBef>
                <a:spcPct val="0"/>
              </a:spcBef>
              <a:buClrTx/>
              <a:buSzTx/>
              <a:buFont typeface="Wingdings" pitchFamily="2" charset="2"/>
              <a:buChar char="ü"/>
            </a:pPr>
            <a:r>
              <a:rPr kumimoji="1" lang="ru-RU" altLang="ru-RU" sz="2000">
                <a:solidFill>
                  <a:srgbClr val="0D0D11"/>
                </a:solidFill>
                <a:latin typeface="Times New Roman" pitchFamily="18" charset="0"/>
              </a:rPr>
              <a:t>ORACLE гарантирует, что начальное распределение памяти достаточно для размещения хэш-таблицы, согласно значениям SIZE и HASHKEYS. Если значений параметров памяти (INITIAL, NEXT и MINEXTENTS) не хватает для размера хэш-таблицы, будут распределены дополнительные (инкрементальные) экстенты, пока не будет распределено как минимум SIZE*HASKEYS памяти.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15963"/>
            <a:ext cx="8229600" cy="1033462"/>
          </a:xfrm>
        </p:spPr>
        <p:txBody>
          <a:bodyPr/>
          <a:lstStyle/>
          <a:p>
            <a:pPr eaLnBrk="1" hangingPunct="1"/>
            <a:r>
              <a:rPr kumimoji="1" lang="ru-RU" altLang="ru-RU" sz="3200" smtClean="0"/>
              <a:t>Общая схема расчета памяти для кластеров</a:t>
            </a:r>
          </a:p>
        </p:txBody>
      </p:sp>
      <p:sp>
        <p:nvSpPr>
          <p:cNvPr id="25603" name="Text Box 3"/>
          <p:cNvSpPr txBox="1">
            <a:spLocks noChangeArrowheads="1"/>
          </p:cNvSpPr>
          <p:nvPr/>
        </p:nvSpPr>
        <p:spPr bwMode="auto">
          <a:xfrm>
            <a:off x="468313" y="1978025"/>
            <a:ext cx="8208962"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Arial" charset="0"/>
              <a:buAutoNum type="arabicPeriod"/>
            </a:pPr>
            <a:r>
              <a:rPr kumimoji="1" lang="ru-RU" altLang="ru-RU" sz="2000">
                <a:solidFill>
                  <a:srgbClr val="0D0D11"/>
                </a:solidFill>
                <a:latin typeface="Times New Roman" pitchFamily="18" charset="0"/>
              </a:rPr>
              <a:t>Вычислить общий размер заголовка блока.</a:t>
            </a:r>
          </a:p>
          <a:p>
            <a:pPr eaLnBrk="1" hangingPunct="1">
              <a:spcBef>
                <a:spcPct val="0"/>
              </a:spcBef>
              <a:buClrTx/>
              <a:buSzTx/>
              <a:buFont typeface="Arial" charset="0"/>
              <a:buAutoNum type="arabicPeriod"/>
            </a:pPr>
            <a:r>
              <a:rPr kumimoji="1" lang="ru-RU" altLang="ru-RU" sz="2000">
                <a:solidFill>
                  <a:srgbClr val="0D0D11"/>
                </a:solidFill>
                <a:latin typeface="Times New Roman" pitchFamily="18" charset="0"/>
              </a:rPr>
              <a:t>Вычислить размер свободной памяти в блоке данных (зависит от параметра </a:t>
            </a:r>
            <a:r>
              <a:rPr kumimoji="1" lang="en-US" altLang="ru-RU" sz="2000">
                <a:solidFill>
                  <a:srgbClr val="0D0D11"/>
                </a:solidFill>
                <a:latin typeface="Times New Roman" pitchFamily="18" charset="0"/>
              </a:rPr>
              <a:t>PCTFREE</a:t>
            </a:r>
            <a:r>
              <a:rPr kumimoji="1" lang="ru-RU" altLang="ru-RU" sz="2000">
                <a:solidFill>
                  <a:srgbClr val="0D0D11"/>
                </a:solidFill>
                <a:latin typeface="Times New Roman" pitchFamily="18" charset="0"/>
              </a:rPr>
              <a:t>).</a:t>
            </a:r>
          </a:p>
          <a:p>
            <a:pPr eaLnBrk="1" hangingPunct="1">
              <a:spcBef>
                <a:spcPct val="0"/>
              </a:spcBef>
              <a:buClrTx/>
              <a:buSzTx/>
              <a:buFont typeface="Arial" charset="0"/>
              <a:buAutoNum type="arabicPeriod"/>
            </a:pPr>
            <a:r>
              <a:rPr kumimoji="1" lang="ru-RU" altLang="ru-RU" sz="2000">
                <a:solidFill>
                  <a:srgbClr val="0D0D11"/>
                </a:solidFill>
                <a:latin typeface="Times New Roman" pitchFamily="18" charset="0"/>
              </a:rPr>
              <a:t>Вычислить сумму длин столбцов для средней строки на ключ кластера (для индексированного кластера каждое значение кластерного ключа хранится 1 раз, для хеш-кластера – на каждую строку своё).</a:t>
            </a:r>
          </a:p>
          <a:p>
            <a:pPr eaLnBrk="1" hangingPunct="1">
              <a:spcBef>
                <a:spcPct val="0"/>
              </a:spcBef>
              <a:buClrTx/>
              <a:buSzTx/>
              <a:buFont typeface="Arial" charset="0"/>
              <a:buAutoNum type="arabicPeriod"/>
            </a:pPr>
            <a:r>
              <a:rPr kumimoji="1" lang="ru-RU" altLang="ru-RU" sz="2000">
                <a:solidFill>
                  <a:srgbClr val="0D0D11"/>
                </a:solidFill>
                <a:latin typeface="Times New Roman" pitchFamily="18" charset="0"/>
              </a:rPr>
              <a:t>Вычислить общий размер средней строки для всех кластеризуемых таблиц.</a:t>
            </a:r>
          </a:p>
          <a:p>
            <a:pPr eaLnBrk="1" hangingPunct="1">
              <a:spcBef>
                <a:spcPct val="0"/>
              </a:spcBef>
              <a:buClrTx/>
              <a:buSzTx/>
              <a:buFont typeface="Arial" charset="0"/>
              <a:buAutoNum type="arabicPeriod"/>
            </a:pPr>
            <a:r>
              <a:rPr kumimoji="1" lang="ru-RU" altLang="ru-RU" sz="2000">
                <a:solidFill>
                  <a:srgbClr val="0D0D11"/>
                </a:solidFill>
                <a:latin typeface="Times New Roman" pitchFamily="18" charset="0"/>
              </a:rPr>
              <a:t>Вычислить средний размер блока кластера (зависит от среднего числа строк (по всем таблицам) на ключ кластера).</a:t>
            </a:r>
          </a:p>
          <a:p>
            <a:pPr eaLnBrk="1" hangingPunct="1">
              <a:spcBef>
                <a:spcPct val="0"/>
              </a:spcBef>
              <a:buClrTx/>
              <a:buSzTx/>
              <a:buFont typeface="Arial" charset="0"/>
              <a:buAutoNum type="arabicPeriod"/>
            </a:pPr>
            <a:r>
              <a:rPr kumimoji="1" lang="ru-RU" altLang="ru-RU" sz="2000">
                <a:solidFill>
                  <a:srgbClr val="0D0D11"/>
                </a:solidFill>
                <a:latin typeface="Times New Roman" pitchFamily="18" charset="0"/>
              </a:rPr>
              <a:t>Вычислить общее число блоков, требуемое для кластера (определяется отношением количества разных ключей кластера к количеству ключей на блок).</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984250"/>
            <a:ext cx="7772400" cy="1004888"/>
          </a:xfrm>
        </p:spPr>
        <p:txBody>
          <a:bodyPr/>
          <a:lstStyle/>
          <a:p>
            <a:pPr eaLnBrk="1" hangingPunct="1"/>
            <a:r>
              <a:rPr kumimoji="1" lang="ru-RU" altLang="ru-RU" sz="3200" smtClean="0"/>
              <a:t>Замечания к расчету памяти для кластеров</a:t>
            </a:r>
          </a:p>
        </p:txBody>
      </p:sp>
      <p:sp>
        <p:nvSpPr>
          <p:cNvPr id="26627" name="Text Box 3"/>
          <p:cNvSpPr txBox="1">
            <a:spLocks noChangeArrowheads="1"/>
          </p:cNvSpPr>
          <p:nvPr/>
        </p:nvSpPr>
        <p:spPr bwMode="auto">
          <a:xfrm>
            <a:off x="468313" y="1978025"/>
            <a:ext cx="8208962"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5000"/>
              </a:spcBef>
              <a:defRPr/>
            </a:pPr>
            <a:r>
              <a:rPr kumimoji="1" lang="ru-RU" altLang="ru-RU" sz="2000" dirty="0" smtClean="0">
                <a:solidFill>
                  <a:srgbClr val="0D0D11"/>
                </a:solidFill>
                <a:latin typeface="Times New Roman" pitchFamily="18" charset="0"/>
              </a:rPr>
              <a:t>При расчете надо иметь в виду следующие факторы, которые могут повлиять на точность расчетов:</a:t>
            </a:r>
          </a:p>
          <a:p>
            <a:pPr marL="342900" indent="-342900" eaLnBrk="1" hangingPunct="1">
              <a:spcBef>
                <a:spcPct val="25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Память, используемая для записей транзакций и для удаленных строк, не становится доступной немедленно, из-за отсроченной процедуры очистки.</a:t>
            </a:r>
          </a:p>
          <a:p>
            <a:pPr marL="342900" indent="-342900" eaLnBrk="1" hangingPunct="1">
              <a:spcBef>
                <a:spcPct val="25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Хвостовые пустые значения и их байты длины не хранятся.</a:t>
            </a:r>
          </a:p>
          <a:p>
            <a:pPr marL="342900" indent="-342900" eaLnBrk="1" hangingPunct="1">
              <a:spcBef>
                <a:spcPct val="25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Вставки, обновления и удаления строк, а также столбцы, превышающие размер блока данных, могут привести к фрагментации и цепочкам кусков строк. Поэтому последующие оценки имеют склонность к занижению по сравнению с реальными величинами, если фрагментация существенна.</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57200"/>
            <a:ext cx="8229600" cy="1031875"/>
          </a:xfrm>
        </p:spPr>
        <p:txBody>
          <a:bodyPr/>
          <a:lstStyle/>
          <a:p>
            <a:pPr eaLnBrk="1" hangingPunct="1"/>
            <a:r>
              <a:rPr lang="ru-RU" altLang="ru-RU" sz="3200" smtClean="0"/>
              <a:t>Заключение</a:t>
            </a:r>
          </a:p>
        </p:txBody>
      </p:sp>
      <p:sp>
        <p:nvSpPr>
          <p:cNvPr id="27651" name="Text Box 4"/>
          <p:cNvSpPr txBox="1">
            <a:spLocks noChangeArrowheads="1"/>
          </p:cNvSpPr>
          <p:nvPr/>
        </p:nvSpPr>
        <p:spPr bwMode="auto">
          <a:xfrm>
            <a:off x="468313" y="1773238"/>
            <a:ext cx="8424862"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kumimoji="1" lang="ru-RU" altLang="ru-RU" sz="2000">
                <a:solidFill>
                  <a:srgbClr val="0D0D11"/>
                </a:solidFill>
                <a:latin typeface="Times New Roman" pitchFamily="18" charset="0"/>
              </a:rPr>
              <a:t>Рассмотренные способы размещения и доступа к данным прозрачны для пользователей и приложений. То есть кластеризация, хеширование и индексирование оказывают влияние на время обработки данных, но не требуют изменения программ и запросов. </a:t>
            </a:r>
          </a:p>
          <a:p>
            <a:pPr eaLnBrk="1" hangingPunct="1">
              <a:spcBef>
                <a:spcPct val="0"/>
              </a:spcBef>
              <a:spcAft>
                <a:spcPts val="600"/>
              </a:spcAft>
              <a:buClrTx/>
              <a:buSzTx/>
              <a:buFontTx/>
              <a:buNone/>
            </a:pPr>
            <a:r>
              <a:rPr kumimoji="1" lang="ru-RU" altLang="ru-RU" sz="2000">
                <a:solidFill>
                  <a:srgbClr val="0D0D11"/>
                </a:solidFill>
                <a:latin typeface="Times New Roman" pitchFamily="18" charset="0"/>
              </a:rPr>
              <a:t>Информация о методах размещения данных и методах доступа к данным хранится в словаре-справочнике данных и используется системой при выполнении запросов.</a:t>
            </a:r>
          </a:p>
          <a:p>
            <a:pPr eaLnBrk="1" hangingPunct="1">
              <a:spcBef>
                <a:spcPct val="0"/>
              </a:spcBef>
              <a:spcAft>
                <a:spcPts val="600"/>
              </a:spcAft>
              <a:buClrTx/>
              <a:buSzTx/>
              <a:buFontTx/>
              <a:buNone/>
            </a:pPr>
            <a:r>
              <a:rPr kumimoji="1" lang="ru-RU" altLang="ru-RU" sz="2000">
                <a:solidFill>
                  <a:srgbClr val="0D0D11"/>
                </a:solidFill>
                <a:latin typeface="Times New Roman" pitchFamily="18" charset="0"/>
              </a:rPr>
              <a:t>Для кластеризованных и хешированных таблиц можно строить дополнительные индексы по полям, которые не входят в кластерный ключ и не являются ключом хеширования. Это также относится к преимуществам кластеризации и хеширования и позволяет устранить некоторые присущие им недостатки.</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395288" y="549275"/>
            <a:ext cx="8424862" cy="719138"/>
          </a:xfrm>
        </p:spPr>
        <p:txBody>
          <a:bodyPr anchor="b"/>
          <a:lstStyle/>
          <a:p>
            <a:pPr algn="ctr" eaLnBrk="1" hangingPunct="1"/>
            <a:r>
              <a:rPr lang="ru-RU" altLang="ru-RU" sz="3600" smtClean="0">
                <a:latin typeface="Times New Roman" pitchFamily="18" charset="0"/>
              </a:rPr>
              <a:t>Список литературы</a:t>
            </a:r>
            <a:endParaRPr lang="ru-RU" altLang="ru-RU" sz="2800" i="1" smtClean="0">
              <a:latin typeface="Times New Roman" pitchFamily="18" charset="0"/>
            </a:endParaRPr>
          </a:p>
        </p:txBody>
      </p:sp>
      <p:sp>
        <p:nvSpPr>
          <p:cNvPr id="28675" name="TextBox 1"/>
          <p:cNvSpPr txBox="1">
            <a:spLocks noChangeArrowheads="1"/>
          </p:cNvSpPr>
          <p:nvPr/>
        </p:nvSpPr>
        <p:spPr bwMode="auto">
          <a:xfrm>
            <a:off x="468313" y="1412875"/>
            <a:ext cx="8280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Arial" charset="0"/>
              <a:buAutoNum type="arabicPeriod"/>
            </a:pPr>
            <a:r>
              <a:rPr lang="ru-RU" altLang="ru-RU" sz="1800"/>
              <a:t>Карпова И.П. Базы данных. Курс лекций и материалы для практических занятий: Учеб. пособие. – СПб., "Питер", 2013. – 240 с. –  глава 5."Физическая организация данных", раздел 5.5. – </a:t>
            </a:r>
            <a:r>
              <a:rPr lang="en-US" altLang="ru-RU" sz="1800">
                <a:hlinkClick r:id="rId2"/>
              </a:rPr>
              <a:t>https://publications.hse.ru/mirror/pubs/share/direct/259052819</a:t>
            </a:r>
            <a:endParaRPr lang="ru-RU" altLang="ru-RU" sz="1800"/>
          </a:p>
          <a:p>
            <a:pPr eaLnBrk="1" hangingPunct="1">
              <a:spcBef>
                <a:spcPct val="0"/>
              </a:spcBef>
              <a:buClrTx/>
              <a:buSzTx/>
              <a:buFont typeface="Arial" charset="0"/>
              <a:buAutoNum type="arabicPeriod"/>
            </a:pPr>
            <a:r>
              <a:rPr lang="ru-RU" altLang="ru-RU" sz="1800"/>
              <a:t>Коннолли Т., Бегг К. Базы данных. Проектирование, реализация и сопровождение. Теория и практика: учебник / пер. с англ. – М. и др.: Вильямс, 2017. – 1439 с. – Приложение В. Структура данных в файлах с различной организацией. Раздел 4. Хешированные файлы.</a:t>
            </a:r>
          </a:p>
          <a:p>
            <a:pPr eaLnBrk="1" hangingPunct="1">
              <a:spcBef>
                <a:spcPct val="0"/>
              </a:spcBef>
              <a:buClrTx/>
              <a:buSzTx/>
              <a:buFont typeface="Arial" charset="0"/>
              <a:buAutoNum type="arabicPeriod"/>
            </a:pPr>
            <a:r>
              <a:rPr lang="ru-RU" altLang="ru-RU" sz="1800"/>
              <a:t>Кузнецов С.Д. Основы баз данных. – "Издательство Интернет-университет информационных технологий – ИНТУИТ.ру", 2005. – 488 с. –  раздел 9.2, раздел 9.2.2. Хэширование. – </a:t>
            </a:r>
            <a:r>
              <a:rPr lang="en-US" altLang="ru-RU" sz="1800">
                <a:hlinkClick r:id="rId3"/>
              </a:rPr>
              <a:t>http://citforum.ru/database/osbd/glava_39.shtml</a:t>
            </a:r>
            <a:endParaRPr lang="ru-RU" altLang="ru-RU"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0350"/>
            <a:ext cx="8229600" cy="773113"/>
          </a:xfrm>
        </p:spPr>
        <p:txBody>
          <a:bodyPr/>
          <a:lstStyle/>
          <a:p>
            <a:pPr eaLnBrk="1" hangingPunct="1"/>
            <a:r>
              <a:rPr lang="ru-RU" altLang="ru-RU" sz="3200" smtClean="0"/>
              <a:t>Кластеризация</a:t>
            </a:r>
          </a:p>
        </p:txBody>
      </p:sp>
      <p:sp>
        <p:nvSpPr>
          <p:cNvPr id="5123" name="TextBox 1"/>
          <p:cNvSpPr txBox="1">
            <a:spLocks noChangeArrowheads="1"/>
          </p:cNvSpPr>
          <p:nvPr/>
        </p:nvSpPr>
        <p:spPr bwMode="auto">
          <a:xfrm>
            <a:off x="250825" y="908050"/>
            <a:ext cx="88582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b="1"/>
              <a:t>Кластерный ключ </a:t>
            </a:r>
            <a:r>
              <a:rPr lang="ru-RU" altLang="ru-RU"/>
              <a:t>(КК) – это поле или набор полей, общих для всех таблиц кластера. Каждая таблица, хранимая в кластере, должна иметь поля, соответствующие типам и размерам полей кластерного ключа. Количество полей в кластерном ключе ограничено (например, для СУБД Oracle8 это ограничение равно 16).</a:t>
            </a:r>
          </a:p>
          <a:p>
            <a:pPr eaLnBrk="1" hangingPunct="1"/>
            <a:r>
              <a:rPr lang="ru-RU" altLang="ru-RU"/>
              <a:t>Фактически, данные хранятся в виде соединения таблиц по значениям кластерного ключа. Поэтому соединение кластеризованных таблиц по сравнению с раздельно хранимыми таблицами выполняется в 3-6 раз быстрее.</a:t>
            </a:r>
          </a:p>
        </p:txBody>
      </p:sp>
      <p:sp>
        <p:nvSpPr>
          <p:cNvPr id="3" name="TextBox 2"/>
          <p:cNvSpPr txBox="1">
            <a:spLocks noChangeArrowheads="1"/>
          </p:cNvSpPr>
          <p:nvPr/>
        </p:nvSpPr>
        <p:spPr bwMode="auto">
          <a:xfrm>
            <a:off x="250825" y="3203575"/>
            <a:ext cx="5689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a:t>Если все данные, относящиеся к одному значению кластерного ключа, не помещаются в одном блоке, то выделяется новый блок памяти и предыдущий блок хранит ссылку на него. Но если система позволяет изменять размер блока, при создании кластера желательно установить размер блока исходя из оценки среднего объёма записей с одинаковыми значениями кластерного ключа. Если же записи с одинаковым значением КК занимают только часть блока (например, в среднем 1К при размере блока 4К), то при создании таблицы кластера можно указать количество значений КК на один блок.</a:t>
            </a:r>
          </a:p>
          <a:p>
            <a:pPr eaLnBrk="1" hangingPunct="1"/>
            <a:endParaRPr lang="ru-RU" altLang="ru-RU"/>
          </a:p>
        </p:txBody>
      </p:sp>
      <p:pic>
        <p:nvPicPr>
          <p:cNvPr id="512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3257550"/>
            <a:ext cx="2146300" cy="35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768350"/>
            <a:ext cx="8353425" cy="644525"/>
          </a:xfrm>
        </p:spPr>
        <p:txBody>
          <a:bodyPr/>
          <a:lstStyle/>
          <a:p>
            <a:pPr eaLnBrk="1" hangingPunct="1"/>
            <a:r>
              <a:rPr lang="ru-RU" altLang="ru-RU" sz="3200" smtClean="0"/>
              <a:t>Кластеризация: достоинства и недостатки</a:t>
            </a:r>
          </a:p>
        </p:txBody>
      </p:sp>
      <p:sp>
        <p:nvSpPr>
          <p:cNvPr id="6147" name="Text Box 3"/>
          <p:cNvSpPr txBox="1">
            <a:spLocks noChangeArrowheads="1"/>
          </p:cNvSpPr>
          <p:nvPr/>
        </p:nvSpPr>
        <p:spPr bwMode="auto">
          <a:xfrm>
            <a:off x="611188" y="1535113"/>
            <a:ext cx="8208962"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914400" indent="-4572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Два основных </a:t>
            </a:r>
            <a:r>
              <a:rPr kumimoji="1" lang="ru-RU" altLang="ru-RU" sz="1800" b="1">
                <a:solidFill>
                  <a:srgbClr val="0D0D11"/>
                </a:solidFill>
                <a:latin typeface="Times New Roman" pitchFamily="18" charset="0"/>
              </a:rPr>
              <a:t>преимущества</a:t>
            </a:r>
            <a:r>
              <a:rPr kumimoji="1" lang="ru-RU" altLang="ru-RU" sz="1800">
                <a:solidFill>
                  <a:srgbClr val="0D0D11"/>
                </a:solidFill>
                <a:latin typeface="Times New Roman" pitchFamily="18" charset="0"/>
              </a:rPr>
              <a:t> кластеров:</a:t>
            </a:r>
          </a:p>
          <a:p>
            <a:pPr lvl="1" eaLnBrk="1" hangingPunct="1">
              <a:spcBef>
                <a:spcPct val="0"/>
              </a:spcBef>
              <a:buClrTx/>
              <a:buSzTx/>
              <a:buFontTx/>
              <a:buChar char="•"/>
            </a:pPr>
            <a:r>
              <a:rPr kumimoji="1" lang="ru-RU" altLang="ru-RU" sz="1800">
                <a:solidFill>
                  <a:srgbClr val="0D0D11"/>
                </a:solidFill>
                <a:latin typeface="Times New Roman" pitchFamily="18" charset="0"/>
              </a:rPr>
              <a:t>Уменьшается время соединения таблиц по значению кластерного ключа.</a:t>
            </a:r>
          </a:p>
          <a:p>
            <a:pPr lvl="1" eaLnBrk="1" hangingPunct="1">
              <a:spcBef>
                <a:spcPct val="0"/>
              </a:spcBef>
              <a:buClrTx/>
              <a:buSzTx/>
              <a:buFontTx/>
              <a:buChar char="•"/>
            </a:pPr>
            <a:r>
              <a:rPr kumimoji="1" lang="ru-RU" altLang="ru-RU" sz="1800">
                <a:solidFill>
                  <a:srgbClr val="0D0D11"/>
                </a:solidFill>
                <a:latin typeface="Times New Roman" pitchFamily="18" charset="0"/>
              </a:rPr>
              <a:t>Каждое значение кластерного ключа хранится только один раз, за счёт чего достигается экономия памяти.</a:t>
            </a:r>
          </a:p>
          <a:p>
            <a:pPr eaLnBrk="1" hangingPunct="1">
              <a:spcBef>
                <a:spcPct val="0"/>
              </a:spcBef>
              <a:buClrTx/>
              <a:buSzTx/>
              <a:buFontTx/>
              <a:buNone/>
            </a:pPr>
            <a:r>
              <a:rPr kumimoji="1" lang="ru-RU" altLang="ru-RU" sz="1800" b="1">
                <a:solidFill>
                  <a:srgbClr val="0D0D11"/>
                </a:solidFill>
                <a:latin typeface="Times New Roman" pitchFamily="18" charset="0"/>
              </a:rPr>
              <a:t>Недостатки:</a:t>
            </a:r>
          </a:p>
          <a:p>
            <a:pPr lvl="1" eaLnBrk="1" hangingPunct="1">
              <a:spcBef>
                <a:spcPct val="0"/>
              </a:spcBef>
              <a:buClrTx/>
              <a:buSzTx/>
              <a:buFontTx/>
              <a:buChar char="•"/>
            </a:pPr>
            <a:r>
              <a:rPr kumimoji="1" lang="ru-RU" altLang="ru-RU" sz="1800">
                <a:solidFill>
                  <a:srgbClr val="0D0D11"/>
                </a:solidFill>
                <a:latin typeface="Times New Roman" pitchFamily="18" charset="0"/>
              </a:rPr>
              <a:t>Наличие кластеров обычно увеличивает время выполнения операции добавления записи (</a:t>
            </a:r>
            <a:r>
              <a:rPr kumimoji="1" lang="en-US" altLang="ru-RU" sz="1800">
                <a:solidFill>
                  <a:srgbClr val="0D0D11"/>
                </a:solidFill>
                <a:latin typeface="Times New Roman" pitchFamily="18" charset="0"/>
              </a:rPr>
              <a:t>INSERT</a:t>
            </a:r>
            <a:r>
              <a:rPr kumimoji="1" lang="ru-RU" altLang="ru-RU" sz="1800">
                <a:solidFill>
                  <a:srgbClr val="0D0D11"/>
                </a:solidFill>
                <a:latin typeface="Times New Roman" pitchFamily="18" charset="0"/>
              </a:rPr>
              <a:t>): система тратит дополнительное время на поиск блока, в который нужно поместить новую запись.</a:t>
            </a:r>
          </a:p>
          <a:p>
            <a:pPr lvl="1" eaLnBrk="1" hangingPunct="1">
              <a:spcBef>
                <a:spcPct val="0"/>
              </a:spcBef>
              <a:buClrTx/>
              <a:buSzTx/>
              <a:buFontTx/>
              <a:buChar char="•"/>
            </a:pPr>
            <a:r>
              <a:rPr kumimoji="1" lang="ru-RU" altLang="ru-RU" sz="1800">
                <a:solidFill>
                  <a:srgbClr val="0D0D11"/>
                </a:solidFill>
                <a:latin typeface="Times New Roman" pitchFamily="18" charset="0"/>
              </a:rPr>
              <a:t>Чтение отдельной таблицы из кластера может занимать гораздо больше времени, чем чтение некластеризованной таблицы.</a:t>
            </a:r>
          </a:p>
          <a:p>
            <a:pPr lvl="1" eaLnBrk="1" hangingPunct="1">
              <a:spcBef>
                <a:spcPct val="0"/>
              </a:spcBef>
              <a:buClrTx/>
              <a:buSzTx/>
              <a:buFontTx/>
              <a:buNone/>
            </a:pPr>
            <a:endParaRPr kumimoji="1" lang="ru-RU" altLang="ru-RU" sz="1800">
              <a:solidFill>
                <a:srgbClr val="0D0D11"/>
              </a:solidFill>
              <a:latin typeface="Times New Roman" pitchFamily="18" charset="0"/>
            </a:endParaRPr>
          </a:p>
          <a:p>
            <a:pPr eaLnBrk="1" hangingPunct="1">
              <a:spcBef>
                <a:spcPct val="0"/>
              </a:spcBef>
              <a:buClrTx/>
              <a:buSzTx/>
              <a:buFontTx/>
              <a:buNone/>
            </a:pPr>
            <a:r>
              <a:rPr kumimoji="1" lang="ru-RU" altLang="ru-RU" sz="1800">
                <a:solidFill>
                  <a:srgbClr val="0D0D11"/>
                </a:solidFill>
                <a:latin typeface="Times New Roman" pitchFamily="18" charset="0"/>
              </a:rPr>
              <a:t>Значения кластерного ключа таблицы могут обновляться. Но это обновление может вызвать физическое перемещение записи, т.к. расположение записи зависит от значения кластерного ключа. Поэтому часто обновляющиеся атрибуты не являются хорошими кандидатами на вхождение в кластерный ключ.</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8229600" cy="773113"/>
          </a:xfrm>
        </p:spPr>
        <p:txBody>
          <a:bodyPr/>
          <a:lstStyle/>
          <a:p>
            <a:pPr eaLnBrk="1" hangingPunct="1"/>
            <a:r>
              <a:rPr lang="ru-RU" altLang="ru-RU" sz="3200" smtClean="0"/>
              <a:t>Использование кластеров</a:t>
            </a:r>
          </a:p>
        </p:txBody>
      </p:sp>
      <p:sp>
        <p:nvSpPr>
          <p:cNvPr id="7171" name="Text Box 3"/>
          <p:cNvSpPr txBox="1">
            <a:spLocks noChangeArrowheads="1"/>
          </p:cNvSpPr>
          <p:nvPr/>
        </p:nvSpPr>
        <p:spPr bwMode="auto">
          <a:xfrm>
            <a:off x="611188" y="1484313"/>
            <a:ext cx="80645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914400" indent="-4572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Кластер создаётся с помощью команды </a:t>
            </a:r>
            <a:r>
              <a:rPr kumimoji="1" lang="en-US" altLang="ru-RU" sz="1800">
                <a:solidFill>
                  <a:srgbClr val="0D0D11"/>
                </a:solidFill>
                <a:latin typeface="Times New Roman" pitchFamily="18" charset="0"/>
              </a:rPr>
              <a:t>CREATE CLUSTER</a:t>
            </a:r>
            <a:r>
              <a:rPr kumimoji="1" lang="ru-RU" altLang="ru-RU" sz="1800">
                <a:solidFill>
                  <a:srgbClr val="0D0D11"/>
                </a:solidFill>
                <a:latin typeface="Times New Roman" pitchFamily="18" charset="0"/>
              </a:rPr>
              <a:t>:</a:t>
            </a:r>
            <a:endParaRPr kumimoji="1" lang="en-US" altLang="ru-RU" sz="1800">
              <a:solidFill>
                <a:srgbClr val="0D0D11"/>
              </a:solidFill>
              <a:latin typeface="Times New Roman" pitchFamily="18" charset="0"/>
            </a:endParaRPr>
          </a:p>
          <a:p>
            <a:pPr lvl="1" eaLnBrk="1" hangingPunct="1">
              <a:spcBef>
                <a:spcPct val="0"/>
              </a:spcBef>
              <a:buClrTx/>
              <a:buSzTx/>
              <a:buFontTx/>
              <a:buNone/>
            </a:pPr>
            <a:r>
              <a:rPr kumimoji="1" lang="en-US" altLang="ru-RU" sz="1800" b="1">
                <a:solidFill>
                  <a:srgbClr val="0D0D11"/>
                </a:solidFill>
                <a:latin typeface="Times New Roman" pitchFamily="18" charset="0"/>
              </a:rPr>
              <a:t>create cluster</a:t>
            </a:r>
            <a:r>
              <a:rPr kumimoji="1" lang="ru-RU" altLang="ru-RU" sz="1800" b="1">
                <a:solidFill>
                  <a:srgbClr val="0D0D11"/>
                </a:solidFill>
                <a:latin typeface="Times New Roman" pitchFamily="18" charset="0"/>
              </a:rPr>
              <a:t> </a:t>
            </a:r>
            <a:r>
              <a:rPr kumimoji="1" lang="ru-RU" altLang="ru-RU" sz="1800">
                <a:solidFill>
                  <a:srgbClr val="0D0D11"/>
                </a:solidFill>
                <a:latin typeface="Times New Roman" pitchFamily="18" charset="0"/>
              </a:rPr>
              <a:t>&lt;имя_кластера&gt; (&lt;имя_поля1&gt; &lt;тип_поля1&gt;</a:t>
            </a:r>
          </a:p>
          <a:p>
            <a:pPr lvl="1" eaLnBrk="1" hangingPunct="1">
              <a:spcBef>
                <a:spcPct val="0"/>
              </a:spcBef>
              <a:buClrTx/>
              <a:buSzTx/>
              <a:buFontTx/>
              <a:buNone/>
            </a:pPr>
            <a:r>
              <a:rPr kumimoji="1" lang="ru-RU" altLang="ru-RU" sz="1800">
                <a:solidFill>
                  <a:srgbClr val="0D0D11"/>
                </a:solidFill>
                <a:latin typeface="Times New Roman" pitchFamily="18" charset="0"/>
              </a:rPr>
              <a:t>	[,&lt;имя_поля2&gt; &lt;тип_поля2&gt; ,…] );</a:t>
            </a:r>
          </a:p>
          <a:p>
            <a:pPr eaLnBrk="1" hangingPunct="1">
              <a:spcBef>
                <a:spcPct val="0"/>
              </a:spcBef>
              <a:buClrTx/>
              <a:buSzTx/>
              <a:buFontTx/>
              <a:buNone/>
            </a:pPr>
            <a:r>
              <a:rPr kumimoji="1" lang="ru-RU" altLang="ru-RU" sz="1800">
                <a:solidFill>
                  <a:srgbClr val="0D0D11"/>
                </a:solidFill>
                <a:latin typeface="Times New Roman" pitchFamily="18" charset="0"/>
              </a:rPr>
              <a:t>Здесь в скобках перечисляются поля кластерного ключа. </a:t>
            </a:r>
          </a:p>
          <a:p>
            <a:pPr eaLnBrk="1" hangingPunct="1">
              <a:spcBef>
                <a:spcPct val="0"/>
              </a:spcBef>
              <a:buClrTx/>
              <a:buSzTx/>
              <a:buFontTx/>
              <a:buNone/>
            </a:pPr>
            <a:r>
              <a:rPr kumimoji="1" lang="ru-RU" altLang="ru-RU" sz="1800">
                <a:solidFill>
                  <a:srgbClr val="0D0D11"/>
                </a:solidFill>
                <a:latin typeface="Times New Roman" pitchFamily="18" charset="0"/>
              </a:rPr>
              <a:t>Затем создаются таблицы в кластере:</a:t>
            </a:r>
            <a:endParaRPr kumimoji="1" lang="en-US" altLang="ru-RU" sz="1800">
              <a:solidFill>
                <a:srgbClr val="0D0D11"/>
              </a:solidFill>
              <a:latin typeface="Times New Roman" pitchFamily="18" charset="0"/>
            </a:endParaRPr>
          </a:p>
          <a:p>
            <a:pPr lvl="1" eaLnBrk="1" hangingPunct="1">
              <a:spcBef>
                <a:spcPct val="0"/>
              </a:spcBef>
              <a:buClrTx/>
              <a:buSzTx/>
              <a:buFontTx/>
              <a:buNone/>
            </a:pPr>
            <a:r>
              <a:rPr kumimoji="1" lang="en-US" altLang="ru-RU" sz="1800" b="1">
                <a:solidFill>
                  <a:srgbClr val="0D0D11"/>
                </a:solidFill>
                <a:latin typeface="Times New Roman" pitchFamily="18" charset="0"/>
              </a:rPr>
              <a:t>create table</a:t>
            </a:r>
            <a:r>
              <a:rPr kumimoji="1" lang="ru-RU" altLang="ru-RU" sz="1800" b="1">
                <a:solidFill>
                  <a:srgbClr val="0D0D11"/>
                </a:solidFill>
                <a:latin typeface="Times New Roman" pitchFamily="18" charset="0"/>
              </a:rPr>
              <a:t> </a:t>
            </a:r>
            <a:r>
              <a:rPr kumimoji="1" lang="ru-RU" altLang="ru-RU" sz="1800">
                <a:solidFill>
                  <a:srgbClr val="0D0D11"/>
                </a:solidFill>
                <a:latin typeface="Times New Roman" pitchFamily="18" charset="0"/>
              </a:rPr>
              <a:t>&lt;имя_таблицы&gt; (&lt;список полей таблицы&gt;)</a:t>
            </a:r>
            <a:endParaRPr kumimoji="1" lang="en-US" altLang="ru-RU" sz="1800">
              <a:solidFill>
                <a:srgbClr val="0D0D11"/>
              </a:solidFill>
              <a:latin typeface="Times New Roman" pitchFamily="18" charset="0"/>
            </a:endParaRPr>
          </a:p>
          <a:p>
            <a:pPr lvl="1" eaLnBrk="1" hangingPunct="1">
              <a:spcBef>
                <a:spcPct val="0"/>
              </a:spcBef>
              <a:buClrTx/>
              <a:buSzTx/>
              <a:buFontTx/>
              <a:buNone/>
            </a:pP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cluster</a:t>
            </a:r>
            <a:r>
              <a:rPr kumimoji="1" lang="ru-RU" altLang="ru-RU" sz="1800">
                <a:solidFill>
                  <a:srgbClr val="0D0D11"/>
                </a:solidFill>
                <a:latin typeface="Times New Roman" pitchFamily="18" charset="0"/>
              </a:rPr>
              <a:t> &lt;имя_кластера&gt; (&lt;список полей КК&gt;);</a:t>
            </a:r>
          </a:p>
          <a:p>
            <a:pPr eaLnBrk="1" hangingPunct="1">
              <a:spcBef>
                <a:spcPct val="0"/>
              </a:spcBef>
              <a:buClrTx/>
              <a:buSzTx/>
              <a:buFontTx/>
              <a:buNone/>
            </a:pPr>
            <a:r>
              <a:rPr kumimoji="1" lang="ru-RU" altLang="ru-RU" sz="1800">
                <a:solidFill>
                  <a:srgbClr val="0D0D11"/>
                </a:solidFill>
                <a:latin typeface="Times New Roman" pitchFamily="18" charset="0"/>
              </a:rPr>
              <a:t>Количество и типы полей кластерного ключа таблицы должны совпадать с количеством и типами полей КК в определении кластера, а имена полей могут быть другими. Типы данных в &lt;списке полей КК&gt; для таблицы не указываются.</a:t>
            </a:r>
          </a:p>
          <a:p>
            <a:pPr eaLnBrk="1" hangingPunct="1">
              <a:spcBef>
                <a:spcPct val="0"/>
              </a:spcBef>
              <a:buClrTx/>
              <a:buSzTx/>
              <a:buFontTx/>
              <a:buNone/>
            </a:pPr>
            <a:r>
              <a:rPr kumimoji="1" lang="ru-RU" altLang="ru-RU" sz="1800">
                <a:solidFill>
                  <a:srgbClr val="0D0D11"/>
                </a:solidFill>
                <a:latin typeface="Times New Roman" pitchFamily="18" charset="0"/>
              </a:rPr>
              <a:t>Перед занесением данных в таблицы кластера необходимо создать </a:t>
            </a:r>
            <a:r>
              <a:rPr kumimoji="1" lang="ru-RU" altLang="ru-RU" sz="1800" i="1">
                <a:solidFill>
                  <a:srgbClr val="0D0D11"/>
                </a:solidFill>
                <a:latin typeface="Times New Roman" pitchFamily="18" charset="0"/>
              </a:rPr>
              <a:t>кластерный индекс</a:t>
            </a:r>
            <a:r>
              <a:rPr kumimoji="1" lang="ru-RU" altLang="ru-RU" sz="1800">
                <a:solidFill>
                  <a:srgbClr val="0D0D11"/>
                </a:solidFill>
                <a:latin typeface="Times New Roman" pitchFamily="18" charset="0"/>
              </a:rPr>
              <a:t> – индекс по кластерному ключу:</a:t>
            </a:r>
            <a:endParaRPr kumimoji="1" lang="en-US" altLang="ru-RU" sz="1800">
              <a:solidFill>
                <a:srgbClr val="0D0D11"/>
              </a:solidFill>
              <a:latin typeface="Times New Roman" pitchFamily="18" charset="0"/>
            </a:endParaRPr>
          </a:p>
          <a:p>
            <a:pPr lvl="1" eaLnBrk="1" hangingPunct="1">
              <a:spcBef>
                <a:spcPct val="0"/>
              </a:spcBef>
              <a:buClrTx/>
              <a:buSzTx/>
              <a:buFontTx/>
              <a:buNone/>
            </a:pPr>
            <a:r>
              <a:rPr kumimoji="1" lang="en-US" altLang="ru-RU" sz="1800" b="1">
                <a:solidFill>
                  <a:srgbClr val="0D0D11"/>
                </a:solidFill>
                <a:latin typeface="Times New Roman" pitchFamily="18" charset="0"/>
              </a:rPr>
              <a:t>create index </a:t>
            </a:r>
            <a:r>
              <a:rPr kumimoji="1" lang="en-US" altLang="ru-RU" sz="1800">
                <a:solidFill>
                  <a:srgbClr val="0D0D11"/>
                </a:solidFill>
                <a:latin typeface="Times New Roman" pitchFamily="18" charset="0"/>
              </a:rPr>
              <a:t>&lt;</a:t>
            </a:r>
            <a:r>
              <a:rPr kumimoji="1" lang="ru-RU" altLang="ru-RU" sz="1800">
                <a:solidFill>
                  <a:srgbClr val="0D0D11"/>
                </a:solidFill>
                <a:latin typeface="Times New Roman" pitchFamily="18" charset="0"/>
              </a:rPr>
              <a:t>имя</a:t>
            </a:r>
            <a:r>
              <a:rPr kumimoji="1" lang="en-US" altLang="ru-RU" sz="1800">
                <a:solidFill>
                  <a:srgbClr val="0D0D11"/>
                </a:solidFill>
                <a:latin typeface="Times New Roman" pitchFamily="18" charset="0"/>
              </a:rPr>
              <a:t>_</a:t>
            </a:r>
            <a:r>
              <a:rPr kumimoji="1" lang="ru-RU" altLang="ru-RU" sz="1800">
                <a:solidFill>
                  <a:srgbClr val="0D0D11"/>
                </a:solidFill>
                <a:latin typeface="Times New Roman" pitchFamily="18" charset="0"/>
              </a:rPr>
              <a:t>индекса</a:t>
            </a:r>
            <a:r>
              <a:rPr kumimoji="1" lang="en-US" altLang="ru-RU" sz="1800">
                <a:solidFill>
                  <a:srgbClr val="0D0D11"/>
                </a:solidFill>
                <a:latin typeface="Times New Roman" pitchFamily="18" charset="0"/>
              </a:rPr>
              <a:t>&gt; on cluster &lt;</a:t>
            </a:r>
            <a:r>
              <a:rPr kumimoji="1" lang="ru-RU" altLang="ru-RU" sz="1800">
                <a:solidFill>
                  <a:srgbClr val="0D0D11"/>
                </a:solidFill>
                <a:latin typeface="Times New Roman" pitchFamily="18" charset="0"/>
              </a:rPr>
              <a:t>имя</a:t>
            </a:r>
            <a:r>
              <a:rPr kumimoji="1" lang="en-US" altLang="ru-RU" sz="1800">
                <a:solidFill>
                  <a:srgbClr val="0D0D11"/>
                </a:solidFill>
                <a:latin typeface="Times New Roman" pitchFamily="18" charset="0"/>
              </a:rPr>
              <a:t>_</a:t>
            </a:r>
            <a:r>
              <a:rPr kumimoji="1" lang="ru-RU" altLang="ru-RU" sz="1800">
                <a:solidFill>
                  <a:srgbClr val="0D0D11"/>
                </a:solidFill>
                <a:latin typeface="Times New Roman" pitchFamily="18" charset="0"/>
              </a:rPr>
              <a:t>кластера</a:t>
            </a:r>
            <a:r>
              <a:rPr kumimoji="1" lang="en-US" altLang="ru-RU" sz="1800">
                <a:solidFill>
                  <a:srgbClr val="0D0D11"/>
                </a:solidFill>
                <a:latin typeface="Times New Roman" pitchFamily="18" charset="0"/>
              </a:rPr>
              <a:t>&gt;;</a:t>
            </a:r>
            <a:endParaRPr kumimoji="1" lang="ru-RU" altLang="ru-RU" sz="1800">
              <a:solidFill>
                <a:srgbClr val="0D0D11"/>
              </a:solidFill>
              <a:latin typeface="Times New Roman" pitchFamily="18" charset="0"/>
            </a:endParaRPr>
          </a:p>
          <a:p>
            <a:pPr eaLnBrk="1" hangingPunct="1">
              <a:spcBef>
                <a:spcPct val="0"/>
              </a:spcBef>
              <a:buClrTx/>
              <a:buSzTx/>
              <a:buFontTx/>
              <a:buNone/>
            </a:pPr>
            <a:r>
              <a:rPr kumimoji="1" lang="ru-RU" altLang="ru-RU" sz="1800">
                <a:solidFill>
                  <a:srgbClr val="0D0D11"/>
                </a:solidFill>
                <a:latin typeface="Times New Roman" pitchFamily="18" charset="0"/>
              </a:rPr>
              <a:t>Поля для индексирования не указываются, потому что кластерный индекс создаётся по полям кластерного ключа. В отличие от обычного индекса в кластерном индексе </a:t>
            </a:r>
            <a:r>
              <a:rPr kumimoji="1" lang="en-US" altLang="ru-RU" sz="1800">
                <a:solidFill>
                  <a:srgbClr val="0D0D11"/>
                </a:solidFill>
                <a:latin typeface="Times New Roman" pitchFamily="18" charset="0"/>
              </a:rPr>
              <a:t>null</a:t>
            </a:r>
            <a:r>
              <a:rPr kumimoji="1" lang="ru-RU" altLang="ru-RU" sz="1800">
                <a:solidFill>
                  <a:srgbClr val="0D0D11"/>
                </a:solidFill>
                <a:latin typeface="Times New Roman" pitchFamily="18" charset="0"/>
              </a:rPr>
              <a:t>-значения индексируются.</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229600" cy="773113"/>
          </a:xfrm>
        </p:spPr>
        <p:txBody>
          <a:bodyPr/>
          <a:lstStyle/>
          <a:p>
            <a:pPr eaLnBrk="1" hangingPunct="1"/>
            <a:r>
              <a:rPr lang="ru-RU" altLang="ru-RU" sz="3200" smtClean="0"/>
              <a:t>Использование кластеров</a:t>
            </a:r>
          </a:p>
        </p:txBody>
      </p:sp>
      <p:sp>
        <p:nvSpPr>
          <p:cNvPr id="8195" name="Text Box 3"/>
          <p:cNvSpPr txBox="1">
            <a:spLocks noChangeArrowheads="1"/>
          </p:cNvSpPr>
          <p:nvPr/>
        </p:nvSpPr>
        <p:spPr bwMode="auto">
          <a:xfrm>
            <a:off x="611188" y="1484313"/>
            <a:ext cx="8064500" cy="467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914400" indent="-4572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Кластеры обычно строятся для таблиц, часто используемых в соединении друг с другом, например, связанных отношением "один-ко-многим". </a:t>
            </a:r>
          </a:p>
          <a:p>
            <a:pPr eaLnBrk="1" hangingPunct="1">
              <a:spcBef>
                <a:spcPts val="1200"/>
              </a:spcBef>
              <a:buClrTx/>
              <a:buSzTx/>
              <a:buFontTx/>
              <a:buNone/>
            </a:pPr>
            <a:r>
              <a:rPr kumimoji="1" lang="ru-RU" altLang="ru-RU" sz="1800">
                <a:solidFill>
                  <a:srgbClr val="0D0D11"/>
                </a:solidFill>
                <a:latin typeface="Times New Roman" pitchFamily="18" charset="0"/>
              </a:rPr>
              <a:t>Не стоит создавать кластер в следующих случаях:</a:t>
            </a:r>
          </a:p>
          <a:p>
            <a:pPr lvl="1" eaLnBrk="1" hangingPunct="1">
              <a:spcBef>
                <a:spcPct val="0"/>
              </a:spcBef>
              <a:buClrTx/>
              <a:buSzTx/>
              <a:buFont typeface="Wingdings" pitchFamily="2" charset="2"/>
              <a:buChar char="Ø"/>
            </a:pPr>
            <a:r>
              <a:rPr kumimoji="1" lang="ru-RU" altLang="ru-RU" sz="1800">
                <a:solidFill>
                  <a:srgbClr val="0D0D11"/>
                </a:solidFill>
                <a:latin typeface="Times New Roman" pitchFamily="18" charset="0"/>
              </a:rPr>
              <a:t>Если данные в кластерном ключе этих таблиц часто обновляются.</a:t>
            </a:r>
          </a:p>
          <a:p>
            <a:pPr lvl="1" eaLnBrk="1" hangingPunct="1">
              <a:spcBef>
                <a:spcPct val="0"/>
              </a:spcBef>
              <a:buClrTx/>
              <a:buSzTx/>
              <a:buFont typeface="Wingdings" pitchFamily="2" charset="2"/>
              <a:buChar char="Ø"/>
            </a:pPr>
            <a:r>
              <a:rPr kumimoji="1" lang="ru-RU" altLang="ru-RU" sz="1800">
                <a:solidFill>
                  <a:srgbClr val="0D0D11"/>
                </a:solidFill>
                <a:latin typeface="Times New Roman" pitchFamily="18" charset="0"/>
              </a:rPr>
              <a:t>Если часто требуется полный просмотр отдельной таблицы. Полный просмотр индивидуальных таблиц кластера требует больше времени, чем просмотр раздельно хранящихся таблиц, т.к. физически требуется обратиться к большему числу блоков. Если по отдельности некластеризованные таблицы занимают </a:t>
            </a:r>
            <a:r>
              <a:rPr kumimoji="1" lang="en-US" altLang="ru-RU" sz="1800">
                <a:solidFill>
                  <a:srgbClr val="0D0D11"/>
                </a:solidFill>
                <a:latin typeface="Times New Roman" pitchFamily="18" charset="0"/>
              </a:rPr>
              <a:t>n</a:t>
            </a:r>
            <a:r>
              <a:rPr kumimoji="1" lang="ru-RU" altLang="ru-RU" sz="1800">
                <a:solidFill>
                  <a:srgbClr val="0D0D11"/>
                </a:solidFill>
                <a:latin typeface="Times New Roman" pitchFamily="18" charset="0"/>
              </a:rPr>
              <a:t>1 и </a:t>
            </a:r>
            <a:r>
              <a:rPr kumimoji="1" lang="en-US" altLang="ru-RU" sz="1800">
                <a:solidFill>
                  <a:srgbClr val="0D0D11"/>
                </a:solidFill>
                <a:latin typeface="Times New Roman" pitchFamily="18" charset="0"/>
              </a:rPr>
              <a:t>n</a:t>
            </a:r>
            <a:r>
              <a:rPr kumimoji="1" lang="ru-RU" altLang="ru-RU" sz="1800">
                <a:solidFill>
                  <a:srgbClr val="0D0D11"/>
                </a:solidFill>
                <a:latin typeface="Times New Roman" pitchFamily="18" charset="0"/>
              </a:rPr>
              <a:t>2 блока соответственно, то вместе они будут занимать (</a:t>
            </a:r>
            <a:r>
              <a:rPr kumimoji="1" lang="en-US" altLang="ru-RU" sz="1800">
                <a:solidFill>
                  <a:srgbClr val="0D0D11"/>
                </a:solidFill>
                <a:latin typeface="Times New Roman" pitchFamily="18" charset="0"/>
              </a:rPr>
              <a:t>n</a:t>
            </a:r>
            <a:r>
              <a:rPr kumimoji="1" lang="ru-RU" altLang="ru-RU" sz="1800">
                <a:solidFill>
                  <a:srgbClr val="0D0D11"/>
                </a:solidFill>
                <a:latin typeface="Times New Roman" pitchFamily="18" charset="0"/>
              </a:rPr>
              <a:t>1+</a:t>
            </a:r>
            <a:r>
              <a:rPr kumimoji="1" lang="en-US" altLang="ru-RU" sz="1800">
                <a:solidFill>
                  <a:srgbClr val="0D0D11"/>
                </a:solidFill>
                <a:latin typeface="Times New Roman" pitchFamily="18" charset="0"/>
              </a:rPr>
              <a:t>n</a:t>
            </a:r>
            <a:r>
              <a:rPr kumimoji="1" lang="ru-RU" altLang="ru-RU" sz="1800">
                <a:solidFill>
                  <a:srgbClr val="0D0D11"/>
                </a:solidFill>
                <a:latin typeface="Times New Roman" pitchFamily="18" charset="0"/>
              </a:rPr>
              <a:t>2) блоков, и для полного просмотра каждой из них придётся обращаться к диску (</a:t>
            </a:r>
            <a:r>
              <a:rPr kumimoji="1" lang="en-US" altLang="ru-RU" sz="1800">
                <a:solidFill>
                  <a:srgbClr val="0D0D11"/>
                </a:solidFill>
                <a:latin typeface="Times New Roman" pitchFamily="18" charset="0"/>
              </a:rPr>
              <a:t>n</a:t>
            </a:r>
            <a:r>
              <a:rPr kumimoji="1" lang="ru-RU" altLang="ru-RU" sz="1800">
                <a:solidFill>
                  <a:srgbClr val="0D0D11"/>
                </a:solidFill>
                <a:latin typeface="Times New Roman" pitchFamily="18" charset="0"/>
              </a:rPr>
              <a:t>1+</a:t>
            </a:r>
            <a:r>
              <a:rPr kumimoji="1" lang="en-US" altLang="ru-RU" sz="1800">
                <a:solidFill>
                  <a:srgbClr val="0D0D11"/>
                </a:solidFill>
                <a:latin typeface="Times New Roman" pitchFamily="18" charset="0"/>
              </a:rPr>
              <a:t>n</a:t>
            </a:r>
            <a:r>
              <a:rPr kumimoji="1" lang="ru-RU" altLang="ru-RU" sz="1800">
                <a:solidFill>
                  <a:srgbClr val="0D0D11"/>
                </a:solidFill>
                <a:latin typeface="Times New Roman" pitchFamily="18" charset="0"/>
              </a:rPr>
              <a:t>2) раз.</a:t>
            </a:r>
          </a:p>
          <a:p>
            <a:pPr lvl="1" eaLnBrk="1" hangingPunct="1">
              <a:spcBef>
                <a:spcPct val="0"/>
              </a:spcBef>
              <a:buClrTx/>
              <a:buSzTx/>
              <a:buFont typeface="Wingdings" pitchFamily="2" charset="2"/>
              <a:buChar char="Ø"/>
            </a:pPr>
            <a:r>
              <a:rPr kumimoji="1" lang="ru-RU" altLang="ru-RU" sz="1800">
                <a:solidFill>
                  <a:srgbClr val="0D0D11"/>
                </a:solidFill>
                <a:latin typeface="Times New Roman" pitchFamily="18" charset="0"/>
              </a:rPr>
              <a:t>Если суммарные данные таблиц с одним и тем же значением кластерного ключа занимают больше одного блока данных. Второй и последующие блоки для одного и того же значения кластерного ключа выделяются не подряд, что вызывает частые перемещения считывающей головки диска и увеличение времени доступа к данным.</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57200"/>
            <a:ext cx="8229600" cy="773113"/>
          </a:xfrm>
        </p:spPr>
        <p:txBody>
          <a:bodyPr/>
          <a:lstStyle/>
          <a:p>
            <a:pPr eaLnBrk="1" hangingPunct="1"/>
            <a:r>
              <a:rPr lang="ru-RU" altLang="ru-RU" sz="3200" smtClean="0"/>
              <a:t>Создание кластеров</a:t>
            </a:r>
          </a:p>
        </p:txBody>
      </p:sp>
      <p:sp>
        <p:nvSpPr>
          <p:cNvPr id="9219" name="Text Box 3"/>
          <p:cNvSpPr txBox="1">
            <a:spLocks noChangeArrowheads="1"/>
          </p:cNvSpPr>
          <p:nvPr/>
        </p:nvSpPr>
        <p:spPr bwMode="auto">
          <a:xfrm>
            <a:off x="611188" y="1268413"/>
            <a:ext cx="80645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Последовательность создания кластера:</a:t>
            </a:r>
          </a:p>
          <a:p>
            <a:pPr eaLnBrk="1" hangingPunct="1">
              <a:spcBef>
                <a:spcPct val="0"/>
              </a:spcBef>
              <a:buClrTx/>
              <a:buSzTx/>
              <a:buFontTx/>
              <a:buAutoNum type="arabicParenR"/>
            </a:pPr>
            <a:r>
              <a:rPr kumimoji="1" lang="ru-RU" altLang="ru-RU" sz="1800">
                <a:solidFill>
                  <a:srgbClr val="0D0D11"/>
                </a:solidFill>
                <a:latin typeface="Times New Roman" pitchFamily="18" charset="0"/>
              </a:rPr>
              <a:t>Создать кластер (</a:t>
            </a:r>
            <a:r>
              <a:rPr kumimoji="1" lang="en-US" altLang="ru-RU" sz="1800">
                <a:solidFill>
                  <a:srgbClr val="0D0D11"/>
                </a:solidFill>
                <a:latin typeface="Times New Roman" pitchFamily="18" charset="0"/>
              </a:rPr>
              <a:t>cluster)</a:t>
            </a:r>
            <a:r>
              <a:rPr kumimoji="1" lang="ru-RU" altLang="ru-RU" sz="1800">
                <a:solidFill>
                  <a:srgbClr val="0D0D11"/>
                </a:solidFill>
                <a:latin typeface="Times New Roman" pitchFamily="18" charset="0"/>
              </a:rPr>
              <a:t>.</a:t>
            </a:r>
          </a:p>
          <a:p>
            <a:pPr eaLnBrk="1" hangingPunct="1">
              <a:spcBef>
                <a:spcPct val="0"/>
              </a:spcBef>
              <a:buClrTx/>
              <a:buSzTx/>
              <a:buFontTx/>
              <a:buAutoNum type="arabicParenR"/>
            </a:pPr>
            <a:r>
              <a:rPr kumimoji="1" lang="ru-RU" altLang="ru-RU" sz="1800">
                <a:solidFill>
                  <a:srgbClr val="0D0D11"/>
                </a:solidFill>
                <a:latin typeface="Times New Roman" pitchFamily="18" charset="0"/>
              </a:rPr>
              <a:t>Создать таблицы в кластере (</a:t>
            </a:r>
            <a:r>
              <a:rPr kumimoji="1" lang="en-US" altLang="ru-RU" sz="1800">
                <a:solidFill>
                  <a:srgbClr val="0D0D11"/>
                </a:solidFill>
                <a:latin typeface="Times New Roman" pitchFamily="18" charset="0"/>
              </a:rPr>
              <a:t>table</a:t>
            </a:r>
            <a:r>
              <a:rPr kumimoji="1" lang="ru-RU" altLang="ru-RU" sz="1800">
                <a:solidFill>
                  <a:srgbClr val="0D0D11"/>
                </a:solidFill>
                <a:latin typeface="Times New Roman" pitchFamily="18" charset="0"/>
              </a:rPr>
              <a:t>).</a:t>
            </a:r>
          </a:p>
          <a:p>
            <a:pPr eaLnBrk="1" hangingPunct="1">
              <a:spcBef>
                <a:spcPct val="0"/>
              </a:spcBef>
              <a:buClrTx/>
              <a:buSzTx/>
              <a:buFontTx/>
              <a:buAutoNum type="arabicParenR"/>
            </a:pPr>
            <a:r>
              <a:rPr kumimoji="1" lang="ru-RU" altLang="ru-RU" sz="1800">
                <a:solidFill>
                  <a:srgbClr val="0D0D11"/>
                </a:solidFill>
                <a:latin typeface="Times New Roman" pitchFamily="18" charset="0"/>
              </a:rPr>
              <a:t>Создать кластерный индекс (</a:t>
            </a:r>
            <a:r>
              <a:rPr kumimoji="1" lang="en-US" altLang="ru-RU" sz="1800">
                <a:solidFill>
                  <a:srgbClr val="0D0D11"/>
                </a:solidFill>
                <a:latin typeface="Times New Roman" pitchFamily="18" charset="0"/>
              </a:rPr>
              <a:t>index ... on cluster).</a:t>
            </a:r>
            <a:endParaRPr kumimoji="1" lang="ru-RU" altLang="ru-RU" sz="1800">
              <a:solidFill>
                <a:srgbClr val="0D0D11"/>
              </a:solidFill>
              <a:latin typeface="Times New Roman" pitchFamily="18" charset="0"/>
            </a:endParaRPr>
          </a:p>
        </p:txBody>
      </p:sp>
      <p:sp>
        <p:nvSpPr>
          <p:cNvPr id="9220" name="Text Box 4"/>
          <p:cNvSpPr txBox="1">
            <a:spLocks noChangeArrowheads="1"/>
          </p:cNvSpPr>
          <p:nvPr/>
        </p:nvSpPr>
        <p:spPr bwMode="auto">
          <a:xfrm>
            <a:off x="539750" y="2492375"/>
            <a:ext cx="8135938"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Пример создания кластера для таблиц </a:t>
            </a:r>
            <a:r>
              <a:rPr kumimoji="1" lang="en-US" altLang="ru-RU" sz="1800">
                <a:solidFill>
                  <a:srgbClr val="0D0D11"/>
                </a:solidFill>
                <a:latin typeface="Times New Roman" pitchFamily="18" charset="0"/>
              </a:rPr>
              <a:t>DEPART </a:t>
            </a:r>
            <a:r>
              <a:rPr kumimoji="1" lang="ru-RU" altLang="ru-RU" sz="1800">
                <a:solidFill>
                  <a:srgbClr val="0D0D11"/>
                </a:solidFill>
                <a:latin typeface="Times New Roman" pitchFamily="18" charset="0"/>
              </a:rPr>
              <a:t>и</a:t>
            </a:r>
            <a:r>
              <a:rPr kumimoji="1" lang="en-US" altLang="ru-RU" sz="1800">
                <a:solidFill>
                  <a:srgbClr val="0D0D11"/>
                </a:solidFill>
                <a:latin typeface="Times New Roman" pitchFamily="18" charset="0"/>
              </a:rPr>
              <a:t> EMP:</a:t>
            </a:r>
          </a:p>
          <a:p>
            <a:pPr eaLnBrk="1" hangingPunct="1">
              <a:spcBef>
                <a:spcPct val="0"/>
              </a:spcBef>
              <a:buClrTx/>
              <a:buSzTx/>
              <a:buFontTx/>
              <a:buNone/>
            </a:pPr>
            <a:r>
              <a:rPr kumimoji="1" lang="en-US" altLang="ru-RU" sz="1800">
                <a:solidFill>
                  <a:srgbClr val="0D0D11"/>
                </a:solidFill>
                <a:latin typeface="Times New Roman" pitchFamily="18" charset="0"/>
              </a:rPr>
              <a:t>CREATE CLUSTER emp_dept (depno NUMBER(3))</a:t>
            </a:r>
          </a:p>
          <a:p>
            <a:pPr eaLnBrk="1" hangingPunct="1">
              <a:spcBef>
                <a:spcPct val="0"/>
              </a:spcBef>
              <a:buClrTx/>
              <a:buSzTx/>
              <a:buFontTx/>
              <a:buNone/>
            </a:pPr>
            <a:r>
              <a:rPr kumimoji="1" lang="en-US" altLang="ru-RU" sz="1800">
                <a:solidFill>
                  <a:srgbClr val="0D0D11"/>
                </a:solidFill>
                <a:latin typeface="Times New Roman" pitchFamily="18" charset="0"/>
              </a:rPr>
              <a:t>            PCTUSED 80    PCTFREE 5    SIZE 600   TABLESPACE users</a:t>
            </a:r>
          </a:p>
          <a:p>
            <a:pPr eaLnBrk="1" hangingPunct="1">
              <a:spcBef>
                <a:spcPct val="0"/>
              </a:spcBef>
              <a:buClrTx/>
              <a:buSzTx/>
              <a:buFontTx/>
              <a:buNone/>
            </a:pPr>
            <a:r>
              <a:rPr kumimoji="1" lang="en-US" altLang="ru-RU" sz="1800">
                <a:solidFill>
                  <a:srgbClr val="0D0D11"/>
                </a:solidFill>
                <a:latin typeface="Times New Roman" pitchFamily="18" charset="0"/>
              </a:rPr>
              <a:t>            STORAGE (INITIAL 100K  NEXT 200K  MINEXTENTS 2);</a:t>
            </a:r>
          </a:p>
          <a:p>
            <a:pPr eaLnBrk="1" hangingPunct="1">
              <a:spcBef>
                <a:spcPct val="0"/>
              </a:spcBef>
              <a:buClrTx/>
              <a:buSzTx/>
              <a:buFontTx/>
              <a:buNone/>
            </a:pPr>
            <a:r>
              <a:rPr kumimoji="1" lang="en-US" altLang="ru-RU" sz="1800">
                <a:solidFill>
                  <a:srgbClr val="0D0D11"/>
                </a:solidFill>
                <a:latin typeface="Times New Roman" pitchFamily="18" charset="0"/>
              </a:rPr>
              <a:t>CREATE TABLE depart (</a:t>
            </a:r>
          </a:p>
          <a:p>
            <a:pPr eaLnBrk="1" hangingPunct="1">
              <a:spcBef>
                <a:spcPct val="0"/>
              </a:spcBef>
              <a:buClrTx/>
              <a:buSzTx/>
              <a:buFontTx/>
              <a:buNone/>
            </a:pPr>
            <a:r>
              <a:rPr kumimoji="1" lang="en-US" altLang="ru-RU" sz="1800">
                <a:solidFill>
                  <a:srgbClr val="0D0D11"/>
                </a:solidFill>
                <a:latin typeface="Times New Roman" pitchFamily="18" charset="0"/>
              </a:rPr>
              <a:t>            depno NUMBER(3)  PRIMARY KEY, . . . );</a:t>
            </a:r>
          </a:p>
          <a:p>
            <a:pPr eaLnBrk="1" hangingPunct="1">
              <a:spcBef>
                <a:spcPct val="0"/>
              </a:spcBef>
              <a:buClrTx/>
              <a:buSzTx/>
              <a:buFontTx/>
              <a:buNone/>
            </a:pPr>
            <a:r>
              <a:rPr kumimoji="1" lang="en-US" altLang="ru-RU" sz="1800">
                <a:solidFill>
                  <a:srgbClr val="0D0D11"/>
                </a:solidFill>
                <a:latin typeface="Times New Roman" pitchFamily="18" charset="0"/>
              </a:rPr>
              <a:t>            CLUSTER emp_dept (depno);</a:t>
            </a:r>
          </a:p>
          <a:p>
            <a:pPr eaLnBrk="1" hangingPunct="1">
              <a:spcBef>
                <a:spcPct val="0"/>
              </a:spcBef>
              <a:buClrTx/>
              <a:buSzTx/>
              <a:buFontTx/>
              <a:buNone/>
            </a:pPr>
            <a:r>
              <a:rPr kumimoji="1" lang="en-US" altLang="ru-RU" sz="1800">
                <a:solidFill>
                  <a:srgbClr val="0D0D11"/>
                </a:solidFill>
                <a:latin typeface="Times New Roman" pitchFamily="18" charset="0"/>
              </a:rPr>
              <a:t>CREATE TABLE emp (</a:t>
            </a:r>
          </a:p>
          <a:p>
            <a:pPr eaLnBrk="1" hangingPunct="1">
              <a:spcBef>
                <a:spcPct val="0"/>
              </a:spcBef>
              <a:buClrTx/>
              <a:buSzTx/>
              <a:buFontTx/>
              <a:buNone/>
            </a:pPr>
            <a:r>
              <a:rPr kumimoji="1" lang="en-US" altLang="ru-RU" sz="1800">
                <a:solidFill>
                  <a:srgbClr val="0D0D11"/>
                </a:solidFill>
                <a:latin typeface="Times New Roman" pitchFamily="18" charset="0"/>
              </a:rPr>
              <a:t>            tabno NUMBER(5)  PRIMARY  KEY,</a:t>
            </a:r>
          </a:p>
          <a:p>
            <a:pPr eaLnBrk="1" hangingPunct="1">
              <a:spcBef>
                <a:spcPct val="0"/>
              </a:spcBef>
              <a:buClrTx/>
              <a:buSzTx/>
              <a:buFontTx/>
              <a:buNone/>
            </a:pPr>
            <a:r>
              <a:rPr kumimoji="1" lang="en-US" altLang="ru-RU" sz="1800">
                <a:solidFill>
                  <a:srgbClr val="0D0D11"/>
                </a:solidFill>
                <a:latin typeface="Times New Roman" pitchFamily="18" charset="0"/>
              </a:rPr>
              <a:t>            depno NUMBER(3)  REFERENCES  depart, . . .)</a:t>
            </a:r>
          </a:p>
          <a:p>
            <a:pPr eaLnBrk="1" hangingPunct="1">
              <a:spcBef>
                <a:spcPct val="0"/>
              </a:spcBef>
              <a:buClrTx/>
              <a:buSzTx/>
              <a:buFontTx/>
              <a:buNone/>
            </a:pPr>
            <a:r>
              <a:rPr kumimoji="1" lang="en-US" altLang="ru-RU" sz="1800">
                <a:solidFill>
                  <a:srgbClr val="0D0D11"/>
                </a:solidFill>
                <a:latin typeface="Times New Roman" pitchFamily="18" charset="0"/>
              </a:rPr>
              <a:t>            CLUSTER emp_dept (depno);</a:t>
            </a:r>
            <a:endParaRPr kumimoji="1" lang="ru-RU" altLang="ru-RU" sz="1800">
              <a:solidFill>
                <a:srgbClr val="0D0D11"/>
              </a:solidFill>
              <a:latin typeface="Times New Roman" pitchFamily="18" charset="0"/>
            </a:endParaRPr>
          </a:p>
          <a:p>
            <a:pPr eaLnBrk="1" hangingPunct="1">
              <a:spcBef>
                <a:spcPct val="0"/>
              </a:spcBef>
              <a:buClrTx/>
              <a:buSzTx/>
              <a:buFontTx/>
              <a:buNone/>
            </a:pPr>
            <a:r>
              <a:rPr kumimoji="1" lang="en-US" altLang="ru-RU" sz="1800">
                <a:solidFill>
                  <a:srgbClr val="0D0D11"/>
                </a:solidFill>
                <a:latin typeface="Times New Roman" pitchFamily="18" charset="0"/>
              </a:rPr>
              <a:t>CREATE INDEX emp_dept_index  ON CLUSTER emp_dept</a:t>
            </a:r>
          </a:p>
          <a:p>
            <a:pPr eaLnBrk="1" hangingPunct="1">
              <a:spcBef>
                <a:spcPct val="0"/>
              </a:spcBef>
              <a:buClrTx/>
              <a:buSzTx/>
              <a:buFontTx/>
              <a:buNone/>
            </a:pPr>
            <a:r>
              <a:rPr kumimoji="1" lang="en-US" altLang="ru-RU" sz="1800">
                <a:solidFill>
                  <a:srgbClr val="0D0D11"/>
                </a:solidFill>
                <a:latin typeface="Times New Roman" pitchFamily="18" charset="0"/>
              </a:rPr>
              <a:t>            INITRANS 2   MAXTRANS 5   TABLESPACE   inds);</a:t>
            </a:r>
            <a:endParaRPr kumimoji="1" lang="ru-RU" altLang="ru-RU" sz="1800">
              <a:solidFill>
                <a:srgbClr val="0D0D11"/>
              </a:solidFill>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73113"/>
          </a:xfrm>
        </p:spPr>
        <p:txBody>
          <a:bodyPr/>
          <a:lstStyle/>
          <a:p>
            <a:pPr eaLnBrk="1" hangingPunct="1"/>
            <a:r>
              <a:rPr lang="ru-RU" altLang="ru-RU" sz="3200" smtClean="0"/>
              <a:t>Хеширование</a:t>
            </a:r>
          </a:p>
        </p:txBody>
      </p:sp>
      <p:sp>
        <p:nvSpPr>
          <p:cNvPr id="10243" name="Text Box 3"/>
          <p:cNvSpPr txBox="1">
            <a:spLocks noChangeArrowheads="1"/>
          </p:cNvSpPr>
          <p:nvPr/>
        </p:nvSpPr>
        <p:spPr bwMode="auto">
          <a:xfrm>
            <a:off x="611188" y="1268413"/>
            <a:ext cx="8064500" cy="526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914400" indent="-4572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kumimoji="1" lang="ru-RU" altLang="ru-RU" sz="1800">
                <a:solidFill>
                  <a:srgbClr val="0D0D11"/>
                </a:solidFill>
                <a:latin typeface="Times New Roman" pitchFamily="18" charset="0"/>
              </a:rPr>
              <a:t>Принцип хеширования: для определения адреса записи в области хранения к значению ключевого поля этой записи применяется </a:t>
            </a:r>
            <a:r>
              <a:rPr kumimoji="1" lang="ru-RU" altLang="ru-RU" sz="1800" i="1">
                <a:solidFill>
                  <a:srgbClr val="0D0D11"/>
                </a:solidFill>
                <a:latin typeface="Times New Roman" pitchFamily="18" charset="0"/>
              </a:rPr>
              <a:t>хеш-функция </a:t>
            </a:r>
            <a:r>
              <a:rPr kumimoji="1" lang="en-US" altLang="ru-RU" sz="1800" b="1" i="1">
                <a:solidFill>
                  <a:srgbClr val="0D0D11"/>
                </a:solidFill>
                <a:latin typeface="Times New Roman" pitchFamily="18" charset="0"/>
              </a:rPr>
              <a:t>h</a:t>
            </a:r>
            <a:r>
              <a:rPr kumimoji="1" lang="ru-RU" altLang="ru-RU" sz="1800" b="1" i="1">
                <a:solidFill>
                  <a:srgbClr val="0D0D11"/>
                </a:solidFill>
                <a:latin typeface="Times New Roman" pitchFamily="18" charset="0"/>
              </a:rPr>
              <a:t>(</a:t>
            </a:r>
            <a:r>
              <a:rPr kumimoji="1" lang="en-US" altLang="ru-RU" sz="1800" b="1" i="1">
                <a:solidFill>
                  <a:srgbClr val="0D0D11"/>
                </a:solidFill>
                <a:latin typeface="Times New Roman" pitchFamily="18" charset="0"/>
              </a:rPr>
              <a:t>K</a:t>
            </a:r>
            <a:r>
              <a:rPr kumimoji="1" lang="ru-RU" altLang="ru-RU" sz="1800" i="1">
                <a:solidFill>
                  <a:srgbClr val="0D0D11"/>
                </a:solidFill>
                <a:latin typeface="Times New Roman" pitchFamily="18" charset="0"/>
              </a:rPr>
              <a:t>)</a:t>
            </a:r>
            <a:r>
              <a:rPr kumimoji="1" lang="ru-RU" altLang="ru-RU" sz="1800">
                <a:solidFill>
                  <a:srgbClr val="0D0D11"/>
                </a:solidFill>
                <a:latin typeface="Times New Roman" pitchFamily="18" charset="0"/>
              </a:rPr>
              <a:t>, которая преобразует значение ключа </a:t>
            </a:r>
            <a:r>
              <a:rPr kumimoji="1" lang="en-US" altLang="ru-RU" sz="1800" b="1" i="1">
                <a:solidFill>
                  <a:srgbClr val="0D0D11"/>
                </a:solidFill>
                <a:latin typeface="Times New Roman" pitchFamily="18" charset="0"/>
              </a:rPr>
              <a:t>K</a:t>
            </a:r>
            <a:r>
              <a:rPr kumimoji="1" lang="ru-RU" altLang="ru-RU" sz="1800">
                <a:solidFill>
                  <a:srgbClr val="0D0D11"/>
                </a:solidFill>
                <a:latin typeface="Times New Roman" pitchFamily="18" charset="0"/>
              </a:rPr>
              <a:t> в адрес участка памяти (это называется </a:t>
            </a:r>
            <a:r>
              <a:rPr kumimoji="1" lang="ru-RU" altLang="ru-RU" sz="1800" i="1">
                <a:solidFill>
                  <a:srgbClr val="0D0D11"/>
                </a:solidFill>
                <a:latin typeface="Times New Roman" pitchFamily="18" charset="0"/>
              </a:rPr>
              <a:t>свёрткой ключа</a:t>
            </a:r>
            <a:r>
              <a:rPr kumimoji="1" lang="ru-RU" altLang="ru-RU" sz="1800">
                <a:solidFill>
                  <a:srgbClr val="0D0D11"/>
                </a:solidFill>
                <a:latin typeface="Times New Roman" pitchFamily="18" charset="0"/>
              </a:rPr>
              <a:t>). Новая запись будет размещаться по тому адресу, который выдаст хеш-функция для ключа этой записи. </a:t>
            </a:r>
          </a:p>
          <a:p>
            <a:pPr eaLnBrk="1" hangingPunct="1">
              <a:spcBef>
                <a:spcPct val="0"/>
              </a:spcBef>
              <a:spcAft>
                <a:spcPts val="600"/>
              </a:spcAft>
              <a:buClrTx/>
              <a:buSzTx/>
              <a:buFontTx/>
              <a:buNone/>
            </a:pPr>
            <a:r>
              <a:rPr kumimoji="1" lang="ru-RU" altLang="ru-RU" sz="1800">
                <a:solidFill>
                  <a:srgbClr val="0D0D11"/>
                </a:solidFill>
                <a:latin typeface="Times New Roman" pitchFamily="18" charset="0"/>
              </a:rPr>
              <a:t>Хеш-функция </a:t>
            </a:r>
            <a:r>
              <a:rPr kumimoji="1" lang="en-US" altLang="ru-RU" sz="1800" i="1">
                <a:solidFill>
                  <a:srgbClr val="0D0D11"/>
                </a:solidFill>
                <a:latin typeface="Times New Roman" pitchFamily="18" charset="0"/>
              </a:rPr>
              <a:t>h</a:t>
            </a:r>
            <a:r>
              <a:rPr kumimoji="1" lang="ru-RU" altLang="ru-RU" sz="1800" i="1">
                <a:solidFill>
                  <a:srgbClr val="0D0D11"/>
                </a:solidFill>
                <a:latin typeface="Times New Roman" pitchFamily="18" charset="0"/>
              </a:rPr>
              <a:t>(</a:t>
            </a:r>
            <a:r>
              <a:rPr kumimoji="1" lang="en-US" altLang="ru-RU" sz="1800" i="1">
                <a:solidFill>
                  <a:srgbClr val="0D0D11"/>
                </a:solidFill>
                <a:latin typeface="Times New Roman" pitchFamily="18" charset="0"/>
              </a:rPr>
              <a:t>K</a:t>
            </a:r>
            <a:r>
              <a:rPr kumimoji="1" lang="ru-RU" altLang="ru-RU" sz="1800" i="1">
                <a:solidFill>
                  <a:srgbClr val="0D0D11"/>
                </a:solidFill>
                <a:latin typeface="Times New Roman" pitchFamily="18" charset="0"/>
              </a:rPr>
              <a:t>)</a:t>
            </a:r>
            <a:r>
              <a:rPr kumimoji="1" lang="ru-RU" altLang="ru-RU" sz="1800">
                <a:solidFill>
                  <a:srgbClr val="0D0D11"/>
                </a:solidFill>
                <a:latin typeface="Times New Roman" pitchFamily="18" charset="0"/>
              </a:rPr>
              <a:t> должна обладать следующими свойствами:</a:t>
            </a:r>
          </a:p>
          <a:p>
            <a:pPr lvl="1" eaLnBrk="1" hangingPunct="1">
              <a:spcBef>
                <a:spcPct val="0"/>
              </a:spcBef>
              <a:spcAft>
                <a:spcPts val="600"/>
              </a:spcAft>
              <a:buClrTx/>
              <a:buSzTx/>
              <a:buFont typeface="Wingdings" pitchFamily="2" charset="2"/>
              <a:buChar char="Ø"/>
            </a:pPr>
            <a:r>
              <a:rPr kumimoji="1" lang="ru-RU" altLang="ru-RU" sz="1800">
                <a:solidFill>
                  <a:srgbClr val="0D0D11"/>
                </a:solidFill>
                <a:latin typeface="Times New Roman" pitchFamily="18" charset="0"/>
              </a:rPr>
              <a:t>выдавать такие значения адресов, чтобы обеспечить равномерное распределение записей в памяти, в частности, для близких значений ключа значения адресов должны сильно отличаться, чтобы избегать перекосов в размещении данных:</a:t>
            </a:r>
            <a:endParaRPr kumimoji="1" lang="en-US" altLang="ru-RU" sz="1800">
              <a:solidFill>
                <a:srgbClr val="0D0D11"/>
              </a:solidFill>
              <a:latin typeface="Times New Roman" pitchFamily="18" charset="0"/>
            </a:endParaRPr>
          </a:p>
          <a:p>
            <a:pPr algn="ctr" eaLnBrk="1" hangingPunct="1">
              <a:spcBef>
                <a:spcPct val="0"/>
              </a:spcBef>
              <a:spcAft>
                <a:spcPts val="600"/>
              </a:spcAft>
              <a:buClrTx/>
              <a:buSzTx/>
              <a:buFontTx/>
              <a:buNone/>
            </a:pP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K1 </a:t>
            </a:r>
            <a:r>
              <a:rPr kumimoji="1" lang="ru-RU" altLang="ru-RU" sz="1800">
                <a:solidFill>
                  <a:srgbClr val="0D0D11"/>
                </a:solidFill>
                <a:latin typeface="Times New Roman" pitchFamily="18" charset="0"/>
                <a:sym typeface="Symbol" pitchFamily="18" charset="2"/>
              </a:rPr>
              <a:t></a:t>
            </a:r>
            <a:r>
              <a:rPr kumimoji="1" lang="en-US" altLang="ru-RU" sz="1800">
                <a:solidFill>
                  <a:srgbClr val="0D0D11"/>
                </a:solidFill>
                <a:latin typeface="Times New Roman" pitchFamily="18" charset="0"/>
              </a:rPr>
              <a:t> K2 </a:t>
            </a:r>
            <a:r>
              <a:rPr kumimoji="1" lang="ru-RU" altLang="ru-RU" sz="1800">
                <a:solidFill>
                  <a:srgbClr val="0D0D11"/>
                </a:solidFill>
                <a:latin typeface="Times New Roman" pitchFamily="18" charset="0"/>
                <a:sym typeface="Symbol" pitchFamily="18" charset="2"/>
              </a:rPr>
              <a:t></a:t>
            </a:r>
            <a:r>
              <a:rPr kumimoji="1" lang="en-US" altLang="ru-RU" sz="1800">
                <a:solidFill>
                  <a:srgbClr val="0D0D11"/>
                </a:solidFill>
                <a:latin typeface="Times New Roman" pitchFamily="18" charset="0"/>
              </a:rPr>
              <a:t>  h(K1)&gt;&gt;h(K2) V h(K2)&gt;&gt;h(K1),</a:t>
            </a:r>
            <a:endParaRPr kumimoji="1" lang="ru-RU" altLang="ru-RU" sz="1800">
              <a:solidFill>
                <a:srgbClr val="0D0D11"/>
              </a:solidFill>
              <a:latin typeface="Times New Roman" pitchFamily="18" charset="0"/>
            </a:endParaRPr>
          </a:p>
          <a:p>
            <a:pPr lvl="1" eaLnBrk="1" hangingPunct="1">
              <a:spcBef>
                <a:spcPct val="0"/>
              </a:spcBef>
              <a:spcAft>
                <a:spcPts val="600"/>
              </a:spcAft>
              <a:buClrTx/>
              <a:buSzTx/>
              <a:buFont typeface="Wingdings" pitchFamily="2" charset="2"/>
              <a:buChar char="Ø"/>
            </a:pPr>
            <a:r>
              <a:rPr kumimoji="1" lang="ru-RU" altLang="ru-RU" sz="1800">
                <a:solidFill>
                  <a:srgbClr val="0D0D11"/>
                </a:solidFill>
                <a:latin typeface="Times New Roman" pitchFamily="18" charset="0"/>
              </a:rPr>
              <a:t>для разных значений ключа выдавать разные адреса:</a:t>
            </a:r>
            <a:endParaRPr kumimoji="1" lang="en-US" altLang="ru-RU" sz="1800">
              <a:solidFill>
                <a:srgbClr val="0D0D11"/>
              </a:solidFill>
              <a:latin typeface="Times New Roman" pitchFamily="18" charset="0"/>
            </a:endParaRPr>
          </a:p>
          <a:p>
            <a:pPr algn="ctr" eaLnBrk="1" hangingPunct="1">
              <a:spcBef>
                <a:spcPct val="0"/>
              </a:spcBef>
              <a:spcAft>
                <a:spcPts val="600"/>
              </a:spcAft>
              <a:buClrTx/>
              <a:buSzTx/>
              <a:buFontTx/>
              <a:buNone/>
            </a:pP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K</a:t>
            </a:r>
            <a:r>
              <a:rPr kumimoji="1" lang="ru-RU" altLang="ru-RU" sz="1800">
                <a:solidFill>
                  <a:srgbClr val="0D0D11"/>
                </a:solidFill>
                <a:latin typeface="Times New Roman" pitchFamily="18" charset="0"/>
              </a:rPr>
              <a:t>1 </a:t>
            </a:r>
            <a:r>
              <a:rPr kumimoji="1" lang="ru-RU" altLang="ru-RU" sz="1800">
                <a:solidFill>
                  <a:srgbClr val="0D0D11"/>
                </a:solidFill>
                <a:latin typeface="Times New Roman" pitchFamily="18" charset="0"/>
                <a:sym typeface="Symbol" pitchFamily="18" charset="2"/>
              </a:rPr>
              <a:t></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K</a:t>
            </a:r>
            <a:r>
              <a:rPr kumimoji="1" lang="ru-RU" altLang="ru-RU" sz="1800">
                <a:solidFill>
                  <a:srgbClr val="0D0D11"/>
                </a:solidFill>
                <a:latin typeface="Times New Roman" pitchFamily="18" charset="0"/>
              </a:rPr>
              <a:t>2 </a:t>
            </a:r>
            <a:r>
              <a:rPr kumimoji="1" lang="ru-RU" altLang="ru-RU" sz="1800">
                <a:solidFill>
                  <a:srgbClr val="0D0D11"/>
                </a:solidFill>
                <a:latin typeface="Times New Roman" pitchFamily="18" charset="0"/>
                <a:sym typeface="Symbol" pitchFamily="18" charset="2"/>
              </a:rPr>
              <a:t></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h</a:t>
            </a:r>
            <a:r>
              <a:rPr kumimoji="1" lang="ru-RU" altLang="ru-RU" sz="1800">
                <a:solidFill>
                  <a:srgbClr val="0D0D11"/>
                </a:solidFill>
                <a:latin typeface="Times New Roman" pitchFamily="18" charset="0"/>
              </a:rPr>
              <a:t>(</a:t>
            </a:r>
            <a:r>
              <a:rPr kumimoji="1" lang="en-US" altLang="ru-RU" sz="1800">
                <a:solidFill>
                  <a:srgbClr val="0D0D11"/>
                </a:solidFill>
                <a:latin typeface="Times New Roman" pitchFamily="18" charset="0"/>
              </a:rPr>
              <a:t>K</a:t>
            </a:r>
            <a:r>
              <a:rPr kumimoji="1" lang="ru-RU" altLang="ru-RU" sz="1800">
                <a:solidFill>
                  <a:srgbClr val="0D0D11"/>
                </a:solidFill>
                <a:latin typeface="Times New Roman" pitchFamily="18" charset="0"/>
              </a:rPr>
              <a:t>1) </a:t>
            </a:r>
            <a:r>
              <a:rPr kumimoji="1" lang="ru-RU" altLang="ru-RU" sz="1800">
                <a:solidFill>
                  <a:srgbClr val="0D0D11"/>
                </a:solidFill>
                <a:latin typeface="Times New Roman" pitchFamily="18" charset="0"/>
                <a:sym typeface="Symbol" pitchFamily="18" charset="2"/>
              </a:rPr>
              <a:t></a:t>
            </a:r>
            <a:r>
              <a:rPr kumimoji="1" lang="ru-RU" altLang="ru-RU" sz="1800">
                <a:solidFill>
                  <a:srgbClr val="0D0D11"/>
                </a:solidFill>
                <a:latin typeface="Times New Roman" pitchFamily="18" charset="0"/>
              </a:rPr>
              <a:t> </a:t>
            </a:r>
            <a:r>
              <a:rPr kumimoji="1" lang="en-US" altLang="ru-RU" sz="1800">
                <a:solidFill>
                  <a:srgbClr val="0D0D11"/>
                </a:solidFill>
                <a:latin typeface="Times New Roman" pitchFamily="18" charset="0"/>
              </a:rPr>
              <a:t>h</a:t>
            </a:r>
            <a:r>
              <a:rPr kumimoji="1" lang="ru-RU" altLang="ru-RU" sz="1800">
                <a:solidFill>
                  <a:srgbClr val="0D0D11"/>
                </a:solidFill>
                <a:latin typeface="Times New Roman" pitchFamily="18" charset="0"/>
              </a:rPr>
              <a:t>(</a:t>
            </a:r>
            <a:r>
              <a:rPr kumimoji="1" lang="en-US" altLang="ru-RU" sz="1800">
                <a:solidFill>
                  <a:srgbClr val="0D0D11"/>
                </a:solidFill>
                <a:latin typeface="Times New Roman" pitchFamily="18" charset="0"/>
              </a:rPr>
              <a:t>K</a:t>
            </a:r>
            <a:r>
              <a:rPr kumimoji="1" lang="ru-RU" altLang="ru-RU" sz="1800">
                <a:solidFill>
                  <a:srgbClr val="0D0D11"/>
                </a:solidFill>
                <a:latin typeface="Times New Roman" pitchFamily="18" charset="0"/>
              </a:rPr>
              <a:t>2).</a:t>
            </a:r>
          </a:p>
          <a:p>
            <a:pPr eaLnBrk="1" hangingPunct="1">
              <a:spcBef>
                <a:spcPct val="0"/>
              </a:spcBef>
              <a:spcAft>
                <a:spcPts val="600"/>
              </a:spcAft>
              <a:buClrTx/>
              <a:buSzTx/>
              <a:buFontTx/>
              <a:buNone/>
            </a:pPr>
            <a:r>
              <a:rPr kumimoji="1" lang="ru-RU" altLang="ru-RU" sz="1800">
                <a:solidFill>
                  <a:srgbClr val="0D0D11"/>
                </a:solidFill>
                <a:latin typeface="Times New Roman" pitchFamily="18" charset="0"/>
              </a:rPr>
              <a:t>Для реальных функций хеширования допускается совпадение значений функции </a:t>
            </a:r>
            <a:r>
              <a:rPr kumimoji="1" lang="en-US" altLang="ru-RU" sz="1800" i="1">
                <a:solidFill>
                  <a:srgbClr val="0D0D11"/>
                </a:solidFill>
                <a:latin typeface="Times New Roman" pitchFamily="18" charset="0"/>
              </a:rPr>
              <a:t>h</a:t>
            </a:r>
            <a:r>
              <a:rPr kumimoji="1" lang="ru-RU" altLang="ru-RU" sz="1800" i="1">
                <a:solidFill>
                  <a:srgbClr val="0D0D11"/>
                </a:solidFill>
                <a:latin typeface="Times New Roman" pitchFamily="18" charset="0"/>
              </a:rPr>
              <a:t>(</a:t>
            </a:r>
            <a:r>
              <a:rPr kumimoji="1" lang="en-US" altLang="ru-RU" sz="1800" i="1">
                <a:solidFill>
                  <a:srgbClr val="0D0D11"/>
                </a:solidFill>
                <a:latin typeface="Times New Roman" pitchFamily="18" charset="0"/>
              </a:rPr>
              <a:t>K</a:t>
            </a:r>
            <a:r>
              <a:rPr kumimoji="1" lang="ru-RU" altLang="ru-RU" sz="1800" i="1">
                <a:solidFill>
                  <a:srgbClr val="0D0D11"/>
                </a:solidFill>
                <a:latin typeface="Times New Roman" pitchFamily="18" charset="0"/>
              </a:rPr>
              <a:t>)</a:t>
            </a:r>
            <a:r>
              <a:rPr kumimoji="1" lang="ru-RU" altLang="ru-RU" sz="1800">
                <a:solidFill>
                  <a:srgbClr val="0D0D11"/>
                </a:solidFill>
                <a:latin typeface="Times New Roman" pitchFamily="18" charset="0"/>
              </a:rPr>
              <a:t> для различных ключей. Для разрешения неопределённости при совпадении адресов после вычисления </a:t>
            </a:r>
            <a:r>
              <a:rPr kumimoji="1" lang="en-US" altLang="ru-RU" sz="1800" i="1">
                <a:solidFill>
                  <a:srgbClr val="0D0D11"/>
                </a:solidFill>
                <a:latin typeface="Times New Roman" pitchFamily="18" charset="0"/>
              </a:rPr>
              <a:t>h</a:t>
            </a:r>
            <a:r>
              <a:rPr kumimoji="1" lang="ru-RU" altLang="ru-RU" sz="1800" i="1">
                <a:solidFill>
                  <a:srgbClr val="0D0D11"/>
                </a:solidFill>
                <a:latin typeface="Times New Roman" pitchFamily="18" charset="0"/>
              </a:rPr>
              <a:t>(</a:t>
            </a:r>
            <a:r>
              <a:rPr kumimoji="1" lang="en-US" altLang="ru-RU" sz="1800" i="1">
                <a:solidFill>
                  <a:srgbClr val="0D0D11"/>
                </a:solidFill>
                <a:latin typeface="Times New Roman" pitchFamily="18" charset="0"/>
              </a:rPr>
              <a:t>K</a:t>
            </a:r>
            <a:r>
              <a:rPr kumimoji="1" lang="ru-RU" altLang="ru-RU" sz="1800" i="1">
                <a:solidFill>
                  <a:srgbClr val="0D0D11"/>
                </a:solidFill>
                <a:latin typeface="Times New Roman" pitchFamily="18" charset="0"/>
              </a:rPr>
              <a:t>)</a:t>
            </a:r>
            <a:r>
              <a:rPr kumimoji="1" lang="ru-RU" altLang="ru-RU" sz="1800">
                <a:solidFill>
                  <a:srgbClr val="0D0D11"/>
                </a:solidFill>
                <a:latin typeface="Times New Roman" pitchFamily="18" charset="0"/>
              </a:rPr>
              <a:t> используются специальные методы.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768350"/>
            <a:ext cx="8208963" cy="573088"/>
          </a:xfrm>
        </p:spPr>
        <p:txBody>
          <a:bodyPr/>
          <a:lstStyle/>
          <a:p>
            <a:pPr eaLnBrk="1" hangingPunct="1"/>
            <a:r>
              <a:rPr lang="ru-RU" altLang="ru-RU" sz="3200" smtClean="0">
                <a:latin typeface="Times New Roman" pitchFamily="18" charset="0"/>
              </a:rPr>
              <a:t>Хеширование: достоинства и недостатки </a:t>
            </a:r>
          </a:p>
        </p:txBody>
      </p:sp>
      <p:sp>
        <p:nvSpPr>
          <p:cNvPr id="11267" name="Text Box 5"/>
          <p:cNvSpPr txBox="1">
            <a:spLocks noChangeArrowheads="1"/>
          </p:cNvSpPr>
          <p:nvPr/>
        </p:nvSpPr>
        <p:spPr bwMode="auto">
          <a:xfrm>
            <a:off x="539750" y="1557338"/>
            <a:ext cx="8135938"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10000"/>
              </a:spcBef>
              <a:defRPr/>
            </a:pPr>
            <a:r>
              <a:rPr kumimoji="1" lang="ru-RU" altLang="ru-RU" sz="2000" dirty="0" smtClean="0">
                <a:solidFill>
                  <a:srgbClr val="0D0D11"/>
                </a:solidFill>
                <a:latin typeface="Times New Roman" pitchFamily="18" charset="0"/>
              </a:rPr>
              <a:t>Достоинства: </a:t>
            </a:r>
          </a:p>
          <a:p>
            <a:pPr marL="342900" indent="-342900" eaLnBrk="1" hangingPunct="1">
              <a:spcBef>
                <a:spcPct val="10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обращение к данным по значению ключа происходит за одну операцию ввода/вывода;</a:t>
            </a:r>
          </a:p>
          <a:p>
            <a:pPr marL="342900" indent="-342900" eaLnBrk="1" hangingPunct="1">
              <a:spcBef>
                <a:spcPct val="10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не нужно создавать никаких дополнительных структур (типа индекса) и тратить память на их хранение.</a:t>
            </a:r>
            <a:r>
              <a:rPr kumimoji="1" lang="ru-RU" altLang="ru-RU" sz="2000" dirty="0" smtClean="0">
                <a:latin typeface="Times New Roman" pitchFamily="18" charset="0"/>
              </a:rPr>
              <a:t> </a:t>
            </a:r>
          </a:p>
          <a:p>
            <a:pPr eaLnBrk="1" hangingPunct="1">
              <a:spcBef>
                <a:spcPct val="10000"/>
              </a:spcBef>
              <a:defRPr/>
            </a:pPr>
            <a:endParaRPr kumimoji="1" lang="ru-RU" altLang="ru-RU" sz="2000" dirty="0" smtClean="0">
              <a:latin typeface="Times New Roman" pitchFamily="18" charset="0"/>
            </a:endParaRPr>
          </a:p>
          <a:p>
            <a:pPr eaLnBrk="1" hangingPunct="1">
              <a:spcBef>
                <a:spcPct val="10000"/>
              </a:spcBef>
              <a:defRPr/>
            </a:pPr>
            <a:r>
              <a:rPr kumimoji="1" lang="ru-RU" altLang="ru-RU" sz="2000" dirty="0" smtClean="0">
                <a:solidFill>
                  <a:srgbClr val="0D0D11"/>
                </a:solidFill>
                <a:latin typeface="Times New Roman" pitchFamily="18" charset="0"/>
              </a:rPr>
              <a:t>Недостатки:</a:t>
            </a:r>
          </a:p>
          <a:p>
            <a:pPr marL="342900" indent="-342900" eaLnBrk="1" hangingPunct="1">
              <a:spcBef>
                <a:spcPct val="10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количество данных и распределение значений ключа должны быть известны заранее;</a:t>
            </a:r>
          </a:p>
          <a:p>
            <a:pPr marL="342900" indent="-342900" eaLnBrk="1" hangingPunct="1">
              <a:spcBef>
                <a:spcPct val="10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записи обычно не</a:t>
            </a:r>
            <a:r>
              <a:rPr kumimoji="1" lang="en-US" altLang="ru-RU" sz="2000" dirty="0" smtClean="0">
                <a:solidFill>
                  <a:srgbClr val="0D0D11"/>
                </a:solidFill>
                <a:latin typeface="Times New Roman" pitchFamily="18" charset="0"/>
              </a:rPr>
              <a:t> </a:t>
            </a:r>
            <a:r>
              <a:rPr kumimoji="1" lang="ru-RU" altLang="ru-RU" sz="2000" dirty="0" smtClean="0">
                <a:solidFill>
                  <a:srgbClr val="0D0D11"/>
                </a:solidFill>
                <a:latin typeface="Times New Roman" pitchFamily="18" charset="0"/>
              </a:rPr>
              <a:t>упорядочены по значению ключа, что приводит к дополнительным затратам, например, при выполнении сортировки;</a:t>
            </a:r>
          </a:p>
          <a:p>
            <a:pPr marL="342900" indent="-342900" eaLnBrk="1" hangingPunct="1">
              <a:spcBef>
                <a:spcPct val="10000"/>
              </a:spcBef>
              <a:buFont typeface="Wingdings" panose="05000000000000000000" pitchFamily="2" charset="2"/>
              <a:buChar char="ü"/>
              <a:defRPr/>
            </a:pPr>
            <a:r>
              <a:rPr kumimoji="1" lang="ru-RU" altLang="ru-RU" sz="2000" dirty="0" smtClean="0">
                <a:solidFill>
                  <a:srgbClr val="0D0D11"/>
                </a:solidFill>
                <a:latin typeface="Times New Roman" pitchFamily="18" charset="0"/>
              </a:rPr>
              <a:t>сложности подбора хеш-функции.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1181</TotalTime>
  <Words>3010</Words>
  <Application>Microsoft Office PowerPoint</Application>
  <PresentationFormat>Экран (4:3)</PresentationFormat>
  <Paragraphs>198</Paragraphs>
  <Slides>26</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26</vt:i4>
      </vt:variant>
    </vt:vector>
  </HeadingPairs>
  <TitlesOfParts>
    <vt:vector size="29" baseType="lpstr">
      <vt:lpstr>Пиксел</vt:lpstr>
      <vt:lpstr>Рисунок</vt:lpstr>
      <vt:lpstr>Формула</vt:lpstr>
      <vt:lpstr>Базы данных</vt:lpstr>
      <vt:lpstr>Кластеризация</vt:lpstr>
      <vt:lpstr>Кластеризация</vt:lpstr>
      <vt:lpstr>Кластеризация: достоинства и недостатки</vt:lpstr>
      <vt:lpstr>Использование кластеров</vt:lpstr>
      <vt:lpstr>Использование кластеров</vt:lpstr>
      <vt:lpstr>Создание кластеров</vt:lpstr>
      <vt:lpstr>Хеширование</vt:lpstr>
      <vt:lpstr>Хеширование: достоинства и недостатки </vt:lpstr>
      <vt:lpstr>Хеширование:  сложности подбора хеш-функции </vt:lpstr>
      <vt:lpstr>Методы хеширования</vt:lpstr>
      <vt:lpstr>Методы хеширования</vt:lpstr>
      <vt:lpstr>Разрешение коллизий</vt:lpstr>
      <vt:lpstr>Использование хеширования</vt:lpstr>
      <vt:lpstr>Использование хеширования</vt:lpstr>
      <vt:lpstr>Создание хеш-кластеров в Oracle</vt:lpstr>
      <vt:lpstr>Хэш-функция</vt:lpstr>
      <vt:lpstr>Управление использованием памяти в хэш-кластере</vt:lpstr>
      <vt:lpstr>Управление использованием памяти в хэш-кластере</vt:lpstr>
      <vt:lpstr>Управление использованием памяти в хэш-кластере</vt:lpstr>
      <vt:lpstr>Распределение пространства для хэш-кластера</vt:lpstr>
      <vt:lpstr>Расчет памяти для хэш-кластеров</vt:lpstr>
      <vt:lpstr>Общая схема расчета памяти для кластеров</vt:lpstr>
      <vt:lpstr>Замечания к расчету памяти для кластеров</vt:lpstr>
      <vt:lpstr>Заключение</vt:lpstr>
      <vt:lpstr>Список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Базы данных</dc:title>
  <dc:creator>karpov</dc:creator>
  <cp:lastModifiedBy>Карпова Ирина Петровна</cp:lastModifiedBy>
  <cp:revision>158</cp:revision>
  <dcterms:created xsi:type="dcterms:W3CDTF">2008-03-16T13:54:14Z</dcterms:created>
  <dcterms:modified xsi:type="dcterms:W3CDTF">2023-01-12T10:17:27Z</dcterms:modified>
</cp:coreProperties>
</file>