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22"/>
  </p:notesMasterIdLst>
  <p:sldIdLst>
    <p:sldId id="256" r:id="rId2"/>
    <p:sldId id="306" r:id="rId3"/>
    <p:sldId id="338" r:id="rId4"/>
    <p:sldId id="309" r:id="rId5"/>
    <p:sldId id="310" r:id="rId6"/>
    <p:sldId id="311" r:id="rId7"/>
    <p:sldId id="320" r:id="rId8"/>
    <p:sldId id="313" r:id="rId9"/>
    <p:sldId id="321" r:id="rId10"/>
    <p:sldId id="322" r:id="rId11"/>
    <p:sldId id="323" r:id="rId12"/>
    <p:sldId id="336" r:id="rId13"/>
    <p:sldId id="335" r:id="rId14"/>
    <p:sldId id="314" r:id="rId15"/>
    <p:sldId id="317" r:id="rId16"/>
    <p:sldId id="324" r:id="rId17"/>
    <p:sldId id="325" r:id="rId18"/>
    <p:sldId id="337" r:id="rId19"/>
    <p:sldId id="326" r:id="rId20"/>
    <p:sldId id="33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11"/>
    <a:srgbClr val="FA3000"/>
    <a:srgbClr val="1E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4876" autoAdjust="0"/>
  </p:normalViewPr>
  <p:slideViewPr>
    <p:cSldViewPr>
      <p:cViewPr>
        <p:scale>
          <a:sx n="60" d="100"/>
          <a:sy n="60" d="100"/>
        </p:scale>
        <p:origin x="-924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52664-FAB7-4985-BC2D-DD78D27CCB29}" type="datetimeFigureOut">
              <a:rPr lang="ru-RU" smtClean="0"/>
              <a:t>15.01.2023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72E62-0519-4E43-A976-E11128A88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357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0" lang="ru-RU" altLang="ru-RU" sz="24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0" lang="ru-RU" altLang="ru-RU" sz="2400" smtClean="0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kumimoji="0" lang="ru-RU" altLang="ru-RU" sz="2400" smtClean="0"/>
              </a:p>
            </p:txBody>
          </p:sp>
        </p:grpSp>
      </p:grpSp>
      <p:sp>
        <p:nvSpPr>
          <p:cNvPr id="317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17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2BEDA-7DAE-49B0-861C-5D0E0126B136}" type="datetime1">
              <a:rPr lang="ru-RU" altLang="ru-RU" smtClean="0"/>
              <a:t>15.01.2023</a:t>
            </a:fld>
            <a:endParaRPr lang="ru-RU" alt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4B34C-1188-4F12-847A-FEA6E323E4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009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92523-182F-4C69-88FE-6C3371EEBB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36A5-B461-49E4-95C4-6E8CB1EB31D8}" type="datetime1">
              <a:rPr lang="ru-RU" altLang="ru-RU" smtClean="0"/>
              <a:t>15.01.2023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00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1374C-85A6-4193-96E5-F6D880FF26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B766-23DF-4B24-B0A3-203D26732CE6}" type="datetime1">
              <a:rPr lang="ru-RU" altLang="ru-RU" smtClean="0"/>
              <a:t>15.01.2023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978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31290-EA03-4812-8351-8A5183C8EF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A965F-7E0B-4428-9076-3BEECA7736C0}" type="datetime1">
              <a:rPr lang="ru-RU" altLang="ru-RU" smtClean="0"/>
              <a:t>15.01.2023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643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69961-A91A-4481-B8D9-2FE71F1740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3FC9A-01CB-4C76-8A1F-1D25888E75D3}" type="datetime1">
              <a:rPr lang="ru-RU" altLang="ru-RU" smtClean="0"/>
              <a:t>15.01.2023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565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03910-82D0-4F9E-9A0E-7DFB60ACE5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1D361-279D-4424-8074-7C66FD50AF4C}" type="datetime1">
              <a:rPr lang="ru-RU" altLang="ru-RU" smtClean="0"/>
              <a:t>15.01.2023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309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AC93E-2538-4488-B214-4BBC99A46C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EA7C0-D35A-46C6-9044-989361876DFD}" type="datetime1">
              <a:rPr lang="ru-RU" altLang="ru-RU" smtClean="0"/>
              <a:t>15.01.2023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470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2F9E-5CE6-4042-9F01-2B8F4D2BC3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38EEA-22F7-4623-AE1A-052C5C299B39}" type="datetime1">
              <a:rPr lang="ru-RU" altLang="ru-RU" smtClean="0"/>
              <a:t>15.01.2023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984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F212-1642-4F12-84C6-569FF2FA63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ABDDF-7C56-45EC-9848-C3895D53103D}" type="datetime1">
              <a:rPr lang="ru-RU" altLang="ru-RU" smtClean="0"/>
              <a:t>15.01.2023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792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39D56-0B8D-44FC-BDDB-26FB317879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A93AE-0ACA-447A-9013-F5A1E7209398}" type="datetime1">
              <a:rPr lang="ru-RU" altLang="ru-RU" smtClean="0"/>
              <a:t>15.01.2023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30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A17F0-5FB0-4D10-A9B2-B0E9D9ACA8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F610E-E3F1-4EA8-9C22-6143229C857C}" type="datetime1">
              <a:rPr lang="ru-RU" altLang="ru-RU" smtClean="0"/>
              <a:t>15.01.2023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852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30D0920C-ABBF-4202-A935-E516A8C452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0" lang="ru-RU" altLang="ru-RU" sz="2400" smtClean="0"/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0" lang="ru-RU" altLang="ru-RU" sz="2400" smtClean="0"/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0" lang="ru-RU" altLang="ru-RU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0" lang="ru-RU" altLang="ru-RU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0" lang="ru-RU" altLang="ru-RU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0" lang="ru-RU" altLang="ru-RU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0" lang="ru-RU" altLang="ru-RU" sz="2400" smtClean="0"/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0" lang="ru-RU" altLang="ru-RU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0" lang="ru-RU" altLang="ru-RU" smtClean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07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6ADD61-D85C-4E63-974C-8264336CA970}" type="datetime1">
              <a:rPr lang="ru-RU" altLang="ru-RU" smtClean="0"/>
              <a:t>15.01.2023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itforum.ru/database/osbd/glava_39.shtml" TargetMode="External"/><Relationship Id="rId2" Type="http://schemas.openxmlformats.org/officeDocument/2006/relationships/hyperlink" Target="https://publications.hse.ru/mirror/pubs/share/direct/259052819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71775" y="2060575"/>
            <a:ext cx="5040313" cy="1655763"/>
          </a:xfrm>
        </p:spPr>
        <p:txBody>
          <a:bodyPr/>
          <a:lstStyle/>
          <a:p>
            <a:pPr eaLnBrk="1" hangingPunct="1"/>
            <a:r>
              <a:rPr lang="ru-RU" altLang="ru-RU" sz="5400" smtClean="0">
                <a:latin typeface="Tahoma" pitchFamily="34" charset="0"/>
              </a:rPr>
              <a:t>Базы данных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3175" y="4292600"/>
            <a:ext cx="7620000" cy="1876425"/>
          </a:xfrm>
        </p:spPr>
        <p:txBody>
          <a:bodyPr/>
          <a:lstStyle/>
          <a:p>
            <a:pPr algn="r" eaLnBrk="1" hangingPunct="1"/>
            <a:r>
              <a:rPr lang="ru-RU" altLang="ru-RU" dirty="0" smtClean="0">
                <a:latin typeface="Tahoma" pitchFamily="34" charset="0"/>
              </a:rPr>
              <a:t>Лекция 7.</a:t>
            </a:r>
          </a:p>
          <a:p>
            <a:pPr algn="r" eaLnBrk="1" hangingPunct="1">
              <a:spcBef>
                <a:spcPct val="0"/>
              </a:spcBef>
            </a:pPr>
            <a:r>
              <a:rPr lang="ru-RU" altLang="ru-RU" dirty="0" smtClean="0">
                <a:latin typeface="Tahoma" pitchFamily="34" charset="0"/>
              </a:rPr>
              <a:t>Методы доступа к данным. Индексирование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908175" y="476250"/>
            <a:ext cx="71643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i="1">
                <a:latin typeface="Times New Roman" pitchFamily="18" charset="0"/>
              </a:rPr>
              <a:t>"В действительности всё выглядит иначе, чем на самом деле".</a:t>
            </a:r>
            <a:br>
              <a:rPr lang="ru-RU" altLang="ru-RU" sz="1800" b="1" i="1">
                <a:latin typeface="Times New Roman" pitchFamily="18" charset="0"/>
              </a:rPr>
            </a:br>
            <a:r>
              <a:rPr lang="ru-RU" altLang="ru-RU" sz="1800">
                <a:latin typeface="Times New Roman" pitchFamily="18" charset="0"/>
              </a:rPr>
              <a:t>Станислав Ежи Лец, польский поэт, участник Сопротивления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549275"/>
            <a:ext cx="8064500" cy="573088"/>
          </a:xfrm>
        </p:spPr>
        <p:txBody>
          <a:bodyPr anchor="b"/>
          <a:lstStyle/>
          <a:p>
            <a:pPr algn="ctr" eaLnBrk="1" hangingPunct="1"/>
            <a:r>
              <a:rPr lang="ru-RU" altLang="ru-RU" sz="3600" smtClean="0">
                <a:latin typeface="Times New Roman" pitchFamily="18" charset="0"/>
              </a:rPr>
              <a:t>Многоуровневые индексы: </a:t>
            </a:r>
            <a:r>
              <a:rPr lang="en-US" altLang="ru-RU" sz="3600" smtClean="0">
                <a:latin typeface="Times New Roman" pitchFamily="18" charset="0"/>
              </a:rPr>
              <a:t>Oracle</a:t>
            </a:r>
            <a:endParaRPr lang="ru-RU" altLang="ru-RU" sz="3600" smtClean="0"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41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0" y="5715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0" y="194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468313" y="1125538"/>
          <a:ext cx="8424862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Рисунок" r:id="rId3" imgW="5954233" imgH="2881423" progId="Word.Picture.8">
                  <p:embed/>
                </p:oleObj>
              </mc:Choice>
              <mc:Fallback>
                <p:oleObj name="Рисунок" r:id="rId3" imgW="5954233" imgH="2881423" progId="Word.Picture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125538"/>
                        <a:ext cx="8424862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TextBox 1"/>
          <p:cNvSpPr txBox="1">
            <a:spLocks noChangeArrowheads="1"/>
          </p:cNvSpPr>
          <p:nvPr/>
        </p:nvSpPr>
        <p:spPr bwMode="auto">
          <a:xfrm>
            <a:off x="539750" y="5373688"/>
            <a:ext cx="799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</a:rPr>
              <a:t>На рисунке приведено упрощенное представление структуры индекса.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611188" y="5949950"/>
            <a:ext cx="34559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dirty="0">
                <a:latin typeface="Times New Roman" pitchFamily="18" charset="0"/>
              </a:rPr>
              <a:t>select  *  from  staff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dirty="0">
                <a:latin typeface="Times New Roman" pitchFamily="18" charset="0"/>
              </a:rPr>
              <a:t>	where fam = '</a:t>
            </a:r>
            <a:r>
              <a:rPr lang="ru-RU" altLang="ru-RU" sz="1800" dirty="0">
                <a:latin typeface="Times New Roman" pitchFamily="18" charset="0"/>
              </a:rPr>
              <a:t>Попов</a:t>
            </a:r>
            <a:r>
              <a:rPr lang="en-US" altLang="ru-RU" sz="1800" dirty="0">
                <a:latin typeface="Times New Roman" pitchFamily="18" charset="0"/>
              </a:rPr>
              <a:t>';</a:t>
            </a:r>
            <a:endParaRPr lang="ru-RU" altLang="ru-RU" sz="1800" dirty="0">
              <a:latin typeface="Times New Roman" pitchFamily="18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4644405" y="5949280"/>
            <a:ext cx="34559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dirty="0">
                <a:latin typeface="Times New Roman" pitchFamily="18" charset="0"/>
              </a:rPr>
              <a:t>select  *  from  staff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dirty="0">
                <a:latin typeface="Times New Roman" pitchFamily="18" charset="0"/>
              </a:rPr>
              <a:t>	where fam = </a:t>
            </a:r>
            <a:r>
              <a:rPr lang="en-US" altLang="ru-RU" sz="1800" dirty="0" smtClean="0">
                <a:latin typeface="Times New Roman" pitchFamily="18" charset="0"/>
              </a:rPr>
              <a:t>'</a:t>
            </a:r>
            <a:r>
              <a:rPr lang="ru-RU" altLang="ru-RU" sz="1800" dirty="0" smtClean="0">
                <a:latin typeface="Times New Roman" pitchFamily="18" charset="0"/>
              </a:rPr>
              <a:t>Волков</a:t>
            </a:r>
            <a:r>
              <a:rPr lang="en-US" altLang="ru-RU" sz="1800" dirty="0" smtClean="0">
                <a:latin typeface="Times New Roman" pitchFamily="18" charset="0"/>
              </a:rPr>
              <a:t>';</a:t>
            </a:r>
            <a:endParaRPr lang="ru-RU" altLang="ru-RU" sz="1800" dirty="0"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BF212-1642-4F12-84C6-569FF2FA6340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064500" cy="573088"/>
          </a:xfrm>
        </p:spPr>
        <p:txBody>
          <a:bodyPr anchor="b"/>
          <a:lstStyle/>
          <a:p>
            <a:pPr algn="ctr" eaLnBrk="1" hangingPunct="1"/>
            <a:r>
              <a:rPr lang="ru-RU" altLang="ru-RU" sz="3600" smtClean="0">
                <a:latin typeface="Times New Roman" pitchFamily="18" charset="0"/>
              </a:rPr>
              <a:t>Многоуровневые индексы: </a:t>
            </a:r>
            <a:r>
              <a:rPr lang="en-US" altLang="ru-RU" sz="3600" smtClean="0">
                <a:latin typeface="Times New Roman" pitchFamily="18" charset="0"/>
              </a:rPr>
              <a:t>Oracle</a:t>
            </a:r>
            <a:endParaRPr lang="ru-RU" altLang="ru-RU" sz="3600" smtClean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441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5715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194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2298" name="Rectangle 12"/>
          <p:cNvSpPr>
            <a:spLocks noChangeArrowheads="1"/>
          </p:cNvSpPr>
          <p:nvPr/>
        </p:nvSpPr>
        <p:spPr bwMode="auto">
          <a:xfrm>
            <a:off x="0" y="1919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395288" y="2139950"/>
          <a:ext cx="8532812" cy="431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Рисунок" r:id="rId3" imgW="5954233" imgH="2966484" progId="Word.Picture.8">
                  <p:embed/>
                </p:oleObj>
              </mc:Choice>
              <mc:Fallback>
                <p:oleObj name="Рисунок" r:id="rId3" imgW="5954233" imgH="2966484" progId="Word.Picture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139950"/>
                        <a:ext cx="8532812" cy="431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539750" y="1341438"/>
            <a:ext cx="7848600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Перераспределение данных: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insert  into  staff  values(24, '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Горин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', '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Иван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',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'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Ильич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', '1992/04/18', …);</a:t>
            </a:r>
            <a:endParaRPr lang="ru-RU" altLang="ru-RU" sz="200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BF212-1642-4F12-84C6-569FF2FA6340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79425"/>
            <a:ext cx="8064500" cy="573088"/>
          </a:xfrm>
        </p:spPr>
        <p:txBody>
          <a:bodyPr anchor="b"/>
          <a:lstStyle/>
          <a:p>
            <a:pPr eaLnBrk="1" hangingPunct="1"/>
            <a:r>
              <a:rPr lang="ru-RU" altLang="ru-RU" sz="3600" smtClean="0">
                <a:latin typeface="Times New Roman" pitchFamily="18" charset="0"/>
              </a:rPr>
              <a:t>Многоуровневые индексы: </a:t>
            </a:r>
            <a:r>
              <a:rPr lang="en-US" altLang="ru-RU" sz="3600" smtClean="0">
                <a:latin typeface="Times New Roman" pitchFamily="18" charset="0"/>
              </a:rPr>
              <a:t>Oracle</a:t>
            </a:r>
            <a:endParaRPr lang="ru-RU" altLang="ru-RU" sz="3600" smtClean="0">
              <a:latin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441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0" y="5715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58038" y="1052513"/>
            <a:ext cx="18780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itchFamily="18" charset="0"/>
              </a:rPr>
              <a:t>1) select *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itchFamily="18" charset="0"/>
              </a:rPr>
              <a:t>  from staff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itchFamily="18" charset="0"/>
              </a:rPr>
              <a:t>  where salary =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itchFamily="18" charset="0"/>
              </a:rPr>
              <a:t>        35000;</a:t>
            </a:r>
            <a:endParaRPr lang="ru-RU" altLang="ru-RU" sz="1600">
              <a:latin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231063" y="2276475"/>
            <a:ext cx="18780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itchFamily="18" charset="0"/>
              </a:rPr>
              <a:t>2) select *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itchFamily="18" charset="0"/>
              </a:rPr>
              <a:t>  from staff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itchFamily="18" charset="0"/>
              </a:rPr>
              <a:t>  where salary &gt;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itchFamily="18" charset="0"/>
              </a:rPr>
              <a:t>        65000;</a:t>
            </a:r>
            <a:endParaRPr lang="ru-RU" altLang="ru-RU" sz="1600">
              <a:latin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235825" y="3573463"/>
            <a:ext cx="187801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itchFamily="18" charset="0"/>
              </a:rPr>
              <a:t>3) select *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itchFamily="18" charset="0"/>
              </a:rPr>
              <a:t>  from staff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itchFamily="18" charset="0"/>
              </a:rPr>
              <a:t>  where salary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itchFamily="18" charset="0"/>
              </a:rPr>
              <a:t>     between 35900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itchFamily="18" charset="0"/>
              </a:rPr>
              <a:t>           and 50000;</a:t>
            </a:r>
            <a:endParaRPr lang="ru-RU" altLang="ru-RU" sz="1600">
              <a:latin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235825" y="5084763"/>
            <a:ext cx="18780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itchFamily="18" charset="0"/>
              </a:rPr>
              <a:t>4) select *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itchFamily="18" charset="0"/>
              </a:rPr>
              <a:t>  from staff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itchFamily="18" charset="0"/>
              </a:rPr>
              <a:t>  where salary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>
                <a:latin typeface="Times New Roman" pitchFamily="18" charset="0"/>
              </a:rPr>
              <a:t>     in (35000, 45000, 60000);</a:t>
            </a:r>
            <a:endParaRPr lang="ru-RU" altLang="ru-RU" sz="1600">
              <a:latin typeface="Times New Roman" pitchFamily="18" charset="0"/>
            </a:endParaRPr>
          </a:p>
        </p:txBody>
      </p:sp>
      <p:pic>
        <p:nvPicPr>
          <p:cNvPr id="1332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96963"/>
            <a:ext cx="6985000" cy="55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4FABF3-B3F0-4C95-8BF7-6BD1FE60E56E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1052513"/>
            <a:ext cx="6867525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76250"/>
            <a:ext cx="7848600" cy="573088"/>
          </a:xfrm>
        </p:spPr>
        <p:txBody>
          <a:bodyPr anchor="b"/>
          <a:lstStyle/>
          <a:p>
            <a:pPr algn="ctr" eaLnBrk="1" hangingPunct="1"/>
            <a:r>
              <a:rPr lang="ru-RU" altLang="ru-RU" sz="3600" smtClean="0">
                <a:latin typeface="Times New Roman" pitchFamily="18" charset="0"/>
              </a:rPr>
              <a:t>Многоуровневые индексы: </a:t>
            </a:r>
            <a:r>
              <a:rPr lang="en-US" altLang="ru-RU" sz="3600" smtClean="0">
                <a:latin typeface="Times New Roman" pitchFamily="18" charset="0"/>
              </a:rPr>
              <a:t>Oracle</a:t>
            </a:r>
            <a:endParaRPr lang="ru-RU" altLang="ru-RU" sz="3600" smtClean="0">
              <a:latin typeface="Times New Roman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441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5715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194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0" y="1919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250825" y="1052513"/>
            <a:ext cx="460851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Добавление нового уровня: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insert into staff select * from new_staff where salary = 26000;</a:t>
            </a:r>
            <a:endParaRPr lang="ru-RU" altLang="ru-RU" sz="200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BF212-1642-4F12-84C6-569FF2FA6340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549275"/>
            <a:ext cx="6624638" cy="573088"/>
          </a:xfrm>
        </p:spPr>
        <p:txBody>
          <a:bodyPr anchor="b"/>
          <a:lstStyle/>
          <a:p>
            <a:pPr algn="ctr" eaLnBrk="1" hangingPunct="1"/>
            <a:r>
              <a:rPr lang="ru-RU" altLang="ru-RU" sz="3200" b="1" smtClean="0">
                <a:latin typeface="Times New Roman" pitchFamily="18" charset="0"/>
              </a:rPr>
              <a:t>Многоуровневые индексы: итоги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23850" y="1271588"/>
            <a:ext cx="8569325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Структура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B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-дерева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 (balance tree) 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имеет следующие преимущества:</a:t>
            </a:r>
            <a:endParaRPr lang="en-US" altLang="ru-RU" sz="2000">
              <a:solidFill>
                <a:srgbClr val="0D0D11"/>
              </a:solidFill>
              <a:latin typeface="Times New Roman" pitchFamily="18" charset="0"/>
            </a:endParaRPr>
          </a:p>
          <a:p>
            <a:pPr lvl="1" eaLnBrk="1" hangingPunct="1">
              <a:buClrTx/>
              <a:buSzTx/>
              <a:buFontTx/>
              <a:buChar char="•"/>
            </a:pP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B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-дерево </a:t>
            </a:r>
            <a:r>
              <a:rPr lang="ru-RU" altLang="ru-RU" sz="2000" u="sng">
                <a:solidFill>
                  <a:srgbClr val="0D0D11"/>
                </a:solidFill>
                <a:latin typeface="Times New Roman" pitchFamily="18" charset="0"/>
              </a:rPr>
              <a:t>автоматически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поддерживается в сбалансированном виде.</a:t>
            </a:r>
          </a:p>
          <a:p>
            <a:pPr lvl="1" eaLnBrk="1" hangingPunct="1">
              <a:buClrTx/>
              <a:buSzTx/>
              <a:buFontTx/>
              <a:buChar char="•"/>
            </a:pP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Все блоки-листья в дереве расположены на одном уровне, следовательно, поиск любой записи в индексе занимает примерно одно и то же время.</a:t>
            </a:r>
            <a:endParaRPr lang="en-US" altLang="ru-RU" sz="2000">
              <a:solidFill>
                <a:srgbClr val="0D0D11"/>
              </a:solidFill>
              <a:latin typeface="Times New Roman" pitchFamily="18" charset="0"/>
            </a:endParaRPr>
          </a:p>
          <a:p>
            <a:pPr lvl="1" eaLnBrk="1" hangingPunct="1">
              <a:buClrTx/>
              <a:buSzTx/>
              <a:buFontTx/>
              <a:buChar char="•"/>
            </a:pP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B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-деревья обеспечивают хорошую производительность для широкого спектра запросов, включая поиск по конкретному значению и поиск в открытом и закрытом интервалах (благодаря ссылкам между блоками-листьями).</a:t>
            </a:r>
          </a:p>
          <a:p>
            <a:pPr lvl="1" eaLnBrk="1" hangingPunct="1">
              <a:buClrTx/>
              <a:buSzTx/>
              <a:buFontTx/>
              <a:buChar char="•"/>
            </a:pP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Модификация данных таблицы выполняется достаточно эффективно, т.к. в блоках индекса обычно есть свободное место для размещения новых значений, а полная перестройка дерева выполняется достаточно редко.</a:t>
            </a:r>
          </a:p>
          <a:p>
            <a:pPr lvl="1" eaLnBrk="1" hangingPunct="1">
              <a:buClrTx/>
              <a:buSzTx/>
              <a:buFontTx/>
              <a:buChar char="•"/>
            </a:pP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Производительность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B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-дерева одинаково хороша для маленьких и больших таблиц, и не меняется существенно при росте таблицы.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441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0" y="2166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BF212-1642-4F12-84C6-569FF2FA6340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260350"/>
            <a:ext cx="7394575" cy="687388"/>
          </a:xfrm>
        </p:spPr>
        <p:txBody>
          <a:bodyPr anchor="b"/>
          <a:lstStyle/>
          <a:p>
            <a:pPr algn="ctr" eaLnBrk="1" hangingPunct="1"/>
            <a:r>
              <a:rPr lang="ru-RU" altLang="ru-RU" sz="3200" smtClean="0">
                <a:latin typeface="Times New Roman" pitchFamily="18" charset="0"/>
              </a:rPr>
              <a:t>Использование индексов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0" y="516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6393" name="Rectangle 12"/>
          <p:cNvSpPr>
            <a:spLocks noChangeArrowheads="1"/>
          </p:cNvSpPr>
          <p:nvPr/>
        </p:nvSpPr>
        <p:spPr bwMode="auto">
          <a:xfrm>
            <a:off x="0" y="449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6394" name="Text Box 13"/>
          <p:cNvSpPr txBox="1">
            <a:spLocks noChangeArrowheads="1"/>
          </p:cNvSpPr>
          <p:nvPr/>
        </p:nvSpPr>
        <p:spPr bwMode="auto">
          <a:xfrm>
            <a:off x="684213" y="946150"/>
            <a:ext cx="8208962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latin typeface="Times New Roman" pitchFamily="18" charset="0"/>
              </a:rPr>
              <a:t>Команды управления индексами не входят в стандарт SQL, но с небольшими отличиями поддерживается практически всеми РСУБД. Общий с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интаксис команды </a:t>
            </a:r>
            <a:r>
              <a:rPr lang="en-US" altLang="ru-RU" sz="2000" b="1">
                <a:solidFill>
                  <a:srgbClr val="0D0D11"/>
                </a:solidFill>
                <a:latin typeface="Times New Roman" pitchFamily="18" charset="0"/>
              </a:rPr>
              <a:t>create index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следующий:</a:t>
            </a:r>
            <a:endParaRPr lang="en-US" altLang="ru-RU" sz="2000">
              <a:solidFill>
                <a:srgbClr val="0D0D11"/>
              </a:solidFill>
              <a:latin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>
                <a:solidFill>
                  <a:srgbClr val="0D0D11"/>
                </a:solidFill>
              </a:rPr>
              <a:t>create  [&lt;</a:t>
            </a:r>
            <a:r>
              <a:rPr lang="ru-RU" altLang="ru-RU" sz="2000">
                <a:solidFill>
                  <a:srgbClr val="0D0D11"/>
                </a:solidFill>
              </a:rPr>
              <a:t>тип</a:t>
            </a:r>
            <a:r>
              <a:rPr lang="en-US" altLang="ru-RU" sz="2000">
                <a:solidFill>
                  <a:srgbClr val="0D0D11"/>
                </a:solidFill>
              </a:rPr>
              <a:t>&gt;]  index</a:t>
            </a:r>
            <a:r>
              <a:rPr lang="ru-RU" altLang="ru-RU" sz="2000">
                <a:solidFill>
                  <a:srgbClr val="0D0D11"/>
                </a:solidFill>
              </a:rPr>
              <a:t> </a:t>
            </a:r>
            <a:r>
              <a:rPr lang="en-US" altLang="ru-RU" sz="2000">
                <a:solidFill>
                  <a:srgbClr val="0D0D11"/>
                </a:solidFill>
              </a:rPr>
              <a:t> </a:t>
            </a:r>
            <a:r>
              <a:rPr lang="ru-RU" altLang="ru-RU" sz="2000">
                <a:solidFill>
                  <a:srgbClr val="0D0D11"/>
                </a:solidFill>
              </a:rPr>
              <a:t>&lt;имя_индекса&gt;</a:t>
            </a:r>
            <a:endParaRPr lang="en-US" altLang="ru-RU" sz="2000">
              <a:solidFill>
                <a:srgbClr val="0D0D11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>
                <a:solidFill>
                  <a:srgbClr val="0D0D11"/>
                </a:solidFill>
              </a:rPr>
              <a:t>	on </a:t>
            </a:r>
            <a:r>
              <a:rPr lang="ru-RU" altLang="ru-RU" sz="2000">
                <a:solidFill>
                  <a:srgbClr val="0D0D11"/>
                </a:solidFill>
              </a:rPr>
              <a:t> &lt;имя_таблицы&gt;(&lt;поле1&gt; [, &lt;поле2&gt;,...])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>
                <a:solidFill>
                  <a:srgbClr val="0D0D11"/>
                </a:solidFill>
              </a:rPr>
              <a:t>	</a:t>
            </a:r>
            <a:r>
              <a:rPr lang="ru-RU" altLang="ru-RU" sz="2000">
                <a:solidFill>
                  <a:srgbClr val="0D0D11"/>
                </a:solidFill>
              </a:rPr>
              <a:t>[&lt;параметры&gt;];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Имя индекса должно быть уникальным среди имён объектов БД.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Если индекс составной, то входящие в него поля перечисляются через запятую. Необязательные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 &lt;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тип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&gt;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(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например, </a:t>
            </a:r>
            <a:r>
              <a:rPr lang="ru-RU" altLang="ru-RU" sz="1800">
                <a:latin typeface="Times New Roman" pitchFamily="18" charset="0"/>
              </a:rPr>
              <a:t>UNIQUE</a:t>
            </a:r>
            <a:r>
              <a:rPr lang="en-US" altLang="ru-RU" sz="1800">
                <a:latin typeface="Times New Roman" pitchFamily="18" charset="0"/>
              </a:rPr>
              <a:t>, BITMAP, HASH</a:t>
            </a:r>
            <a:r>
              <a:rPr lang="ru-RU" altLang="ru-RU" sz="1800">
                <a:latin typeface="Times New Roman" pitchFamily="18" charset="0"/>
              </a:rPr>
              <a:t> или FULLTEXT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) 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и &lt;параметры&gt; зависят от используемой СУБД.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Например, в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Oracle 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с помощью следующей команды можно создать составной индекс для таблицы </a:t>
            </a:r>
            <a:r>
              <a:rPr lang="ru-RU" altLang="ru-RU" sz="2000" i="1" u="sng">
                <a:solidFill>
                  <a:srgbClr val="0D0D11"/>
                </a:solidFill>
                <a:latin typeface="Times New Roman" pitchFamily="18" charset="0"/>
              </a:rPr>
              <a:t>СОТРУДНИКИ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(EMP) по полям </a:t>
            </a:r>
            <a:r>
              <a:rPr lang="ru-RU" altLang="ru-RU" sz="2000" i="1" u="sng">
                <a:solidFill>
                  <a:srgbClr val="0D0D11"/>
                </a:solidFill>
                <a:latin typeface="Times New Roman" pitchFamily="18" charset="0"/>
              </a:rPr>
              <a:t>Фамилия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(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fam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) и </a:t>
            </a:r>
            <a:r>
              <a:rPr lang="ru-RU" altLang="ru-RU" sz="2000" i="1" u="sng">
                <a:solidFill>
                  <a:srgbClr val="0D0D11"/>
                </a:solidFill>
                <a:latin typeface="Times New Roman" pitchFamily="18" charset="0"/>
              </a:rPr>
              <a:t>Имя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(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name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):</a:t>
            </a:r>
            <a:endParaRPr lang="en-US" altLang="ru-RU" sz="2000">
              <a:solidFill>
                <a:srgbClr val="0D0D11"/>
              </a:solidFill>
              <a:latin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>
                <a:solidFill>
                  <a:srgbClr val="0D0D11"/>
                </a:solidFill>
              </a:rPr>
              <a:t>create  index  ind_emp_name  on  emp</a:t>
            </a:r>
            <a:r>
              <a:rPr lang="ru-RU" altLang="ru-RU" sz="2000">
                <a:solidFill>
                  <a:srgbClr val="0D0D11"/>
                </a:solidFill>
              </a:rPr>
              <a:t> </a:t>
            </a:r>
            <a:r>
              <a:rPr lang="en-US" altLang="ru-RU" sz="2000">
                <a:solidFill>
                  <a:srgbClr val="0D0D11"/>
                </a:solidFill>
              </a:rPr>
              <a:t>(fam,  name)</a:t>
            </a:r>
            <a:endParaRPr lang="ru-RU" altLang="ru-RU" sz="2000">
              <a:solidFill>
                <a:srgbClr val="0D0D11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>
                <a:solidFill>
                  <a:srgbClr val="0D0D11"/>
                </a:solidFill>
              </a:rPr>
              <a:t>tablespace  my_indexes;</a:t>
            </a:r>
            <a:endParaRPr lang="ru-RU" altLang="ru-RU" sz="2000">
              <a:solidFill>
                <a:srgbClr val="0D0D1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latin typeface="Times New Roman" pitchFamily="18" charset="0"/>
              </a:rPr>
              <a:t>А в </a:t>
            </a:r>
            <a:r>
              <a:rPr lang="en-US" altLang="ru-RU" sz="2000">
                <a:latin typeface="Times New Roman" pitchFamily="18" charset="0"/>
              </a:rPr>
              <a:t>MySQL </a:t>
            </a:r>
            <a:r>
              <a:rPr lang="ru-RU" altLang="ru-RU" sz="2000">
                <a:latin typeface="Times New Roman" pitchFamily="18" charset="0"/>
              </a:rPr>
              <a:t>можно создать индекс по первым символам текстового поля: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/>
              <a:t>       create  index </a:t>
            </a:r>
            <a:r>
              <a:rPr lang="ru-RU" altLang="ru-RU" sz="2000"/>
              <a:t> part_of_name </a:t>
            </a:r>
            <a:r>
              <a:rPr lang="en-US" altLang="ru-RU" sz="2000"/>
              <a:t> </a:t>
            </a:r>
            <a:r>
              <a:rPr lang="ru-RU" altLang="ru-RU" sz="2000"/>
              <a:t>ON</a:t>
            </a:r>
            <a:r>
              <a:rPr lang="en-US" altLang="ru-RU" sz="2000"/>
              <a:t> </a:t>
            </a:r>
            <a:r>
              <a:rPr lang="ru-RU" altLang="ru-RU" sz="2000"/>
              <a:t> customer (name(10));</a:t>
            </a:r>
            <a:r>
              <a:rPr lang="ru-RU" altLang="ru-RU" sz="180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Индексы и таблицы желательно создавать на разных дисках.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BF212-1642-4F12-84C6-569FF2FA6340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9013" y="404664"/>
            <a:ext cx="7394575" cy="687388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Использование индексов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0" y="516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0" y="449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95288" y="1196752"/>
            <a:ext cx="8353425" cy="540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ru-RU" altLang="ru-RU" sz="2000" dirty="0" smtClean="0">
                <a:solidFill>
                  <a:srgbClr val="0D0D11"/>
                </a:solidFill>
                <a:cs typeface="+mn-cs"/>
              </a:rPr>
              <a:t>Выбор столбцов для индекса определяется следующими соображениями:</a:t>
            </a:r>
          </a:p>
          <a:p>
            <a:pPr marL="285750" indent="-285750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altLang="ru-RU" sz="2000" dirty="0" smtClean="0">
                <a:solidFill>
                  <a:srgbClr val="0D0D11"/>
                </a:solidFill>
                <a:cs typeface="+mn-cs"/>
              </a:rPr>
              <a:t>В первую очередь выбираются столбцы, которые часто встречаются в условиях поиска.</a:t>
            </a:r>
          </a:p>
          <a:p>
            <a:pPr marL="285750" indent="-285750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altLang="ru-RU" sz="2000" dirty="0" smtClean="0">
                <a:solidFill>
                  <a:srgbClr val="0D0D11"/>
                </a:solidFill>
                <a:cs typeface="+mn-cs"/>
              </a:rPr>
              <a:t>Стоит индексировать столбцы, которые используются для соединения таблиц или являются внешними ключами. В последнем случае наличие индекса позволяет обновлять строки подчинённой таблицы без блокировки основной таблицы, когда происходит интенсивное конкурентное обновление связанных между собою таблиц.</a:t>
            </a:r>
          </a:p>
          <a:p>
            <a:pPr marL="285750" indent="-285750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altLang="ru-RU" sz="2000" dirty="0" smtClean="0">
                <a:solidFill>
                  <a:srgbClr val="0D0D11"/>
                </a:solidFill>
                <a:cs typeface="+mn-cs"/>
              </a:rPr>
              <a:t>Нецелесообразно индексировать столбцы с низкой селективностью. Исключения для низкой селективности составляют случаи, при которых выборка чаще производится по редко встречающимся значениям.</a:t>
            </a:r>
          </a:p>
          <a:p>
            <a:pPr marL="285750" indent="-285750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altLang="ru-RU" sz="2000" dirty="0" smtClean="0">
                <a:solidFill>
                  <a:srgbClr val="0D0D11"/>
                </a:solidFill>
                <a:cs typeface="+mn-cs"/>
              </a:rPr>
              <a:t>Не индексируются столбцы, которые часто обновляются, т.к. команды обновления ведут к потере времени на обновление индекса.</a:t>
            </a:r>
          </a:p>
          <a:p>
            <a:pPr marL="285750" indent="-285750" eaLnBrk="1" hangingPunct="1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ru-RU" altLang="ru-RU" sz="2000" dirty="0" smtClean="0">
                <a:solidFill>
                  <a:srgbClr val="0D0D11"/>
                </a:solidFill>
                <a:cs typeface="+mn-cs"/>
              </a:rPr>
              <a:t>Не индексируются столбцы, которые часто используются как аргументы выражений или функций: как правило, это не позволяет использовать индекс.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BF212-1642-4F12-84C6-569FF2FA6340}" type="slidenum">
              <a:rPr lang="ru-RU" altLang="ru-RU" smtClean="0"/>
              <a:pPr>
                <a:defRPr/>
              </a:pPr>
              <a:t>16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9013" y="457200"/>
            <a:ext cx="7394575" cy="687388"/>
          </a:xfrm>
        </p:spPr>
        <p:txBody>
          <a:bodyPr anchor="b"/>
          <a:lstStyle/>
          <a:p>
            <a:pPr algn="ctr" eaLnBrk="1" hangingPunct="1"/>
            <a:r>
              <a:rPr lang="ru-RU" altLang="ru-RU" sz="3200" smtClean="0">
                <a:latin typeface="Times New Roman" pitchFamily="18" charset="0"/>
              </a:rPr>
              <a:t>Использование индексов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516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449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84213" y="1412875"/>
            <a:ext cx="8064500" cy="455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В некоторых случаях использование составного индекса предпочтительнее, чем одиночного, а именно: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Если в запросах часто используются только столбцы, участвующие в индексе, система может вообще не обращаться к таблице для поиска данных.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Несколько столбцов с низкой селективностью в комбинации друг с другом могут дать гораздо более высокую селективность.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Обращение к составному индексу возможно только в том случае, если в условиях выбора участвуют столбцы, представляющие собой лидирующую часть составного индекса. Если индекс, например, включает поля (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X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, 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Y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, 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Z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), то обращение к индексу будет происходить в тех случаях, когда в условии запроса участвуют поля 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XYZ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, 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XY,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X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пли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XZ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. Т.е. обязательно должно быть указано условие на первое поле индекса. Порядок использования полей в условии при этом не важен.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BF212-1642-4F12-84C6-569FF2FA6340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528638"/>
            <a:ext cx="8713788" cy="523875"/>
          </a:xfrm>
        </p:spPr>
        <p:txBody>
          <a:bodyPr anchor="b"/>
          <a:lstStyle/>
          <a:p>
            <a:pPr eaLnBrk="1" hangingPunct="1"/>
            <a:r>
              <a:rPr lang="ru-RU" altLang="ru-RU" sz="3200" b="1" smtClean="0">
                <a:latin typeface="Times New Roman" pitchFamily="18" charset="0"/>
              </a:rPr>
              <a:t>Индексирование данных: составные индексы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467544" y="4725144"/>
            <a:ext cx="828092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Составной индекс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включает два или более столбца одной таблицы. Последовательность вхождения столбцов в индекс определяется при его создании. 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endParaRPr lang="ru-RU" altLang="ru-RU" sz="20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Вопрос: будет ли использоваться индекс для такого  запроса: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select  *  from 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Сотрудники</a:t>
            </a:r>
            <a:endParaRPr lang="en-US" altLang="ru-RU" sz="20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           where 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Имя = 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'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Анна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';</a:t>
            </a:r>
            <a:endParaRPr lang="ru-RU" altLang="ru-RU" sz="2000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218487" cy="3613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BF212-1642-4F12-84C6-569FF2FA6340}" type="slidenum">
              <a:rPr lang="ru-RU" altLang="ru-RU" smtClean="0"/>
              <a:pPr>
                <a:defRPr/>
              </a:pPr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693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9013" y="457200"/>
            <a:ext cx="7394575" cy="687388"/>
          </a:xfrm>
        </p:spPr>
        <p:txBody>
          <a:bodyPr anchor="b"/>
          <a:lstStyle/>
          <a:p>
            <a:pPr algn="ctr" eaLnBrk="1" hangingPunct="1"/>
            <a:r>
              <a:rPr lang="ru-RU" altLang="ru-RU" sz="3200" smtClean="0">
                <a:latin typeface="Times New Roman" pitchFamily="18" charset="0"/>
              </a:rPr>
              <a:t>Использование индексов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516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449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21866" name="Text Box 10"/>
          <p:cNvSpPr txBox="1">
            <a:spLocks noChangeArrowheads="1"/>
          </p:cNvSpPr>
          <p:nvPr/>
        </p:nvSpPr>
        <p:spPr bwMode="auto">
          <a:xfrm>
            <a:off x="539750" y="5273675"/>
            <a:ext cx="80645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Необходимое условие использования индекса: в запросе есть условие на значение индексируемого поля (или СУБД может его вывести).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Достаточное условие использования индекса: запрос по индексу выполняется быстрее, чем без индекса (повышение эффективности).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539750" y="1125538"/>
            <a:ext cx="8064500" cy="409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u="sng">
                <a:solidFill>
                  <a:srgbClr val="0D0D11"/>
                </a:solidFill>
                <a:latin typeface="Times New Roman" pitchFamily="18" charset="0"/>
              </a:rPr>
              <a:t>Вопрос.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 Будет ли система пользоваться индексом при выполнении следующих запросов:</a:t>
            </a:r>
            <a:endParaRPr lang="en-US" altLang="ru-RU" sz="200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1)	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SELECT 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* 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FROM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emp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;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2)	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SELECT 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* 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FROM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emp </a:t>
            </a:r>
            <a:endParaRPr lang="ru-RU" altLang="ru-RU" sz="200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WHERE 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 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name = '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Даль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';</a:t>
            </a:r>
            <a:endParaRPr lang="ru-RU" altLang="ru-RU" sz="200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3)	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SELECT 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* 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FROM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emp</a:t>
            </a:r>
            <a:endParaRPr lang="ru-RU" altLang="ru-RU" sz="200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WHERE 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 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sex = '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ж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';</a:t>
            </a:r>
            <a:endParaRPr lang="ru-RU" altLang="ru-RU" sz="200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600"/>
              </a:spcBef>
              <a:buClrTx/>
              <a:buSzTx/>
              <a:buFontTx/>
              <a:buAutoNum type="arabicParenR" startAt="4"/>
            </a:pP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SELECT 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depno, count(*)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		FROM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emp</a:t>
            </a:r>
            <a:endParaRPr lang="ru-RU" altLang="ru-RU" sz="200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GROUP BY  depno;</a:t>
            </a:r>
            <a:endParaRPr lang="ru-RU" altLang="ru-RU" sz="200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5)	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SELECT 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* 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FROM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emp  e,  child  c</a:t>
            </a:r>
            <a:endParaRPr lang="ru-RU" altLang="ru-RU" sz="200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		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WHERE 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  </a:t>
            </a:r>
            <a:r>
              <a:rPr lang="en-US" altLang="ru-RU" sz="2000">
                <a:solidFill>
                  <a:srgbClr val="0D0D11"/>
                </a:solidFill>
                <a:latin typeface="Times New Roman" pitchFamily="18" charset="0"/>
              </a:rPr>
              <a:t>e.tabno=c.tabno;</a:t>
            </a:r>
            <a:endParaRPr lang="ru-RU" altLang="ru-RU" sz="200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BF212-1642-4F12-84C6-569FF2FA6340}" type="slidenum">
              <a:rPr lang="ru-RU" altLang="ru-RU" smtClean="0"/>
              <a:pPr>
                <a:defRPr/>
              </a:pPr>
              <a:t>19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1" y="476672"/>
            <a:ext cx="7992888" cy="573088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Способы доступа к данным в БД 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052736"/>
            <a:ext cx="7772400" cy="54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Основные способы доступа к данным:</a:t>
            </a:r>
            <a:endParaRPr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Последовательная обработка области БД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Доступ по ключу базы данных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(КБД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). КБД определяет местоположение записи в памяти ЭВМ. Зная его, система может извлечь нужную запись за одно обращение к памяти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.</a:t>
            </a:r>
            <a:endParaRPr lang="ru-RU" altLang="ru-RU" sz="2000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BF212-1642-4F12-84C6-569FF2FA6340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45024"/>
            <a:ext cx="54197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628800"/>
            <a:ext cx="5088235" cy="182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549275"/>
            <a:ext cx="8424862" cy="719138"/>
          </a:xfrm>
        </p:spPr>
        <p:txBody>
          <a:bodyPr anchor="b"/>
          <a:lstStyle/>
          <a:p>
            <a:pPr algn="ctr" eaLnBrk="1" hangingPunct="1"/>
            <a:r>
              <a:rPr lang="ru-RU" altLang="ru-RU" sz="3600" smtClean="0">
                <a:latin typeface="Times New Roman" pitchFamily="18" charset="0"/>
              </a:rPr>
              <a:t>Список литературы</a:t>
            </a:r>
            <a:endParaRPr lang="ru-RU" altLang="ru-RU" sz="2800" i="1" smtClean="0">
              <a:latin typeface="Times New Roman" pitchFamily="18" charset="0"/>
            </a:endParaRPr>
          </a:p>
        </p:txBody>
      </p:sp>
      <p:sp>
        <p:nvSpPr>
          <p:cNvPr id="30723" name="TextBox 1"/>
          <p:cNvSpPr txBox="1">
            <a:spLocks noChangeArrowheads="1"/>
          </p:cNvSpPr>
          <p:nvPr/>
        </p:nvSpPr>
        <p:spPr bwMode="auto">
          <a:xfrm>
            <a:off x="468313" y="1412875"/>
            <a:ext cx="82804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AutoNum type="arabicPeriod"/>
            </a:pPr>
            <a:r>
              <a:rPr lang="ru-RU" altLang="ru-RU" sz="1800" dirty="0">
                <a:latin typeface="Times New Roman" pitchFamily="18" charset="0"/>
              </a:rPr>
              <a:t>Карпова И.П. Базы данных. Курс лекций и материалы для практических занятий: Учеб. пособие. – СПб., "Питер", 2013. – 240 с. –  глава 5."Физическая организация данных", раздел 5.5. – </a:t>
            </a:r>
            <a:r>
              <a:rPr lang="en-US" altLang="ru-RU" sz="1800" dirty="0">
                <a:latin typeface="Times New Roman" pitchFamily="18" charset="0"/>
                <a:hlinkClick r:id="rId2"/>
              </a:rPr>
              <a:t>https://publications.hse.ru/mirror/pubs/share/direct/259052819</a:t>
            </a:r>
            <a:endParaRPr lang="ru-RU" altLang="ru-RU" sz="18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AutoNum type="arabicPeriod"/>
            </a:pPr>
            <a:r>
              <a:rPr lang="ru-RU" altLang="ru-RU" sz="1800" dirty="0" err="1">
                <a:latin typeface="Times New Roman" pitchFamily="18" charset="0"/>
              </a:rPr>
              <a:t>Коннолли</a:t>
            </a:r>
            <a:r>
              <a:rPr lang="ru-RU" altLang="ru-RU" sz="1800" dirty="0">
                <a:latin typeface="Times New Roman" pitchFamily="18" charset="0"/>
              </a:rPr>
              <a:t> Т., </a:t>
            </a:r>
            <a:r>
              <a:rPr lang="ru-RU" altLang="ru-RU" sz="1800" dirty="0" err="1">
                <a:latin typeface="Times New Roman" pitchFamily="18" charset="0"/>
              </a:rPr>
              <a:t>Бегг</a:t>
            </a:r>
            <a:r>
              <a:rPr lang="ru-RU" altLang="ru-RU" sz="1800" dirty="0">
                <a:latin typeface="Times New Roman" pitchFamily="18" charset="0"/>
              </a:rPr>
              <a:t> К. Базы данных. Проектирование, реализация и сопровождение. Теория и практика: учебник / пер. с англ. – М. и др.: Вильямс, 2017. – 1439 с. – Приложение В. Структура данных в файлах с различной организацией. Раздел 5. Индексы.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AutoNum type="arabicPeriod"/>
            </a:pPr>
            <a:r>
              <a:rPr lang="ru-RU" altLang="ru-RU" sz="1800" dirty="0">
                <a:latin typeface="Times New Roman" pitchFamily="18" charset="0"/>
              </a:rPr>
              <a:t>Кузнецов С.Д. Основы баз данных. – "Издательство Интернет-университет информационных технологий – </a:t>
            </a:r>
            <a:r>
              <a:rPr lang="ru-RU" altLang="ru-RU" sz="1800" dirty="0" err="1">
                <a:latin typeface="Times New Roman" pitchFamily="18" charset="0"/>
              </a:rPr>
              <a:t>ИНТУИТ.ру</a:t>
            </a:r>
            <a:r>
              <a:rPr lang="ru-RU" altLang="ru-RU" sz="1800" dirty="0">
                <a:latin typeface="Times New Roman" pitchFamily="18" charset="0"/>
              </a:rPr>
              <a:t>", 2005. – 488 с. –  раздел 9.2.</a:t>
            </a:r>
            <a:r>
              <a:rPr lang="ru-RU" altLang="ru-RU" sz="1800" b="1" dirty="0">
                <a:latin typeface="Times New Roman" pitchFamily="18" charset="0"/>
              </a:rPr>
              <a:t> </a:t>
            </a:r>
            <a:r>
              <a:rPr lang="ru-RU" altLang="ru-RU" sz="1800" dirty="0">
                <a:latin typeface="Times New Roman" pitchFamily="18" charset="0"/>
              </a:rPr>
              <a:t>Индексы. – </a:t>
            </a:r>
            <a:r>
              <a:rPr lang="en-US" altLang="ru-RU" sz="1800" dirty="0">
                <a:latin typeface="Times New Roman" pitchFamily="18" charset="0"/>
                <a:hlinkClick r:id="rId3"/>
              </a:rPr>
              <a:t>http://</a:t>
            </a:r>
            <a:r>
              <a:rPr lang="en-US" altLang="ru-RU" sz="1800" dirty="0" smtClean="0">
                <a:latin typeface="Times New Roman" pitchFamily="18" charset="0"/>
                <a:hlinkClick r:id="rId3"/>
              </a:rPr>
              <a:t>citforum.ru/database/osbd/glava_39.shtml</a:t>
            </a:r>
            <a:endParaRPr lang="ru-RU" altLang="ru-RU" sz="1800" dirty="0" smtClean="0"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BF212-1642-4F12-84C6-569FF2FA6340}" type="slidenum">
              <a:rPr lang="ru-RU" altLang="ru-RU" smtClean="0"/>
              <a:pPr>
                <a:defRPr/>
              </a:pPr>
              <a:t>20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9" y="548680"/>
            <a:ext cx="8137276" cy="573088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Способы доступа к данным в БД 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42454" y="1052736"/>
            <a:ext cx="7772400" cy="5328592"/>
          </a:xfrm>
        </p:spPr>
        <p:txBody>
          <a:bodyPr/>
          <a:lstStyle/>
          <a:p>
            <a:pPr eaLnBrk="1" hangingPunct="1"/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Доступ по структуре: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используется в иерархических, сетевых и объектно-реляционных БД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Доступ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по ключу (в частности, первичному):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индексирование;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хеширование;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кластеризация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Если система обеспечивает доступ по ключу, то этот ключ также может использоваться при запоминании записи (для определения места размещения записи в памяти). </a:t>
            </a:r>
            <a:endParaRPr lang="ru-RU" altLang="ru-RU" sz="2000" dirty="0" smtClean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BF212-1642-4F12-84C6-569FF2FA6340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58951"/>
            <a:ext cx="5817964" cy="2823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148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1"/>
            <a:ext cx="8229600" cy="595536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Индексирование данных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7544" y="1124744"/>
            <a:ext cx="7990656" cy="208823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 smtClean="0">
                <a:latin typeface="Times New Roman" pitchFamily="18" charset="0"/>
              </a:rPr>
              <a:t>Определим индексирование как способ доступа к данным в реляционной таблице с помощью специальной структуры – индекса.</a:t>
            </a:r>
            <a:endParaRPr lang="ru-RU" altLang="ru-RU" sz="20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>
                <a:latin typeface="Times New Roman" pitchFamily="18" charset="0"/>
              </a:rPr>
              <a:t>Индекс</a:t>
            </a:r>
            <a:r>
              <a:rPr lang="ru-RU" altLang="ru-RU" sz="2000" dirty="0" smtClean="0">
                <a:latin typeface="Times New Roman" pitchFamily="18" charset="0"/>
              </a:rPr>
              <a:t> – это структура, которая определяет соответствие значения ключа записи (атрибута или группы атрибутов) и местоположения этой записи – КБД (ключа базы данных, </a:t>
            </a:r>
            <a:r>
              <a:rPr lang="en-US" altLang="ru-RU" sz="2000" dirty="0" err="1" smtClean="0">
                <a:latin typeface="Times New Roman" pitchFamily="18" charset="0"/>
              </a:rPr>
              <a:t>RowID</a:t>
            </a:r>
            <a:r>
              <a:rPr lang="ru-RU" altLang="ru-RU" sz="2000" dirty="0" smtClean="0">
                <a:latin typeface="Times New Roman" pitchFamily="18" charset="0"/>
              </a:rPr>
              <a:t>). Каждый индекс связан с определённой таблицей, но является внешним по отношению к таблице и обычно хранится отдельно от неё.</a:t>
            </a:r>
          </a:p>
        </p:txBody>
      </p:sp>
      <p:pic>
        <p:nvPicPr>
          <p:cNvPr id="5124" name="Picture 2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84575"/>
            <a:ext cx="8689975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556" y="908720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504" y="684059"/>
            <a:ext cx="12668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BF212-1642-4F12-84C6-569FF2FA6340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9013" y="457200"/>
            <a:ext cx="7394575" cy="595536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Индексирование данных 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468313" y="1124744"/>
            <a:ext cx="82804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Особенности организации индексов: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Индекс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обычно хранится в отдельном файле или отдельной области памяти.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Пустые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значения атрибутов (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NULL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) не индексируются.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Индексирование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используется для ускорения доступа к записям по значению ключа и не влияет на размещение данных этой таблицы. </a:t>
            </a:r>
            <a:endParaRPr lang="en-US" altLang="ru-RU" sz="20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     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Ускорение поиска данных через индекс обеспечивается за счёт: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упорядочивания значений индексируемого атрибута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(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при линейном поиске это позволяет просматривать в среднем половину индекса, а для индекса в виде дерева – еще меньше);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индекс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занимает меньше страниц памяти, чем сама таблица, поэтому система тратит меньше времени на чтение индекса, чем на чтение таблицы.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 startAt="4"/>
            </a:pP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Индексы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поддерживаются динамически.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 startAt="4"/>
            </a:pP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Каждый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индекс относится к одной таблице, на одну таблицу можно создать несколько индексов.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BF212-1642-4F12-84C6-569FF2FA6340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9013" y="457200"/>
            <a:ext cx="7394575" cy="687388"/>
          </a:xfrm>
        </p:spPr>
        <p:txBody>
          <a:bodyPr anchor="b"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Индексирование данных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68313" y="1268760"/>
            <a:ext cx="8280400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Индексы бывают: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Первичные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(уникальные) и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вторичные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(неуникальные).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      Большинство СУБД автоматически строят индекс по первичному ключу и по уникальным столбцам.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Плотные и неплотные.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В плотных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для каждого значения ключа имеется отдельная запись индекса, указывающая место размещения конкретной записи. 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Неплотные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(разреженные)</a:t>
            </a:r>
            <a:r>
              <a:rPr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индексы строятся в предположении, что на каждой странице памяти хранятся записи, отсортированные по значениям индексируемого атрибута. Тогда для каждой страницы в индексе задаётся диапазон значений ключей хранимых в ней записей, и поиск записи осуществляется среди записей на указанной странице.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Сжатые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и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несжатые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.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	аллювиальные отложения, галечник</a:t>
            </a:r>
            <a:endParaRPr lang="ru-RU" altLang="ru-RU" sz="2000" dirty="0">
              <a:solidFill>
                <a:srgbClr val="0D0D11"/>
              </a:solidFill>
              <a:latin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	аллювиальные отложения, гравий 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-&gt; </a:t>
            </a:r>
            <a:r>
              <a:rPr lang="ru-RU" altLang="ru-RU" sz="2000" b="1" i="1" dirty="0" smtClean="0">
                <a:solidFill>
                  <a:srgbClr val="0D0D11"/>
                </a:solidFill>
                <a:latin typeface="Times New Roman" pitchFamily="18" charset="0"/>
              </a:rPr>
              <a:t>(</a:t>
            </a:r>
            <a:r>
              <a:rPr lang="en-US" altLang="ru-RU" sz="2000" b="1" i="1" dirty="0" smtClean="0">
                <a:solidFill>
                  <a:srgbClr val="0D0D11"/>
                </a:solidFill>
                <a:latin typeface="Times New Roman" pitchFamily="18" charset="0"/>
              </a:rPr>
              <a:t>*2</a:t>
            </a:r>
            <a:r>
              <a:rPr lang="ru-RU" altLang="ru-RU" sz="2000" b="1" i="1" dirty="0" smtClean="0">
                <a:solidFill>
                  <a:srgbClr val="0D0D11"/>
                </a:solidFill>
                <a:latin typeface="Times New Roman" pitchFamily="18" charset="0"/>
              </a:rPr>
              <a:t>5</a:t>
            </a:r>
            <a:r>
              <a:rPr lang="en-US" altLang="ru-RU" sz="2000" b="1" i="1" dirty="0" smtClean="0">
                <a:solidFill>
                  <a:srgbClr val="0D0D11"/>
                </a:solidFill>
                <a:latin typeface="Times New Roman" pitchFamily="18" charset="0"/>
              </a:rPr>
              <a:t>)</a:t>
            </a:r>
            <a:r>
              <a:rPr lang="ru-RU" altLang="ru-RU" sz="2000" b="1" i="1" dirty="0" err="1" smtClean="0">
                <a:solidFill>
                  <a:srgbClr val="0D0D11"/>
                </a:solidFill>
                <a:latin typeface="Times New Roman" pitchFamily="18" charset="0"/>
              </a:rPr>
              <a:t>равий</a:t>
            </a:r>
            <a:endParaRPr lang="ru-RU" altLang="ru-RU" sz="2000" b="1" i="1" dirty="0">
              <a:solidFill>
                <a:srgbClr val="0D0D11"/>
              </a:solidFill>
              <a:latin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Одиночные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и </a:t>
            </a: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составные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Многоуровневые индексы, индексы на основе битовых карт, полнотекстовые индексы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BF212-1642-4F12-84C6-569FF2FA6340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528638"/>
            <a:ext cx="8713788" cy="523875"/>
          </a:xfrm>
        </p:spPr>
        <p:txBody>
          <a:bodyPr anchor="b"/>
          <a:lstStyle/>
          <a:p>
            <a:pPr eaLnBrk="1" hangingPunct="1"/>
            <a:r>
              <a:rPr lang="ru-RU" altLang="ru-RU" sz="3200" b="1" smtClean="0">
                <a:latin typeface="Times New Roman" pitchFamily="18" charset="0"/>
              </a:rPr>
              <a:t>Индексирование данных: составные индексы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11188" y="5076825"/>
            <a:ext cx="78486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b="1">
                <a:solidFill>
                  <a:srgbClr val="0D0D11"/>
                </a:solidFill>
                <a:latin typeface="Times New Roman" pitchFamily="18" charset="0"/>
              </a:rPr>
              <a:t>Составной индекс</a:t>
            </a:r>
            <a:r>
              <a:rPr lang="ru-RU" altLang="ru-RU" sz="2000">
                <a:solidFill>
                  <a:srgbClr val="0D0D11"/>
                </a:solidFill>
                <a:latin typeface="Times New Roman" pitchFamily="18" charset="0"/>
              </a:rPr>
              <a:t> включает два или более столбца одной таблицы. Последовательность вхождения столбцов в индекс определяется при его создании. 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1196975"/>
            <a:ext cx="849947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BF212-1642-4F12-84C6-569FF2FA6340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9013" y="457200"/>
            <a:ext cx="7394575" cy="687388"/>
          </a:xfrm>
        </p:spPr>
        <p:txBody>
          <a:bodyPr anchor="b"/>
          <a:lstStyle/>
          <a:p>
            <a:pPr eaLnBrk="1" hangingPunct="1"/>
            <a:r>
              <a:rPr lang="ru-RU" altLang="ru-RU" sz="3200" smtClean="0">
                <a:latin typeface="Times New Roman" pitchFamily="18" charset="0"/>
              </a:rPr>
              <a:t>Многоуровневые индексы: В-дерево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0" y="441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9223" name="Rectangle 12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0" y="5715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611188" y="1196975"/>
            <a:ext cx="7777162" cy="532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B-дерево </a:t>
            </a:r>
            <a:r>
              <a:rPr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(balance tree) </a:t>
            </a:r>
            <a:r>
              <a:rPr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строится 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динамически по мере заполнения базы данными. Оно растёт вверх, и корневая вершина может меняться. Параметрами 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B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-дерева являются порядок </a:t>
            </a:r>
            <a:r>
              <a:rPr lang="en-US" altLang="ru-RU" sz="2000" b="1" i="1" dirty="0">
                <a:solidFill>
                  <a:srgbClr val="0D0D11"/>
                </a:solidFill>
                <a:latin typeface="Times New Roman" pitchFamily="18" charset="0"/>
              </a:rPr>
              <a:t>n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и количество уровней. Порядок – это количество ссылок из вершины </a:t>
            </a:r>
            <a:r>
              <a:rPr lang="en-US" altLang="ru-RU" sz="2000" dirty="0" err="1">
                <a:solidFill>
                  <a:srgbClr val="0D0D11"/>
                </a:solidFill>
                <a:latin typeface="Times New Roman" pitchFamily="18" charset="0"/>
              </a:rPr>
              <a:t>i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-го уровня на вершины (</a:t>
            </a:r>
            <a:r>
              <a:rPr lang="en-US" altLang="ru-RU" sz="2000" dirty="0" err="1">
                <a:solidFill>
                  <a:srgbClr val="0D0D11"/>
                </a:solidFill>
                <a:latin typeface="Times New Roman" pitchFamily="18" charset="0"/>
              </a:rPr>
              <a:t>i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+1)-го уровня.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Каждое </a:t>
            </a:r>
            <a:r>
              <a:rPr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B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-дерево должно удовлетворять следующим условиям: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Все конечные вершины расположены на одном уровне, т.е. длина пути от корня к любой конечной вершине одинакова.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Каждая вершина может содержать </a:t>
            </a:r>
            <a:r>
              <a:rPr lang="en-US" altLang="ru-RU" sz="2000" i="1" dirty="0">
                <a:solidFill>
                  <a:srgbClr val="0D0D11"/>
                </a:solidFill>
                <a:latin typeface="Times New Roman" pitchFamily="18" charset="0"/>
              </a:rPr>
              <a:t>n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адресных ссылок и (</a:t>
            </a:r>
            <a:r>
              <a:rPr lang="en-US" altLang="ru-RU" sz="2000" i="1" dirty="0">
                <a:solidFill>
                  <a:srgbClr val="0D0D11"/>
                </a:solidFill>
                <a:latin typeface="Times New Roman" pitchFamily="18" charset="0"/>
              </a:rPr>
              <a:t>n</a:t>
            </a:r>
            <a:r>
              <a:rPr lang="ru-RU" altLang="ru-RU" sz="2000" i="1" dirty="0">
                <a:solidFill>
                  <a:srgbClr val="0D0D11"/>
                </a:solidFill>
                <a:latin typeface="Times New Roman" pitchFamily="18" charset="0"/>
              </a:rPr>
              <a:t>-1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) ключей. Ссылка влево от ключа обеспечивает переход к вершине дерева с меньшими значениями ключей, а вправо – к вершине с б</a:t>
            </a:r>
            <a:r>
              <a:rPr lang="ru-RU" altLang="ru-RU" sz="2000" b="1" i="1" dirty="0">
                <a:solidFill>
                  <a:srgbClr val="0D0D11"/>
                </a:solidFill>
                <a:latin typeface="Times New Roman" pitchFamily="18" charset="0"/>
              </a:rPr>
              <a:t>о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льшими значениями.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Любая неконечная вершина имеет не менее </a:t>
            </a:r>
            <a:r>
              <a:rPr lang="en-US" altLang="ru-RU" sz="2000" i="1" dirty="0">
                <a:solidFill>
                  <a:srgbClr val="0D0D11"/>
                </a:solidFill>
                <a:latin typeface="Times New Roman" pitchFamily="18" charset="0"/>
              </a:rPr>
              <a:t>n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/</a:t>
            </a:r>
            <a:r>
              <a:rPr lang="ru-RU" altLang="ru-RU" sz="2000" i="1" dirty="0">
                <a:solidFill>
                  <a:srgbClr val="0D0D11"/>
                </a:solidFill>
                <a:latin typeface="Times New Roman" pitchFamily="18" charset="0"/>
              </a:rPr>
              <a:t>2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подчинённых вершин. (Для деревьев нечётного порядка значение n/2 округляется в б</a:t>
            </a:r>
            <a:r>
              <a:rPr lang="ru-RU" altLang="ru-RU" sz="2000" b="1" i="1" dirty="0">
                <a:solidFill>
                  <a:srgbClr val="0D0D11"/>
                </a:solidFill>
                <a:latin typeface="Times New Roman" pitchFamily="18" charset="0"/>
              </a:rPr>
              <a:t>о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льшую сторону).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Если неконечная вершина содержит </a:t>
            </a:r>
            <a:r>
              <a:rPr lang="en-US" altLang="ru-RU" sz="2000" i="1" dirty="0">
                <a:solidFill>
                  <a:srgbClr val="0D0D11"/>
                </a:solidFill>
                <a:latin typeface="Times New Roman" pitchFamily="18" charset="0"/>
              </a:rPr>
              <a:t>k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(</a:t>
            </a:r>
            <a:r>
              <a:rPr lang="en-US" altLang="ru-RU" sz="2000" i="1" dirty="0">
                <a:solidFill>
                  <a:srgbClr val="0D0D11"/>
                </a:solidFill>
                <a:latin typeface="Times New Roman" pitchFamily="18" charset="0"/>
              </a:rPr>
              <a:t>k</a:t>
            </a:r>
            <a:r>
              <a:rPr lang="ru-RU" altLang="ru-RU" sz="2000" i="1" dirty="0">
                <a:solidFill>
                  <a:srgbClr val="0D0D11"/>
                </a:solidFill>
                <a:latin typeface="Times New Roman" pitchFamily="18" charset="0"/>
              </a:rPr>
              <a:t>&lt;</a:t>
            </a:r>
            <a:r>
              <a:rPr lang="en-US" altLang="ru-RU" sz="2000" i="1" dirty="0">
                <a:solidFill>
                  <a:srgbClr val="0D0D11"/>
                </a:solidFill>
                <a:latin typeface="Times New Roman" pitchFamily="18" charset="0"/>
              </a:rPr>
              <a:t>n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) ключей, то ей подчинена (</a:t>
            </a:r>
            <a:r>
              <a:rPr lang="en-US" altLang="ru-RU" sz="2000" i="1" dirty="0">
                <a:solidFill>
                  <a:srgbClr val="0D0D11"/>
                </a:solidFill>
                <a:latin typeface="Times New Roman" pitchFamily="18" charset="0"/>
              </a:rPr>
              <a:t>k</a:t>
            </a:r>
            <a:r>
              <a:rPr lang="ru-RU" altLang="ru-RU" sz="2000" i="1" dirty="0">
                <a:solidFill>
                  <a:srgbClr val="0D0D11"/>
                </a:solidFill>
                <a:latin typeface="Times New Roman" pitchFamily="18" charset="0"/>
              </a:rPr>
              <a:t>+1</a:t>
            </a:r>
            <a:r>
              <a:rPr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) вершина на следующем уровне иерархии.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BF212-1642-4F12-84C6-569FF2FA6340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549275"/>
            <a:ext cx="8064500" cy="573088"/>
          </a:xfrm>
        </p:spPr>
        <p:txBody>
          <a:bodyPr anchor="b"/>
          <a:lstStyle/>
          <a:p>
            <a:pPr eaLnBrk="1" hangingPunct="1"/>
            <a:r>
              <a:rPr lang="ru-RU" altLang="ru-RU" sz="3600" smtClean="0">
                <a:latin typeface="Times New Roman" pitchFamily="18" charset="0"/>
              </a:rPr>
              <a:t>Многоуровневые индексы: В-дерево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441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graphicFrame>
        <p:nvGraphicFramePr>
          <p:cNvPr id="10247" name="Object 8"/>
          <p:cNvGraphicFramePr>
            <a:graphicFrameLocks noChangeAspect="1"/>
          </p:cNvGraphicFramePr>
          <p:nvPr/>
        </p:nvGraphicFramePr>
        <p:xfrm>
          <a:off x="1476375" y="1196975"/>
          <a:ext cx="6048375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Рисунок" r:id="rId3" imgW="5273040" imgH="4520184" progId="Word.Picture.8">
                  <p:embed/>
                </p:oleObj>
              </mc:Choice>
              <mc:Fallback>
                <p:oleObj name="Рисунок" r:id="rId3" imgW="5273040" imgH="4520184" progId="Word.Picture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196975"/>
                        <a:ext cx="6048375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0" y="5715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ru-RU" altLang="ru-RU" sz="2400"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BF212-1642-4F12-84C6-569FF2FA6340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2045</TotalTime>
  <Words>1406</Words>
  <Application>Microsoft Office PowerPoint</Application>
  <PresentationFormat>Экран (4:3)</PresentationFormat>
  <Paragraphs>175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Пиксел</vt:lpstr>
      <vt:lpstr>Рисунок</vt:lpstr>
      <vt:lpstr>Базы данных</vt:lpstr>
      <vt:lpstr>Способы доступа к данным в БД </vt:lpstr>
      <vt:lpstr>Способы доступа к данным в БД </vt:lpstr>
      <vt:lpstr>Индексирование данных</vt:lpstr>
      <vt:lpstr>Индексирование данных </vt:lpstr>
      <vt:lpstr>Индексирование данных</vt:lpstr>
      <vt:lpstr>Индексирование данных: составные индексы</vt:lpstr>
      <vt:lpstr>Многоуровневые индексы: В-дерево</vt:lpstr>
      <vt:lpstr>Многоуровневые индексы: В-дерево</vt:lpstr>
      <vt:lpstr>Многоуровневые индексы: Oracle</vt:lpstr>
      <vt:lpstr>Многоуровневые индексы: Oracle</vt:lpstr>
      <vt:lpstr>Многоуровневые индексы: Oracle</vt:lpstr>
      <vt:lpstr>Многоуровневые индексы: Oracle</vt:lpstr>
      <vt:lpstr>Многоуровневые индексы: итоги</vt:lpstr>
      <vt:lpstr>Использование индексов</vt:lpstr>
      <vt:lpstr>Использование индексов</vt:lpstr>
      <vt:lpstr>Использование индексов</vt:lpstr>
      <vt:lpstr>Индексирование данных: составные индексы</vt:lpstr>
      <vt:lpstr>Использование индексов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 данных</dc:title>
  <dc:creator>karpov</dc:creator>
  <cp:lastModifiedBy>Карпова Ирина Петровна</cp:lastModifiedBy>
  <cp:revision>183</cp:revision>
  <dcterms:created xsi:type="dcterms:W3CDTF">2008-03-16T13:54:14Z</dcterms:created>
  <dcterms:modified xsi:type="dcterms:W3CDTF">2023-01-15T19:31:40Z</dcterms:modified>
</cp:coreProperties>
</file>