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43"/>
  </p:notesMasterIdLst>
  <p:sldIdLst>
    <p:sldId id="256" r:id="rId2"/>
    <p:sldId id="290" r:id="rId3"/>
    <p:sldId id="330" r:id="rId4"/>
    <p:sldId id="331" r:id="rId5"/>
    <p:sldId id="332" r:id="rId6"/>
    <p:sldId id="267" r:id="rId7"/>
    <p:sldId id="268" r:id="rId8"/>
    <p:sldId id="269" r:id="rId9"/>
    <p:sldId id="272" r:id="rId10"/>
    <p:sldId id="280" r:id="rId11"/>
    <p:sldId id="291" r:id="rId12"/>
    <p:sldId id="300" r:id="rId13"/>
    <p:sldId id="301" r:id="rId14"/>
    <p:sldId id="339" r:id="rId15"/>
    <p:sldId id="304" r:id="rId16"/>
    <p:sldId id="302" r:id="rId17"/>
    <p:sldId id="333" r:id="rId18"/>
    <p:sldId id="340" r:id="rId19"/>
    <p:sldId id="341" r:id="rId20"/>
    <p:sldId id="293" r:id="rId21"/>
    <p:sldId id="342" r:id="rId22"/>
    <p:sldId id="343" r:id="rId23"/>
    <p:sldId id="344" r:id="rId24"/>
    <p:sldId id="351" r:id="rId25"/>
    <p:sldId id="352" r:id="rId26"/>
    <p:sldId id="346" r:id="rId27"/>
    <p:sldId id="347" r:id="rId28"/>
    <p:sldId id="348" r:id="rId29"/>
    <p:sldId id="349" r:id="rId30"/>
    <p:sldId id="353" r:id="rId31"/>
    <p:sldId id="354" r:id="rId32"/>
    <p:sldId id="355" r:id="rId33"/>
    <p:sldId id="356" r:id="rId34"/>
    <p:sldId id="314" r:id="rId35"/>
    <p:sldId id="315" r:id="rId36"/>
    <p:sldId id="316" r:id="rId37"/>
    <p:sldId id="317" r:id="rId38"/>
    <p:sldId id="318" r:id="rId39"/>
    <p:sldId id="328" r:id="rId40"/>
    <p:sldId id="329" r:id="rId41"/>
    <p:sldId id="350" r:id="rId42"/>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kern="1200">
        <a:solidFill>
          <a:schemeClr val="tx1"/>
        </a:solidFill>
        <a:latin typeface="Times New Roman" pitchFamily="18" charset="0"/>
        <a:ea typeface="+mn-ea"/>
        <a:cs typeface="Arial" charset="0"/>
      </a:defRPr>
    </a:lvl5pPr>
    <a:lvl6pPr marL="2286000" algn="l" defTabSz="914400" rtl="0" eaLnBrk="1" latinLnBrk="0" hangingPunct="1">
      <a:defRPr kumimoji="1" kern="1200">
        <a:solidFill>
          <a:schemeClr val="tx1"/>
        </a:solidFill>
        <a:latin typeface="Times New Roman" pitchFamily="18" charset="0"/>
        <a:ea typeface="+mn-ea"/>
        <a:cs typeface="Arial" charset="0"/>
      </a:defRPr>
    </a:lvl6pPr>
    <a:lvl7pPr marL="2743200" algn="l" defTabSz="914400" rtl="0" eaLnBrk="1" latinLnBrk="0" hangingPunct="1">
      <a:defRPr kumimoji="1" kern="1200">
        <a:solidFill>
          <a:schemeClr val="tx1"/>
        </a:solidFill>
        <a:latin typeface="Times New Roman" pitchFamily="18" charset="0"/>
        <a:ea typeface="+mn-ea"/>
        <a:cs typeface="Arial" charset="0"/>
      </a:defRPr>
    </a:lvl7pPr>
    <a:lvl8pPr marL="3200400" algn="l" defTabSz="914400" rtl="0" eaLnBrk="1" latinLnBrk="0" hangingPunct="1">
      <a:defRPr kumimoji="1" kern="1200">
        <a:solidFill>
          <a:schemeClr val="tx1"/>
        </a:solidFill>
        <a:latin typeface="Times New Roman" pitchFamily="18" charset="0"/>
        <a:ea typeface="+mn-ea"/>
        <a:cs typeface="Arial" charset="0"/>
      </a:defRPr>
    </a:lvl8pPr>
    <a:lvl9pPr marL="3657600" algn="l" defTabSz="914400" rtl="0" eaLnBrk="1" latinLnBrk="0" hangingPunct="1">
      <a:defRPr kumimoji="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9223" autoAdjust="0"/>
  </p:normalViewPr>
  <p:slideViewPr>
    <p:cSldViewPr>
      <p:cViewPr>
        <p:scale>
          <a:sx n="50" d="100"/>
          <a:sy n="50" d="100"/>
        </p:scale>
        <p:origin x="-1664" y="-3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BDEFA53-F2B0-4CB7-989F-43D704CDA22B}" type="datetimeFigureOut">
              <a:rPr lang="ru-RU"/>
              <a:pPr>
                <a:defRPr/>
              </a:pPr>
              <a:t>12.01.2023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426A04F-C1F4-4D51-93E4-D9B7A7AB762C}" type="slidenum">
              <a:rPr lang="ru-RU"/>
              <a:pPr>
                <a:defRPr/>
              </a:pPr>
              <a:t>‹#›</a:t>
            </a:fld>
            <a:endParaRPr lang="ru-RU"/>
          </a:p>
        </p:txBody>
      </p:sp>
    </p:spTree>
    <p:extLst>
      <p:ext uri="{BB962C8B-B14F-4D97-AF65-F5344CB8AC3E}">
        <p14:creationId xmlns:p14="http://schemas.microsoft.com/office/powerpoint/2010/main" val="1375585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fld id="{DF6F3B74-A2F5-4B99-B6B1-B19989418BA3}" type="slidenum">
              <a:rPr lang="ru-RU" altLang="ru-RU" smtClean="0"/>
              <a:pPr eaLnBrk="1" hangingPunct="1"/>
              <a:t>16</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fld id="{D989831C-D534-4FC4-84CB-9F213987DF59}" type="slidenum">
              <a:rPr lang="ru-RU" altLang="ru-RU" smtClean="0"/>
              <a:pPr eaLnBrk="1" hangingPunct="1"/>
              <a:t>17</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66804C68-0BED-4406-B2B8-FD9107FC0FBC}" type="slidenum">
              <a:rPr lang="ru-RU" altLang="ru-RU"/>
              <a:pPr>
                <a:defRPr/>
              </a:pPr>
              <a:t>‹#›</a:t>
            </a:fld>
            <a:endParaRPr lang="ru-RU" altLang="ru-RU"/>
          </a:p>
        </p:txBody>
      </p:sp>
    </p:spTree>
    <p:extLst>
      <p:ext uri="{BB962C8B-B14F-4D97-AF65-F5344CB8AC3E}">
        <p14:creationId xmlns:p14="http://schemas.microsoft.com/office/powerpoint/2010/main" val="274693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B9A359E0-01D2-4A6D-8BAE-26DBDDD4429B}"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83670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A9AFACA9-B5C3-4258-9FAB-55AE7E9357F4}"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33059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r>
              <a:rPr lang="ru-RU" noProof="0" smtClean="0"/>
              <a:t>Вставка таблицы</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733C9BFA-E724-48D2-9787-E86B0667FDDD}"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79917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000500"/>
            <a:ext cx="8229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7" name="Rectangle 3"/>
          <p:cNvSpPr>
            <a:spLocks noGrp="1" noChangeArrowheads="1"/>
          </p:cNvSpPr>
          <p:nvPr>
            <p:ph type="sldNum" sz="quarter" idx="11"/>
          </p:nvPr>
        </p:nvSpPr>
        <p:spPr>
          <a:ln/>
        </p:spPr>
        <p:txBody>
          <a:bodyPr/>
          <a:lstStyle>
            <a:lvl1pPr>
              <a:defRPr/>
            </a:lvl1pPr>
          </a:lstStyle>
          <a:p>
            <a:pPr>
              <a:defRPr/>
            </a:pPr>
            <a:fld id="{441DE5FC-3A7B-40D8-9965-0B5C5F7003B0}" type="slidenum">
              <a:rPr lang="ru-RU" altLang="ru-RU"/>
              <a:pPr>
                <a:defRPr/>
              </a:pPr>
              <a:t>‹#›</a:t>
            </a:fld>
            <a:endParaRPr lang="ru-RU" altLang="ru-RU"/>
          </a:p>
        </p:txBody>
      </p:sp>
      <p:sp>
        <p:nvSpPr>
          <p:cNvPr id="8"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18034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6C9ADA9A-6F36-4338-A00A-075300868182}"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8238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1D2017A4-04ED-44C5-B110-740C8DBF55C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73070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B8450F4B-C910-4441-BEC1-B10445E7692A}"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10657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28DDB2BB-C01C-4C83-93CE-9CA8917B3777}"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33829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9CC06357-0C0E-44F5-BB88-CDF91E925D03}"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52456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A61582F9-D55C-49DB-A637-1C583F080DF2}"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118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F69E0160-DF41-4ED1-93E4-C0C8A65F2B9A}"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52362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F354FA53-8F7B-424F-99D9-411AA1214D24}"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18540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ru-RU" altLang="ru-RU"/>
          </a:p>
        </p:txBody>
      </p:sp>
      <p:sp>
        <p:nvSpPr>
          <p:cNvPr id="7987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3778F892-5A4E-498D-9B3D-320C654037C8}" type="slidenum">
              <a:rPr lang="ru-RU" altLang="ru-RU"/>
              <a:pPr>
                <a:defRPr/>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ltLang="ru-RU"/>
          </a:p>
        </p:txBody>
      </p:sp>
    </p:spTree>
  </p:cSld>
  <p:clrMap bg1="lt1" tx1="dk1" bg2="lt2" tx2="dk2" accent1="accent1" accent2="accent2" accent3="accent3" accent4="accent4" accent5="accent5" accent6="accent6" hlink="hlink" folHlink="folHlink"/>
  <p:sldLayoutIdLst>
    <p:sldLayoutId id="2147483754"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hyperlink" Target="http://citforum.ru/database/osbd/glava_5.shtml#_1_2" TargetMode="External"/><Relationship Id="rId2" Type="http://schemas.openxmlformats.org/officeDocument/2006/relationships/hyperlink" Target="https://publications.hse.ru/mirror/pubs/share/direct/259052819" TargetMode="External"/><Relationship Id="rId1" Type="http://schemas.openxmlformats.org/officeDocument/2006/relationships/slideLayout" Target="../slideLayouts/slideLayout7.xml"/><Relationship Id="rId5" Type="http://schemas.openxmlformats.org/officeDocument/2006/relationships/hyperlink" Target="https://docs.oracle.com/en/database/oracle/oracle-database/index.html" TargetMode="External"/><Relationship Id="rId4" Type="http://schemas.openxmlformats.org/officeDocument/2006/relationships/hyperlink" Target="https://postgrespro.ru/docs/postgresql"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273175" y="4433888"/>
            <a:ext cx="7546975" cy="1947862"/>
          </a:xfrm>
        </p:spPr>
        <p:txBody>
          <a:bodyPr/>
          <a:lstStyle/>
          <a:p>
            <a:pPr algn="r" eaLnBrk="1" hangingPunct="1">
              <a:spcBef>
                <a:spcPct val="0"/>
              </a:spcBef>
            </a:pPr>
            <a:r>
              <a:rPr lang="ru-RU" altLang="ru-RU" sz="3600" dirty="0" smtClean="0"/>
              <a:t>Лекция </a:t>
            </a:r>
            <a:r>
              <a:rPr lang="ru-RU" altLang="ru-RU" sz="3600" dirty="0"/>
              <a:t>5</a:t>
            </a:r>
            <a:r>
              <a:rPr lang="ru-RU" altLang="ru-RU" sz="3600" dirty="0" smtClean="0"/>
              <a:t>.</a:t>
            </a:r>
            <a:endParaRPr lang="ru-RU" altLang="ru-RU" sz="3600" dirty="0" smtClean="0"/>
          </a:p>
          <a:p>
            <a:pPr algn="r" eaLnBrk="1" hangingPunct="1">
              <a:spcBef>
                <a:spcPct val="0"/>
              </a:spcBef>
            </a:pPr>
            <a:r>
              <a:rPr lang="ru-RU" altLang="ru-RU" sz="3600" dirty="0" smtClean="0"/>
              <a:t>Реляционные системы управления базами данных</a:t>
            </a:r>
            <a:endParaRPr lang="ru-RU" altLang="ru-RU" dirty="0" smtClean="0"/>
          </a:p>
        </p:txBody>
      </p:sp>
      <p:sp>
        <p:nvSpPr>
          <p:cNvPr id="3075" name="Заголовок 1"/>
          <p:cNvSpPr>
            <a:spLocks noGrp="1"/>
          </p:cNvSpPr>
          <p:nvPr>
            <p:ph type="ctrTitle"/>
          </p:nvPr>
        </p:nvSpPr>
        <p:spPr/>
        <p:txBody>
          <a:bodyPr/>
          <a:lstStyle/>
          <a:p>
            <a:r>
              <a:rPr lang="ru-RU" altLang="ru-RU" smtClean="0"/>
              <a:t>Базы данных</a:t>
            </a:r>
          </a:p>
        </p:txBody>
      </p:sp>
      <p:sp>
        <p:nvSpPr>
          <p:cNvPr id="3076" name="TextBox 2"/>
          <p:cNvSpPr txBox="1">
            <a:spLocks noChangeArrowheads="1"/>
          </p:cNvSpPr>
          <p:nvPr/>
        </p:nvSpPr>
        <p:spPr bwMode="auto">
          <a:xfrm>
            <a:off x="1403350" y="115888"/>
            <a:ext cx="76327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r" eaLnBrk="1" hangingPunct="1"/>
            <a:r>
              <a:rPr lang="ru-RU" altLang="ru-RU" b="1" i="1"/>
              <a:t>"Чистая математика делает то, что можно, и так, как нужно. Практическая математика делает то, что нужно, и так, как можно".</a:t>
            </a:r>
            <a:r>
              <a:rPr lang="ru-RU" altLang="ru-RU" b="1"/>
              <a:t/>
            </a:r>
            <a:br>
              <a:rPr lang="ru-RU" altLang="ru-RU" b="1"/>
            </a:br>
            <a:r>
              <a:rPr lang="ru-RU" altLang="ru-RU"/>
              <a:t>«Фантазия или наука»,</a:t>
            </a:r>
          </a:p>
          <a:p>
            <a:pPr algn="r" eaLnBrk="1" hangingPunct="1"/>
            <a:r>
              <a:rPr lang="ru-RU" altLang="ru-RU"/>
              <a:t>Д.А. Поспелов, профессор, </a:t>
            </a:r>
          </a:p>
          <a:p>
            <a:pPr algn="r" eaLnBrk="1" hangingPunct="1"/>
            <a:r>
              <a:rPr lang="ru-RU" altLang="ru-RU"/>
              <a:t>специалист по искусственному интеллекту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32656"/>
            <a:ext cx="7772400" cy="755650"/>
          </a:xfrm>
        </p:spPr>
        <p:txBody>
          <a:bodyPr/>
          <a:lstStyle/>
          <a:p>
            <a:pPr algn="ctr" eaLnBrk="1" hangingPunct="1"/>
            <a:r>
              <a:rPr lang="ru-RU" altLang="ru-RU" sz="3200" dirty="0" smtClean="0">
                <a:latin typeface="Times New Roman" pitchFamily="18" charset="0"/>
              </a:rPr>
              <a:t>Требования к составу и функциям СУБД</a:t>
            </a:r>
          </a:p>
        </p:txBody>
      </p:sp>
      <p:sp>
        <p:nvSpPr>
          <p:cNvPr id="12291" name="Rectangle 3"/>
          <p:cNvSpPr>
            <a:spLocks noGrp="1" noChangeArrowheads="1"/>
          </p:cNvSpPr>
          <p:nvPr>
            <p:ph idx="1"/>
          </p:nvPr>
        </p:nvSpPr>
        <p:spPr>
          <a:xfrm>
            <a:off x="323528" y="1052736"/>
            <a:ext cx="7056784" cy="5544616"/>
          </a:xfrm>
        </p:spPr>
        <p:txBody>
          <a:bodyPr/>
          <a:lstStyle/>
          <a:p>
            <a:pPr marL="381000" indent="-381000" eaLnBrk="1" hangingPunct="1">
              <a:lnSpc>
                <a:spcPct val="80000"/>
              </a:lnSpc>
              <a:buFontTx/>
              <a:buAutoNum type="arabicPeriod"/>
            </a:pPr>
            <a:r>
              <a:rPr lang="ru-RU" altLang="ru-RU" sz="2800" dirty="0" smtClean="0">
                <a:solidFill>
                  <a:srgbClr val="0D0D11"/>
                </a:solidFill>
                <a:latin typeface="Times New Roman" pitchFamily="18" charset="0"/>
              </a:rPr>
              <a:t>Хранение, извлечение и обновление данных.</a:t>
            </a:r>
          </a:p>
          <a:p>
            <a:pPr marL="381000" indent="-381000" eaLnBrk="1" hangingPunct="1">
              <a:lnSpc>
                <a:spcPct val="80000"/>
              </a:lnSpc>
              <a:buFontTx/>
              <a:buAutoNum type="arabicPeriod"/>
            </a:pPr>
            <a:r>
              <a:rPr lang="ru-RU" altLang="ru-RU" sz="2800" dirty="0" smtClean="0">
                <a:solidFill>
                  <a:srgbClr val="0D0D11"/>
                </a:solidFill>
                <a:latin typeface="Times New Roman" pitchFamily="18" charset="0"/>
              </a:rPr>
              <a:t>Системный каталог данных (ССД), доступный конечным пользователям.</a:t>
            </a:r>
          </a:p>
          <a:p>
            <a:pPr marL="381000" indent="-381000" eaLnBrk="1" hangingPunct="1">
              <a:lnSpc>
                <a:spcPct val="80000"/>
              </a:lnSpc>
              <a:buFontTx/>
              <a:buNone/>
            </a:pPr>
            <a:r>
              <a:rPr lang="ru-RU" altLang="ru-RU" sz="2400" dirty="0" smtClean="0">
                <a:solidFill>
                  <a:srgbClr val="0D0D11"/>
                </a:solidFill>
                <a:latin typeface="Times New Roman" pitchFamily="18" charset="0"/>
              </a:rPr>
              <a:t>Обычно в ССД хранится следующее: </a:t>
            </a:r>
          </a:p>
          <a:p>
            <a:pPr marL="381000" indent="-381000" eaLnBrk="1" hangingPunct="1">
              <a:lnSpc>
                <a:spcPct val="80000"/>
              </a:lnSpc>
            </a:pPr>
            <a:r>
              <a:rPr lang="ru-RU" altLang="ru-RU" sz="2400" dirty="0" smtClean="0">
                <a:solidFill>
                  <a:srgbClr val="0D0D11"/>
                </a:solidFill>
                <a:latin typeface="Times New Roman" pitchFamily="18" charset="0"/>
              </a:rPr>
              <a:t>имена, типы и размеры элементов данных; </a:t>
            </a:r>
          </a:p>
          <a:p>
            <a:pPr marL="381000" indent="-381000" eaLnBrk="1" hangingPunct="1">
              <a:lnSpc>
                <a:spcPct val="80000"/>
              </a:lnSpc>
            </a:pPr>
            <a:r>
              <a:rPr lang="ru-RU" altLang="ru-RU" sz="2400" dirty="0" smtClean="0">
                <a:solidFill>
                  <a:srgbClr val="0D0D11"/>
                </a:solidFill>
                <a:latin typeface="Times New Roman" pitchFamily="18" charset="0"/>
              </a:rPr>
              <a:t>сведения о связях между элементами; </a:t>
            </a:r>
          </a:p>
          <a:p>
            <a:pPr marL="381000" indent="-381000" eaLnBrk="1" hangingPunct="1">
              <a:lnSpc>
                <a:spcPct val="80000"/>
              </a:lnSpc>
            </a:pPr>
            <a:r>
              <a:rPr lang="ru-RU" altLang="ru-RU" sz="2400" dirty="0" smtClean="0">
                <a:solidFill>
                  <a:srgbClr val="0D0D11"/>
                </a:solidFill>
                <a:latin typeface="Times New Roman" pitchFamily="18" charset="0"/>
              </a:rPr>
              <a:t>накладываемые на данные ограничения целостности; </a:t>
            </a:r>
          </a:p>
          <a:p>
            <a:pPr marL="381000" indent="-381000" eaLnBrk="1" hangingPunct="1">
              <a:lnSpc>
                <a:spcPct val="80000"/>
              </a:lnSpc>
            </a:pPr>
            <a:r>
              <a:rPr lang="ru-RU" altLang="ru-RU" sz="2400" dirty="0" smtClean="0">
                <a:solidFill>
                  <a:srgbClr val="0D0D11"/>
                </a:solidFill>
                <a:latin typeface="Times New Roman" pitchFamily="18" charset="0"/>
              </a:rPr>
              <a:t>права доступа пользователей к данным; </a:t>
            </a:r>
          </a:p>
          <a:p>
            <a:pPr marL="381000" indent="-381000" eaLnBrk="1" hangingPunct="1">
              <a:lnSpc>
                <a:spcPct val="80000"/>
              </a:lnSpc>
            </a:pPr>
            <a:r>
              <a:rPr lang="ru-RU" altLang="ru-RU" sz="2400" dirty="0" smtClean="0">
                <a:solidFill>
                  <a:srgbClr val="0D0D11"/>
                </a:solidFill>
                <a:latin typeface="Times New Roman" pitchFamily="18" charset="0"/>
              </a:rPr>
              <a:t>внешняя, концептуальная и внутренняя       схемы и отображения между ними; </a:t>
            </a:r>
          </a:p>
          <a:p>
            <a:pPr marL="381000" indent="-381000" eaLnBrk="1" hangingPunct="1">
              <a:lnSpc>
                <a:spcPct val="80000"/>
              </a:lnSpc>
            </a:pPr>
            <a:r>
              <a:rPr lang="ru-RU" altLang="ru-RU" sz="2400" dirty="0" smtClean="0">
                <a:solidFill>
                  <a:srgbClr val="0D0D11"/>
                </a:solidFill>
                <a:latin typeface="Times New Roman" pitchFamily="18" charset="0"/>
              </a:rPr>
              <a:t>статистические данные, например частота транзакций и счетчики обращений к объектам базы данных.</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10</a:t>
            </a:fld>
            <a:endParaRPr lang="ru-RU" alt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880" y="1124744"/>
            <a:ext cx="2602120" cy="4320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04664"/>
            <a:ext cx="7772400" cy="644525"/>
          </a:xfrm>
        </p:spPr>
        <p:txBody>
          <a:bodyPr/>
          <a:lstStyle/>
          <a:p>
            <a:pPr algn="ctr" eaLnBrk="1" hangingPunct="1"/>
            <a:r>
              <a:rPr kumimoji="1" lang="ru-RU" altLang="ru-RU" sz="3200" dirty="0" smtClean="0">
                <a:solidFill>
                  <a:srgbClr val="0D0D11"/>
                </a:solidFill>
                <a:latin typeface="Times New Roman" pitchFamily="18" charset="0"/>
              </a:rPr>
              <a:t>Преимущества наличия ССД</a:t>
            </a:r>
          </a:p>
        </p:txBody>
      </p:sp>
      <p:sp>
        <p:nvSpPr>
          <p:cNvPr id="13315" name="Text Box 4"/>
          <p:cNvSpPr txBox="1">
            <a:spLocks noChangeArrowheads="1"/>
          </p:cNvSpPr>
          <p:nvPr/>
        </p:nvSpPr>
        <p:spPr bwMode="auto">
          <a:xfrm>
            <a:off x="468313" y="1052736"/>
            <a:ext cx="8281987"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Информация </a:t>
            </a:r>
            <a:r>
              <a:rPr lang="ru-RU" altLang="ru-RU" dirty="0">
                <a:solidFill>
                  <a:srgbClr val="0D0D11"/>
                </a:solidFill>
              </a:rPr>
              <a:t>о данных может быть централизованно собрана и сохранена, что позволит контролировать доступ к этим данным.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Можно </a:t>
            </a:r>
            <a:r>
              <a:rPr lang="ru-RU" altLang="ru-RU" dirty="0">
                <a:solidFill>
                  <a:srgbClr val="0D0D11"/>
                </a:solidFill>
              </a:rPr>
              <a:t>определить смысл данных, что поможет другим пользователям понять их предназначение.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Упрощается </a:t>
            </a:r>
            <a:r>
              <a:rPr lang="ru-RU" altLang="ru-RU" dirty="0">
                <a:solidFill>
                  <a:srgbClr val="0D0D11"/>
                </a:solidFill>
              </a:rPr>
              <a:t>общение, так как имеются точные определения смысла данных.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В </a:t>
            </a:r>
            <a:r>
              <a:rPr lang="ru-RU" altLang="ru-RU" dirty="0">
                <a:solidFill>
                  <a:srgbClr val="0D0D11"/>
                </a:solidFill>
              </a:rPr>
              <a:t>системном каталоге также могут быть указаны один или несколько пользователей, которые являются владельцами данных или обладают правом доступа к ним.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Благодаря </a:t>
            </a:r>
            <a:r>
              <a:rPr lang="ru-RU" altLang="ru-RU" dirty="0">
                <a:solidFill>
                  <a:srgbClr val="0D0D11"/>
                </a:solidFill>
              </a:rPr>
              <a:t>централизованному хранению избыточность и противоречивость описания отдельных элементов данных могут быть легко обнаружены.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Внесенные </a:t>
            </a:r>
            <a:r>
              <a:rPr lang="ru-RU" altLang="ru-RU" dirty="0">
                <a:solidFill>
                  <a:srgbClr val="0D0D11"/>
                </a:solidFill>
              </a:rPr>
              <a:t>в базу данных изменения могут быть запротоколированы.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Последствия </a:t>
            </a:r>
            <a:r>
              <a:rPr lang="ru-RU" altLang="ru-RU" dirty="0">
                <a:solidFill>
                  <a:srgbClr val="0D0D11"/>
                </a:solidFill>
              </a:rPr>
              <a:t>любых изменений могут быть определены еще до их внесения, поскольку в системном каталоге зафиксированы все существующие элементы данных, установленные между ними связи, а также все их пользователи.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Меры </a:t>
            </a:r>
            <a:r>
              <a:rPr lang="ru-RU" altLang="ru-RU" dirty="0">
                <a:solidFill>
                  <a:srgbClr val="0D0D11"/>
                </a:solidFill>
              </a:rPr>
              <a:t>обеспечения безопасности могут быть дополнительно усилены.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Появляются </a:t>
            </a:r>
            <a:r>
              <a:rPr lang="ru-RU" altLang="ru-RU" dirty="0">
                <a:solidFill>
                  <a:srgbClr val="0D0D11"/>
                </a:solidFill>
              </a:rPr>
              <a:t>новые возможности организации поддержки целостности данных. </a:t>
            </a:r>
          </a:p>
          <a:p>
            <a:pPr eaLnBrk="1" hangingPunct="1">
              <a:spcAft>
                <a:spcPts val="600"/>
              </a:spcAft>
              <a:buFont typeface="Wingdings" pitchFamily="2" charset="2"/>
              <a:buChar char="Ø"/>
            </a:pPr>
            <a:r>
              <a:rPr lang="en-US" altLang="ru-RU" dirty="0">
                <a:solidFill>
                  <a:srgbClr val="0D0D11"/>
                </a:solidFill>
              </a:rPr>
              <a:t> </a:t>
            </a:r>
            <a:r>
              <a:rPr lang="ru-RU" altLang="ru-RU" dirty="0" smtClean="0">
                <a:solidFill>
                  <a:srgbClr val="0D0D11"/>
                </a:solidFill>
              </a:rPr>
              <a:t> Может </a:t>
            </a:r>
            <a:r>
              <a:rPr lang="ru-RU" altLang="ru-RU" dirty="0">
                <a:solidFill>
                  <a:srgbClr val="0D0D11"/>
                </a:solidFill>
              </a:rPr>
              <a:t>выполняться аудит хранимой информации.</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11</a:t>
            </a:fld>
            <a:endParaRPr lang="ru-RU" alt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76672"/>
            <a:ext cx="7772400" cy="644525"/>
          </a:xfrm>
        </p:spPr>
        <p:txBody>
          <a:bodyPr/>
          <a:lstStyle/>
          <a:p>
            <a:pPr algn="ctr" eaLnBrk="1" hangingPunct="1"/>
            <a:r>
              <a:rPr kumimoji="1" lang="ru-RU" altLang="ru-RU" sz="3200" dirty="0" smtClean="0">
                <a:latin typeface="Times New Roman" pitchFamily="18" charset="0"/>
              </a:rPr>
              <a:t>Системный каталог данных </a:t>
            </a:r>
            <a:r>
              <a:rPr kumimoji="1" lang="en-US" altLang="ru-RU" sz="3200" dirty="0" smtClean="0">
                <a:latin typeface="Times New Roman" pitchFamily="18" charset="0"/>
              </a:rPr>
              <a:t>Oracle</a:t>
            </a:r>
            <a:endParaRPr kumimoji="1" lang="ru-RU" altLang="ru-RU" sz="3200" dirty="0" smtClean="0">
              <a:latin typeface="Times New Roman" pitchFamily="18" charset="0"/>
            </a:endParaRPr>
          </a:p>
        </p:txBody>
      </p:sp>
      <p:sp>
        <p:nvSpPr>
          <p:cNvPr id="14339" name="Text Box 4"/>
          <p:cNvSpPr txBox="1">
            <a:spLocks noChangeArrowheads="1"/>
          </p:cNvSpPr>
          <p:nvPr/>
        </p:nvSpPr>
        <p:spPr bwMode="auto">
          <a:xfrm>
            <a:off x="395288" y="1124744"/>
            <a:ext cx="8424862"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dirty="0">
                <a:solidFill>
                  <a:srgbClr val="0D0D11"/>
                </a:solidFill>
              </a:rPr>
              <a:t>Хранит всю информацию о структуре, информационных объектах и отношениях в конкретной базе данных. Каталог данных представляет собой набор таблиц и вспомогательных объектов (индексов, кластеров, синонимов, представлений, последовательностей), информация о которых также хранится в таблицах каталога.</a:t>
            </a:r>
          </a:p>
          <a:p>
            <a:pPr eaLnBrk="1" hangingPunct="1">
              <a:spcBef>
                <a:spcPts val="600"/>
              </a:spcBef>
            </a:pPr>
            <a:r>
              <a:rPr lang="ru-RU" altLang="ru-RU" dirty="0">
                <a:solidFill>
                  <a:srgbClr val="0D0D11"/>
                </a:solidFill>
              </a:rPr>
              <a:t>Логически системный каталог данных разделяется на:</a:t>
            </a:r>
          </a:p>
          <a:p>
            <a:pPr eaLnBrk="1" hangingPunct="1">
              <a:buFont typeface="Wingdings" pitchFamily="2" charset="2"/>
              <a:buChar char="ü"/>
            </a:pPr>
            <a:r>
              <a:rPr lang="ru-RU" altLang="ru-RU" dirty="0">
                <a:solidFill>
                  <a:srgbClr val="0D0D11"/>
                </a:solidFill>
              </a:rPr>
              <a:t> базовые таблицы (словарь данных);</a:t>
            </a:r>
          </a:p>
          <a:p>
            <a:pPr eaLnBrk="1" hangingPunct="1">
              <a:buFont typeface="Wingdings" pitchFamily="2" charset="2"/>
              <a:buChar char="ü"/>
            </a:pPr>
            <a:r>
              <a:rPr lang="ru-RU" altLang="ru-RU" dirty="0">
                <a:solidFill>
                  <a:srgbClr val="0D0D11"/>
                </a:solidFill>
              </a:rPr>
              <a:t> представления базовых таблиц (справочник данных);</a:t>
            </a:r>
          </a:p>
          <a:p>
            <a:pPr eaLnBrk="1" hangingPunct="1">
              <a:buFont typeface="Wingdings" pitchFamily="2" charset="2"/>
              <a:buChar char="ü"/>
            </a:pPr>
            <a:r>
              <a:rPr lang="ru-RU" altLang="ru-RU" dirty="0">
                <a:solidFill>
                  <a:srgbClr val="0D0D11"/>
                </a:solidFill>
              </a:rPr>
              <a:t> динамические таблицы и их представления.</a:t>
            </a:r>
          </a:p>
          <a:p>
            <a:pPr eaLnBrk="1" hangingPunct="1">
              <a:spcBef>
                <a:spcPts val="600"/>
              </a:spcBef>
              <a:spcAft>
                <a:spcPts val="600"/>
              </a:spcAft>
            </a:pPr>
            <a:r>
              <a:rPr lang="ru-RU" altLang="ru-RU" dirty="0">
                <a:solidFill>
                  <a:srgbClr val="0D0D11"/>
                </a:solidFill>
              </a:rPr>
              <a:t>Всего системный каталог данных включает более 100 базовых таблиц, которые расположены в табличном пространстве SYSTEM и нигде более. Их имена включают символ '$' (поэтому его не рекомендуется использовать в названиях </a:t>
            </a:r>
            <a:r>
              <a:rPr lang="ru-RU" altLang="ru-RU" dirty="0" err="1">
                <a:solidFill>
                  <a:srgbClr val="0D0D11"/>
                </a:solidFill>
              </a:rPr>
              <a:t>небазовых</a:t>
            </a:r>
            <a:r>
              <a:rPr lang="ru-RU" altLang="ru-RU" dirty="0">
                <a:solidFill>
                  <a:srgbClr val="0D0D11"/>
                </a:solidFill>
              </a:rPr>
              <a:t> объектов), например:</a:t>
            </a:r>
          </a:p>
          <a:p>
            <a:pPr eaLnBrk="1" hangingPunct="1"/>
            <a:r>
              <a:rPr lang="ru-RU" altLang="ru-RU" dirty="0">
                <a:solidFill>
                  <a:srgbClr val="0D0D11"/>
                </a:solidFill>
              </a:rPr>
              <a:t>AUD$	– таблица </a:t>
            </a:r>
            <a:r>
              <a:rPr lang="ru-RU" altLang="ru-RU" dirty="0" err="1">
                <a:solidFill>
                  <a:srgbClr val="0D0D11"/>
                </a:solidFill>
              </a:rPr>
              <a:t>audit</a:t>
            </a:r>
            <a:r>
              <a:rPr lang="ru-RU" altLang="ru-RU" dirty="0">
                <a:solidFill>
                  <a:srgbClr val="0D0D11"/>
                </a:solidFill>
              </a:rPr>
              <a:t>-информации;	FILE$	– таблица файлов;</a:t>
            </a:r>
          </a:p>
          <a:p>
            <a:pPr eaLnBrk="1" hangingPunct="1"/>
            <a:r>
              <a:rPr lang="ru-RU" altLang="ru-RU" dirty="0">
                <a:solidFill>
                  <a:srgbClr val="0D0D11"/>
                </a:solidFill>
              </a:rPr>
              <a:t>USER$	– таблица пользователей;</a:t>
            </a:r>
            <a:r>
              <a:rPr lang="ru-RU" altLang="ru-RU" dirty="0"/>
              <a:t> 	</a:t>
            </a:r>
            <a:r>
              <a:rPr lang="ru-RU" altLang="ru-RU" dirty="0">
                <a:solidFill>
                  <a:srgbClr val="0D0D11"/>
                </a:solidFill>
              </a:rPr>
              <a:t>	IND$	– таблица индексов;</a:t>
            </a:r>
          </a:p>
          <a:p>
            <a:pPr eaLnBrk="1" hangingPunct="1"/>
            <a:r>
              <a:rPr lang="ru-RU" altLang="ru-RU" dirty="0">
                <a:solidFill>
                  <a:srgbClr val="0D0D11"/>
                </a:solidFill>
              </a:rPr>
              <a:t>OBJ$	– таблица объектов;		SEG$	– таблица сегментов;</a:t>
            </a:r>
          </a:p>
          <a:p>
            <a:pPr eaLnBrk="1" hangingPunct="1"/>
            <a:r>
              <a:rPr lang="ru-RU" altLang="ru-RU" dirty="0">
                <a:solidFill>
                  <a:srgbClr val="0D0D11"/>
                </a:solidFill>
              </a:rPr>
              <a:t>SYN$	– таблица синонимов;		TAB$	– таблица таблиц;</a:t>
            </a:r>
          </a:p>
          <a:p>
            <a:pPr eaLnBrk="1" hangingPunct="1"/>
            <a:r>
              <a:rPr lang="ru-RU" altLang="ru-RU" dirty="0">
                <a:solidFill>
                  <a:srgbClr val="0D0D11"/>
                </a:solidFill>
              </a:rPr>
              <a:t>TS$	– таблица табличных областей;	VIEW$	– таблица представлений.</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12</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2656"/>
            <a:ext cx="7772400" cy="644525"/>
          </a:xfrm>
        </p:spPr>
        <p:txBody>
          <a:bodyPr/>
          <a:lstStyle/>
          <a:p>
            <a:pPr algn="ctr" eaLnBrk="1" hangingPunct="1"/>
            <a:r>
              <a:rPr lang="ru-RU" altLang="ru-RU" sz="3200" dirty="0" smtClean="0">
                <a:latin typeface="Times New Roman" pitchFamily="18" charset="0"/>
              </a:rPr>
              <a:t>Работа с системным каталогом </a:t>
            </a:r>
            <a:r>
              <a:rPr lang="en-US" altLang="ru-RU" sz="3200" dirty="0" smtClean="0">
                <a:latin typeface="Times New Roman" pitchFamily="18" charset="0"/>
              </a:rPr>
              <a:t>Oracle</a:t>
            </a:r>
            <a:endParaRPr lang="ru-RU" altLang="ru-RU" sz="3200" dirty="0" smtClean="0">
              <a:latin typeface="Times New Roman" pitchFamily="18" charset="0"/>
            </a:endParaRPr>
          </a:p>
        </p:txBody>
      </p:sp>
      <p:sp>
        <p:nvSpPr>
          <p:cNvPr id="15363" name="Rectangle 3"/>
          <p:cNvSpPr>
            <a:spLocks noGrp="1" noChangeArrowheads="1"/>
          </p:cNvSpPr>
          <p:nvPr>
            <p:ph idx="1"/>
          </p:nvPr>
        </p:nvSpPr>
        <p:spPr>
          <a:xfrm>
            <a:off x="468313" y="980728"/>
            <a:ext cx="8424862" cy="5400600"/>
          </a:xfrm>
        </p:spPr>
        <p:txBody>
          <a:bodyPr/>
          <a:lstStyle/>
          <a:p>
            <a:pPr eaLnBrk="1" hangingPunct="1">
              <a:lnSpc>
                <a:spcPct val="80000"/>
              </a:lnSpc>
              <a:buFontTx/>
              <a:buNone/>
            </a:pPr>
            <a:r>
              <a:rPr lang="ru-RU" altLang="ru-RU" sz="1800" dirty="0" smtClean="0">
                <a:solidFill>
                  <a:srgbClr val="0D0D11"/>
                </a:solidFill>
                <a:latin typeface="Times New Roman" pitchFamily="18" charset="0"/>
              </a:rPr>
              <a:t>Для получения информации из словаря данных пользователям предоставлены представления базовых таблиц. Они разбиты на три группы:</a:t>
            </a:r>
          </a:p>
          <a:p>
            <a:pPr eaLnBrk="1" hangingPunct="1">
              <a:lnSpc>
                <a:spcPct val="80000"/>
              </a:lnSpc>
            </a:pPr>
            <a:r>
              <a:rPr lang="ru-RU" altLang="ru-RU" sz="2000" dirty="0" smtClean="0">
                <a:solidFill>
                  <a:srgbClr val="0D0D11"/>
                </a:solidFill>
                <a:latin typeface="Times New Roman" pitchFamily="18" charset="0"/>
              </a:rPr>
              <a:t>DBA	– представления, предназначенные пользователям, являющимися АБД, то есть которым присвоена роль DBA (по этим представлениям предоставляется наиболее полная информация из словаря данных);</a:t>
            </a:r>
          </a:p>
          <a:p>
            <a:pPr eaLnBrk="1" hangingPunct="1">
              <a:lnSpc>
                <a:spcPct val="80000"/>
              </a:lnSpc>
            </a:pPr>
            <a:r>
              <a:rPr lang="ru-RU" altLang="ru-RU" sz="2000" dirty="0" smtClean="0">
                <a:solidFill>
                  <a:srgbClr val="0D0D11"/>
                </a:solidFill>
                <a:latin typeface="Times New Roman" pitchFamily="18" charset="0"/>
              </a:rPr>
              <a:t>USER – представления, по которым каждый пользователь получает информацию о тех объектах, которыми владеет;</a:t>
            </a:r>
          </a:p>
          <a:p>
            <a:pPr eaLnBrk="1" hangingPunct="1">
              <a:lnSpc>
                <a:spcPct val="80000"/>
              </a:lnSpc>
            </a:pPr>
            <a:r>
              <a:rPr lang="ru-RU" altLang="ru-RU" sz="2000" dirty="0" smtClean="0">
                <a:solidFill>
                  <a:srgbClr val="0D0D11"/>
                </a:solidFill>
                <a:latin typeface="Times New Roman" pitchFamily="18" charset="0"/>
              </a:rPr>
              <a:t>ALL	– представления, дающие каждому пользователю всю информацию об объектах, к которым ему разрешен доступ.</a:t>
            </a:r>
          </a:p>
          <a:p>
            <a:pPr eaLnBrk="1" hangingPunct="1">
              <a:lnSpc>
                <a:spcPct val="80000"/>
              </a:lnSpc>
              <a:buFontTx/>
              <a:buNone/>
            </a:pPr>
            <a:r>
              <a:rPr lang="ru-RU" altLang="ru-RU" sz="1800" dirty="0" smtClean="0">
                <a:solidFill>
                  <a:srgbClr val="0D0D11"/>
                </a:solidFill>
                <a:latin typeface="Times New Roman" pitchFamily="18" charset="0"/>
              </a:rPr>
              <a:t>Например:</a:t>
            </a:r>
          </a:p>
          <a:p>
            <a:pPr eaLnBrk="1" hangingPunct="1">
              <a:lnSpc>
                <a:spcPct val="90000"/>
              </a:lnSpc>
            </a:pPr>
            <a:r>
              <a:rPr lang="ru-RU" altLang="ru-RU" sz="1600" dirty="0" smtClean="0">
                <a:solidFill>
                  <a:srgbClr val="0D0D11"/>
                </a:solidFill>
                <a:latin typeface="Times New Roman" pitchFamily="18" charset="0"/>
              </a:rPr>
              <a:t>DBA/ALL/USER_INDEXES	– все/доступные/пользовательские индексы;</a:t>
            </a:r>
          </a:p>
          <a:p>
            <a:pPr eaLnBrk="1" hangingPunct="1">
              <a:lnSpc>
                <a:spcPct val="90000"/>
              </a:lnSpc>
            </a:pPr>
            <a:r>
              <a:rPr lang="ru-RU" altLang="ru-RU" sz="1600" dirty="0" smtClean="0">
                <a:solidFill>
                  <a:srgbClr val="0D0D11"/>
                </a:solidFill>
                <a:latin typeface="Times New Roman" pitchFamily="18" charset="0"/>
              </a:rPr>
              <a:t>DBA/ALL/USER_IND_COLUMNS	– все/доступные/пользовательские колонки индексов;</a:t>
            </a:r>
          </a:p>
          <a:p>
            <a:pPr eaLnBrk="1" hangingPunct="1">
              <a:lnSpc>
                <a:spcPct val="90000"/>
              </a:lnSpc>
            </a:pPr>
            <a:r>
              <a:rPr lang="ru-RU" altLang="ru-RU" sz="1600" dirty="0" smtClean="0">
                <a:solidFill>
                  <a:srgbClr val="0D0D11"/>
                </a:solidFill>
                <a:latin typeface="Times New Roman" pitchFamily="18" charset="0"/>
              </a:rPr>
              <a:t>DBA/ALL/USER_OBJECTS	– все/доступные/пользовательские объекты;</a:t>
            </a:r>
          </a:p>
          <a:p>
            <a:pPr eaLnBrk="1" hangingPunct="1">
              <a:lnSpc>
                <a:spcPct val="90000"/>
              </a:lnSpc>
            </a:pPr>
            <a:r>
              <a:rPr lang="ru-RU" altLang="ru-RU" sz="1600" dirty="0" smtClean="0">
                <a:solidFill>
                  <a:srgbClr val="0D0D11"/>
                </a:solidFill>
                <a:latin typeface="Times New Roman" pitchFamily="18" charset="0"/>
              </a:rPr>
              <a:t>DBA/ALL/USER_SYNONYMS	– все/доступные/пользовательские синонимы;</a:t>
            </a:r>
          </a:p>
          <a:p>
            <a:pPr eaLnBrk="1" hangingPunct="1">
              <a:lnSpc>
                <a:spcPct val="90000"/>
              </a:lnSpc>
            </a:pPr>
            <a:r>
              <a:rPr lang="ru-RU" altLang="ru-RU" sz="1600" dirty="0" smtClean="0">
                <a:solidFill>
                  <a:srgbClr val="0D0D11"/>
                </a:solidFill>
                <a:latin typeface="Times New Roman" pitchFamily="18" charset="0"/>
              </a:rPr>
              <a:t>DBA/ALL/USER_TABLES		– все/доступные/пользовательские таблицы;</a:t>
            </a:r>
          </a:p>
          <a:p>
            <a:pPr eaLnBrk="1" hangingPunct="1">
              <a:lnSpc>
                <a:spcPct val="90000"/>
              </a:lnSpc>
            </a:pPr>
            <a:r>
              <a:rPr lang="ru-RU" altLang="ru-RU" sz="1600" dirty="0" smtClean="0">
                <a:solidFill>
                  <a:srgbClr val="0D0D11"/>
                </a:solidFill>
                <a:latin typeface="Times New Roman" pitchFamily="18" charset="0"/>
              </a:rPr>
              <a:t>DBA/ALL/USER_TAB_COLUMNS – все/доступные/пользовательские колонки таблиц;</a:t>
            </a:r>
          </a:p>
          <a:p>
            <a:pPr eaLnBrk="1" hangingPunct="1">
              <a:lnSpc>
                <a:spcPct val="90000"/>
              </a:lnSpc>
            </a:pPr>
            <a:r>
              <a:rPr lang="ru-RU" altLang="ru-RU" sz="1600" dirty="0" smtClean="0">
                <a:solidFill>
                  <a:srgbClr val="0D0D11"/>
                </a:solidFill>
                <a:latin typeface="Times New Roman" pitchFamily="18" charset="0"/>
              </a:rPr>
              <a:t>DBA/ALL/USER_TAB_PRIVS – все/доступные/пользовательские привилегии на таблицы;</a:t>
            </a:r>
          </a:p>
          <a:p>
            <a:pPr eaLnBrk="1" hangingPunct="1">
              <a:lnSpc>
                <a:spcPct val="90000"/>
              </a:lnSpc>
            </a:pPr>
            <a:r>
              <a:rPr lang="ru-RU" altLang="ru-RU" sz="1600" dirty="0" smtClean="0">
                <a:solidFill>
                  <a:srgbClr val="0D0D11"/>
                </a:solidFill>
                <a:latin typeface="Times New Roman" pitchFamily="18" charset="0"/>
              </a:rPr>
              <a:t>DBA/ALL/USER_VIEWS		– все/доступные/пользовательские</a:t>
            </a:r>
            <a:r>
              <a:rPr lang="ru-RU" altLang="ru-RU" sz="1800" dirty="0" smtClean="0">
                <a:solidFill>
                  <a:srgbClr val="0D0D11"/>
                </a:solidFill>
                <a:latin typeface="Times New Roman" pitchFamily="18" charset="0"/>
              </a:rPr>
              <a:t> </a:t>
            </a:r>
            <a:r>
              <a:rPr lang="ru-RU" altLang="ru-RU" sz="1600" dirty="0" smtClean="0">
                <a:solidFill>
                  <a:srgbClr val="0D0D11"/>
                </a:solidFill>
                <a:latin typeface="Times New Roman" pitchFamily="18" charset="0"/>
              </a:rPr>
              <a:t>представления.</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13</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2656"/>
            <a:ext cx="7772400" cy="644525"/>
          </a:xfrm>
        </p:spPr>
        <p:txBody>
          <a:bodyPr/>
          <a:lstStyle/>
          <a:p>
            <a:pPr algn="ctr" eaLnBrk="1" hangingPunct="1"/>
            <a:r>
              <a:rPr lang="ru-RU" altLang="ru-RU" sz="3200" dirty="0" smtClean="0">
                <a:latin typeface="Times New Roman" pitchFamily="18" charset="0"/>
              </a:rPr>
              <a:t>Фрагмент системного каталога </a:t>
            </a:r>
            <a:r>
              <a:rPr lang="en-US" altLang="ru-RU" sz="3200" dirty="0" smtClean="0">
                <a:latin typeface="Times New Roman" pitchFamily="18" charset="0"/>
              </a:rPr>
              <a:t>Oracle</a:t>
            </a:r>
            <a:endParaRPr lang="ru-RU" altLang="ru-RU" sz="3200" dirty="0" smtClean="0">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14</a:t>
            </a:fld>
            <a:endParaRPr lang="ru-RU" altLang="ru-RU"/>
          </a:p>
        </p:txBody>
      </p:sp>
      <p:sp>
        <p:nvSpPr>
          <p:cNvPr id="4" name="TextBox 3"/>
          <p:cNvSpPr txBox="1"/>
          <p:nvPr/>
        </p:nvSpPr>
        <p:spPr>
          <a:xfrm>
            <a:off x="323528" y="908720"/>
            <a:ext cx="8568952" cy="2385268"/>
          </a:xfrm>
          <a:prstGeom prst="rect">
            <a:avLst/>
          </a:prstGeom>
          <a:noFill/>
        </p:spPr>
        <p:txBody>
          <a:bodyPr wrap="square" rtlCol="0">
            <a:spAutoFit/>
          </a:bodyPr>
          <a:lstStyle/>
          <a:p>
            <a:pPr eaLnBrk="1" hangingPunct="1">
              <a:lnSpc>
                <a:spcPct val="80000"/>
              </a:lnSpc>
              <a:buFont typeface="Wingdings" pitchFamily="2" charset="2"/>
              <a:buNone/>
            </a:pPr>
            <a:r>
              <a:rPr lang="ru-RU" altLang="ru-RU" sz="1800" dirty="0" err="1" smtClean="0">
                <a:solidFill>
                  <a:srgbClr val="0D0D11"/>
                </a:solidFill>
              </a:rPr>
              <a:t>create</a:t>
            </a:r>
            <a:r>
              <a:rPr lang="ru-RU" altLang="ru-RU" sz="1800" dirty="0" smtClean="0">
                <a:solidFill>
                  <a:srgbClr val="0D0D11"/>
                </a:solidFill>
              </a:rPr>
              <a:t> </a:t>
            </a:r>
            <a:r>
              <a:rPr lang="ru-RU" altLang="ru-RU" sz="1800" dirty="0" err="1" smtClean="0">
                <a:solidFill>
                  <a:srgbClr val="0D0D11"/>
                </a:solidFill>
              </a:rPr>
              <a:t>table</a:t>
            </a:r>
            <a:r>
              <a:rPr lang="ru-RU" altLang="ru-RU" sz="1800" dirty="0" smtClean="0">
                <a:solidFill>
                  <a:srgbClr val="0D0D11"/>
                </a:solidFill>
              </a:rPr>
              <a:t> </a:t>
            </a:r>
            <a:r>
              <a:rPr lang="ru-RU" altLang="ru-RU" sz="1800" dirty="0" err="1" smtClean="0">
                <a:solidFill>
                  <a:srgbClr val="0D0D11"/>
                </a:solidFill>
              </a:rPr>
              <a:t>job</a:t>
            </a:r>
            <a:r>
              <a:rPr lang="ru-RU" altLang="ru-RU" sz="1800" dirty="0" smtClean="0">
                <a:solidFill>
                  <a:srgbClr val="0D0D11"/>
                </a:solidFill>
              </a:rPr>
              <a:t> (	</a:t>
            </a:r>
            <a:endParaRPr lang="en-US" altLang="ru-RU" sz="1800" dirty="0" smtClean="0">
              <a:solidFill>
                <a:srgbClr val="0D0D11"/>
              </a:solidFill>
            </a:endParaRPr>
          </a:p>
          <a:p>
            <a:pPr eaLnBrk="1" hangingPunct="1">
              <a:lnSpc>
                <a:spcPct val="80000"/>
              </a:lnSpc>
              <a:buFont typeface="Wingdings" pitchFamily="2" charset="2"/>
              <a:buNone/>
            </a:pPr>
            <a:r>
              <a:rPr lang="en-US" altLang="ru-RU" sz="1800" dirty="0" smtClean="0">
                <a:solidFill>
                  <a:srgbClr val="0D0D11"/>
                </a:solidFill>
              </a:rPr>
              <a:t>	pro</a:t>
            </a:r>
            <a:r>
              <a:rPr lang="ru-RU" altLang="ru-RU" sz="1800" dirty="0" smtClean="0">
                <a:solidFill>
                  <a:srgbClr val="0D0D11"/>
                </a:solidFill>
              </a:rPr>
              <a:t> </a:t>
            </a:r>
            <a:r>
              <a:rPr lang="en-US" altLang="ru-RU" dirty="0">
                <a:solidFill>
                  <a:srgbClr val="0D0D11"/>
                </a:solidFill>
              </a:rPr>
              <a:t> </a:t>
            </a:r>
            <a:r>
              <a:rPr lang="en-US" altLang="ru-RU" dirty="0" smtClean="0">
                <a:solidFill>
                  <a:srgbClr val="0D0D11"/>
                </a:solidFill>
              </a:rPr>
              <a:t>       </a:t>
            </a:r>
            <a:r>
              <a:rPr lang="en-US" altLang="ru-RU" sz="1800" dirty="0" smtClean="0">
                <a:solidFill>
                  <a:srgbClr val="0D0D11"/>
                </a:solidFill>
              </a:rPr>
              <a:t>varchar(15)  </a:t>
            </a:r>
            <a:r>
              <a:rPr lang="ru-RU" altLang="ru-RU" sz="1800" dirty="0" smtClean="0">
                <a:solidFill>
                  <a:srgbClr val="0D0D11"/>
                </a:solidFill>
              </a:rPr>
              <a:t> </a:t>
            </a:r>
            <a:r>
              <a:rPr lang="ru-RU" altLang="ru-RU" sz="1800" dirty="0" err="1" smtClean="0">
                <a:solidFill>
                  <a:srgbClr val="0D0D11"/>
                </a:solidFill>
              </a:rPr>
              <a:t>not</a:t>
            </a:r>
            <a:r>
              <a:rPr lang="ru-RU" altLang="ru-RU" sz="1800" dirty="0" smtClean="0">
                <a:solidFill>
                  <a:srgbClr val="0D0D11"/>
                </a:solidFill>
              </a:rPr>
              <a:t> </a:t>
            </a:r>
            <a:r>
              <a:rPr lang="ru-RU" altLang="ru-RU" sz="1800" dirty="0" err="1" smtClean="0">
                <a:solidFill>
                  <a:srgbClr val="0D0D11"/>
                </a:solidFill>
              </a:rPr>
              <a:t>null</a:t>
            </a:r>
            <a:r>
              <a:rPr lang="en-US" altLang="ru-RU" sz="1800" dirty="0" smtClean="0">
                <a:solidFill>
                  <a:srgbClr val="0D0D11"/>
                </a:solidFill>
              </a:rPr>
              <a:t>  constraint </a:t>
            </a:r>
            <a:r>
              <a:rPr lang="en-US" altLang="ru-RU" sz="1800" dirty="0" err="1" smtClean="0">
                <a:solidFill>
                  <a:srgbClr val="0D0D11"/>
                </a:solidFill>
              </a:rPr>
              <a:t>fk_job_pro</a:t>
            </a:r>
            <a:r>
              <a:rPr lang="en-US" altLang="ru-RU" sz="1800" dirty="0" smtClean="0">
                <a:solidFill>
                  <a:srgbClr val="0D0D11"/>
                </a:solidFill>
              </a:rPr>
              <a:t>  </a:t>
            </a:r>
            <a:r>
              <a:rPr lang="ru-RU" altLang="ru-RU" sz="1800" b="1" dirty="0" err="1" smtClean="0">
                <a:solidFill>
                  <a:srgbClr val="0D0D11"/>
                </a:solidFill>
              </a:rPr>
              <a:t>references</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project</a:t>
            </a:r>
            <a:r>
              <a:rPr lang="en-US" altLang="ru-RU" sz="1800" dirty="0" smtClean="0">
                <a:solidFill>
                  <a:srgbClr val="0D0D11"/>
                </a:solidFill>
              </a:rPr>
              <a:t> (</a:t>
            </a:r>
            <a:r>
              <a:rPr lang="en-US" altLang="ru-RU" sz="1800" dirty="0" err="1" smtClean="0">
                <a:solidFill>
                  <a:srgbClr val="0D0D11"/>
                </a:solidFill>
              </a:rPr>
              <a:t>abbr</a:t>
            </a:r>
            <a:r>
              <a:rPr lang="en-US" altLang="ru-RU" sz="1800" dirty="0" smtClean="0">
                <a:solidFill>
                  <a:srgbClr val="0D0D11"/>
                </a:solidFill>
              </a:rPr>
              <a:t>)</a:t>
            </a:r>
            <a:r>
              <a:rPr lang="ru-RU" altLang="ru-RU" sz="1800" dirty="0" smtClean="0">
                <a:solidFill>
                  <a:srgbClr val="0D0D11"/>
                </a:solidFill>
              </a:rPr>
              <a:t>,</a:t>
            </a:r>
          </a:p>
          <a:p>
            <a:pPr eaLnBrk="1" hangingPunct="1">
              <a:lnSpc>
                <a:spcPct val="80000"/>
              </a:lnSpc>
              <a:spcBef>
                <a:spcPts val="0"/>
              </a:spcBef>
              <a:buNone/>
            </a:pPr>
            <a:r>
              <a:rPr lang="ru-RU" altLang="ru-RU" sz="1800" dirty="0" smtClean="0">
                <a:solidFill>
                  <a:srgbClr val="0D0D11"/>
                </a:solidFill>
              </a:rPr>
              <a:t>	</a:t>
            </a:r>
            <a:r>
              <a:rPr lang="ru-RU" altLang="ru-RU" sz="1800" dirty="0" err="1" smtClean="0">
                <a:solidFill>
                  <a:srgbClr val="0D0D11"/>
                </a:solidFill>
              </a:rPr>
              <a:t>tabNo</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num</a:t>
            </a:r>
            <a:r>
              <a:rPr lang="en-US" altLang="ru-RU" sz="1800" dirty="0" err="1" smtClean="0">
                <a:solidFill>
                  <a:srgbClr val="0D0D11"/>
                </a:solidFill>
              </a:rPr>
              <a:t>eric</a:t>
            </a:r>
            <a:r>
              <a:rPr lang="ru-RU" altLang="ru-RU" sz="1800" dirty="0" smtClean="0">
                <a:solidFill>
                  <a:srgbClr val="0D0D11"/>
                </a:solidFill>
              </a:rPr>
              <a:t>(</a:t>
            </a:r>
            <a:r>
              <a:rPr lang="en-US" altLang="ru-RU" sz="1800" dirty="0" smtClean="0">
                <a:solidFill>
                  <a:srgbClr val="0D0D11"/>
                </a:solidFill>
              </a:rPr>
              <a:t>6</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not</a:t>
            </a:r>
            <a:r>
              <a:rPr lang="ru-RU" altLang="ru-RU" sz="1800" dirty="0" smtClean="0">
                <a:solidFill>
                  <a:srgbClr val="0D0D11"/>
                </a:solidFill>
              </a:rPr>
              <a:t> </a:t>
            </a:r>
            <a:r>
              <a:rPr lang="ru-RU" altLang="ru-RU" sz="1800" dirty="0" err="1" smtClean="0">
                <a:solidFill>
                  <a:srgbClr val="0D0D11"/>
                </a:solidFill>
              </a:rPr>
              <a:t>null</a:t>
            </a:r>
            <a:r>
              <a:rPr lang="ru-RU" altLang="ru-RU" sz="1800" dirty="0" smtClean="0">
                <a:solidFill>
                  <a:srgbClr val="0D0D11"/>
                </a:solidFill>
              </a:rPr>
              <a:t> </a:t>
            </a:r>
            <a:r>
              <a:rPr lang="en-US" altLang="ru-RU" sz="1800" dirty="0" smtClean="0">
                <a:solidFill>
                  <a:srgbClr val="0D0D11"/>
                </a:solidFill>
              </a:rPr>
              <a:t> constraint </a:t>
            </a:r>
            <a:r>
              <a:rPr lang="en-US" altLang="ru-RU" sz="1800" dirty="0" err="1" smtClean="0">
                <a:solidFill>
                  <a:srgbClr val="0D0D11"/>
                </a:solidFill>
              </a:rPr>
              <a:t>fk_job_staff</a:t>
            </a:r>
            <a:r>
              <a:rPr lang="en-US" altLang="ru-RU" sz="1800" dirty="0" smtClean="0">
                <a:solidFill>
                  <a:srgbClr val="0D0D11"/>
                </a:solidFill>
              </a:rPr>
              <a:t>  </a:t>
            </a:r>
            <a:r>
              <a:rPr lang="ru-RU" altLang="ru-RU" sz="1800" b="1" dirty="0" err="1" smtClean="0">
                <a:solidFill>
                  <a:srgbClr val="0D0D11"/>
                </a:solidFill>
              </a:rPr>
              <a:t>references</a:t>
            </a:r>
            <a:r>
              <a:rPr lang="ru-RU" altLang="ru-RU" sz="1800" dirty="0" smtClean="0">
                <a:solidFill>
                  <a:srgbClr val="0D0D11"/>
                </a:solidFill>
              </a:rPr>
              <a:t> </a:t>
            </a:r>
            <a:r>
              <a:rPr lang="en-US" altLang="ru-RU" sz="1800" dirty="0" smtClean="0">
                <a:solidFill>
                  <a:srgbClr val="0D0D11"/>
                </a:solidFill>
              </a:rPr>
              <a:t> staff</a:t>
            </a:r>
            <a:r>
              <a:rPr lang="ru-RU" altLang="ru-RU" sz="1800" dirty="0" smtClean="0">
                <a:solidFill>
                  <a:srgbClr val="0D0D11"/>
                </a:solidFill>
              </a:rPr>
              <a:t>,</a:t>
            </a:r>
          </a:p>
          <a:p>
            <a:pPr eaLnBrk="1" hangingPunct="1">
              <a:lnSpc>
                <a:spcPct val="80000"/>
              </a:lnSpc>
              <a:buFont typeface="Wingdings" pitchFamily="2" charset="2"/>
              <a:buNone/>
            </a:pPr>
            <a:r>
              <a:rPr lang="ru-RU" altLang="ru-RU" sz="1800" dirty="0" smtClean="0">
                <a:solidFill>
                  <a:srgbClr val="0D0D11"/>
                </a:solidFill>
              </a:rPr>
              <a:t>	</a:t>
            </a:r>
            <a:r>
              <a:rPr lang="ru-RU" altLang="ru-RU" sz="1800" dirty="0" err="1" smtClean="0">
                <a:solidFill>
                  <a:srgbClr val="0D0D11"/>
                </a:solidFill>
              </a:rPr>
              <a:t>rel</a:t>
            </a:r>
            <a:r>
              <a:rPr lang="en-US" altLang="ru-RU" sz="1800" dirty="0" smtClean="0">
                <a:solidFill>
                  <a:srgbClr val="0D0D11"/>
                </a:solidFill>
              </a:rPr>
              <a:t>          </a:t>
            </a:r>
            <a:r>
              <a:rPr lang="ru-RU" altLang="ru-RU" sz="1800" dirty="0" err="1" smtClean="0">
                <a:solidFill>
                  <a:srgbClr val="0D0D11"/>
                </a:solidFill>
              </a:rPr>
              <a:t>varchar</a:t>
            </a:r>
            <a:r>
              <a:rPr lang="ru-RU" altLang="ru-RU" sz="1800" dirty="0" smtClean="0">
                <a:solidFill>
                  <a:srgbClr val="0D0D11"/>
                </a:solidFill>
              </a:rPr>
              <a:t>(20)</a:t>
            </a:r>
            <a:r>
              <a:rPr lang="en-US" altLang="ru-RU" sz="1800" dirty="0" smtClean="0">
                <a:solidFill>
                  <a:srgbClr val="0D0D11"/>
                </a:solidFill>
              </a:rPr>
              <a:t> </a:t>
            </a:r>
            <a:r>
              <a:rPr lang="ru-RU" altLang="ru-RU" sz="1800" dirty="0" smtClean="0">
                <a:solidFill>
                  <a:srgbClr val="0D0D11"/>
                </a:solidFill>
              </a:rPr>
              <a:t> </a:t>
            </a:r>
            <a:r>
              <a:rPr lang="en-US" altLang="ru-RU" sz="1800" dirty="0" smtClean="0">
                <a:solidFill>
                  <a:srgbClr val="0D0D11"/>
                </a:solidFill>
              </a:rPr>
              <a:t> not null  </a:t>
            </a:r>
            <a:r>
              <a:rPr lang="ru-RU" altLang="ru-RU" sz="1800" b="1" dirty="0" err="1" smtClean="0">
                <a:solidFill>
                  <a:srgbClr val="0D0D11"/>
                </a:solidFill>
              </a:rPr>
              <a:t>default</a:t>
            </a:r>
            <a:r>
              <a:rPr lang="ru-RU" altLang="ru-RU" sz="1800" dirty="0" smtClean="0">
                <a:solidFill>
                  <a:srgbClr val="0D0D11"/>
                </a:solidFill>
              </a:rPr>
              <a:t> </a:t>
            </a:r>
            <a:r>
              <a:rPr lang="en-US" altLang="ru-RU" sz="1800" dirty="0" smtClean="0">
                <a:solidFill>
                  <a:srgbClr val="0D0D11"/>
                </a:solidFill>
              </a:rPr>
              <a:t> </a:t>
            </a:r>
            <a:r>
              <a:rPr lang="ru-RU" altLang="ru-RU" sz="1800" dirty="0" smtClean="0">
                <a:solidFill>
                  <a:srgbClr val="0D0D11"/>
                </a:solidFill>
              </a:rPr>
              <a:t>'исполнитель',</a:t>
            </a:r>
            <a:endParaRPr lang="en-US" altLang="ru-RU" sz="1800" dirty="0" smtClean="0">
              <a:solidFill>
                <a:srgbClr val="0D0D11"/>
              </a:solidFill>
            </a:endParaRPr>
          </a:p>
          <a:p>
            <a:pPr eaLnBrk="1" hangingPunct="1">
              <a:lnSpc>
                <a:spcPct val="80000"/>
              </a:lnSpc>
              <a:buFont typeface="Wingdings" pitchFamily="2" charset="2"/>
              <a:buNone/>
            </a:pPr>
            <a:r>
              <a:rPr lang="en-US" altLang="ru-RU" sz="1800" dirty="0" smtClean="0">
                <a:solidFill>
                  <a:srgbClr val="0D0D11"/>
                </a:solidFill>
              </a:rPr>
              <a:t>	</a:t>
            </a:r>
            <a:r>
              <a:rPr lang="ru-RU" altLang="ru-RU" sz="1800" dirty="0" err="1" smtClean="0">
                <a:solidFill>
                  <a:srgbClr val="0D0D11"/>
                </a:solidFill>
              </a:rPr>
              <a:t>dbegin</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date</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not</a:t>
            </a:r>
            <a:r>
              <a:rPr lang="ru-RU" altLang="ru-RU" sz="1800" dirty="0" smtClean="0">
                <a:solidFill>
                  <a:srgbClr val="0D0D11"/>
                </a:solidFill>
              </a:rPr>
              <a:t> </a:t>
            </a:r>
            <a:r>
              <a:rPr lang="ru-RU" altLang="ru-RU" sz="1800" dirty="0" err="1" smtClean="0">
                <a:solidFill>
                  <a:srgbClr val="0D0D11"/>
                </a:solidFill>
              </a:rPr>
              <a:t>null</a:t>
            </a:r>
            <a:r>
              <a:rPr lang="ru-RU" altLang="ru-RU" sz="1800" dirty="0" smtClean="0">
                <a:solidFill>
                  <a:srgbClr val="0D0D11"/>
                </a:solidFill>
              </a:rPr>
              <a:t>,</a:t>
            </a:r>
          </a:p>
          <a:p>
            <a:pPr eaLnBrk="1" hangingPunct="1">
              <a:lnSpc>
                <a:spcPct val="80000"/>
              </a:lnSpc>
              <a:buFont typeface="Wingdings" pitchFamily="2" charset="2"/>
              <a:buNone/>
            </a:pPr>
            <a:r>
              <a:rPr lang="en-US" altLang="ru-RU" sz="1800" dirty="0" smtClean="0">
                <a:solidFill>
                  <a:srgbClr val="0D0D11"/>
                </a:solidFill>
              </a:rPr>
              <a:t>	</a:t>
            </a:r>
            <a:r>
              <a:rPr lang="ru-RU" altLang="ru-RU" sz="1800" dirty="0" smtClean="0">
                <a:solidFill>
                  <a:srgbClr val="0D0D11"/>
                </a:solidFill>
              </a:rPr>
              <a:t>d</a:t>
            </a:r>
            <a:r>
              <a:rPr lang="en-US" altLang="ru-RU" sz="1800" dirty="0" smtClean="0">
                <a:solidFill>
                  <a:srgbClr val="0D0D11"/>
                </a:solidFill>
              </a:rPr>
              <a:t>end   </a:t>
            </a:r>
            <a:r>
              <a:rPr lang="ru-RU" altLang="ru-RU" sz="1800" dirty="0" smtClean="0">
                <a:solidFill>
                  <a:srgbClr val="0D0D11"/>
                </a:solidFill>
              </a:rPr>
              <a:t> </a:t>
            </a:r>
            <a:r>
              <a:rPr lang="en-US" altLang="ru-RU" sz="1800" dirty="0" smtClean="0">
                <a:solidFill>
                  <a:srgbClr val="0D0D11"/>
                </a:solidFill>
              </a:rPr>
              <a:t>  </a:t>
            </a:r>
            <a:r>
              <a:rPr lang="ru-RU" altLang="ru-RU" sz="1800" dirty="0" err="1" smtClean="0">
                <a:solidFill>
                  <a:srgbClr val="0D0D11"/>
                </a:solidFill>
              </a:rPr>
              <a:t>date</a:t>
            </a:r>
            <a:r>
              <a:rPr lang="ru-RU" altLang="ru-RU" sz="1800" dirty="0" smtClean="0">
                <a:solidFill>
                  <a:srgbClr val="0D0D11"/>
                </a:solidFill>
              </a:rPr>
              <a:t>,</a:t>
            </a:r>
          </a:p>
          <a:p>
            <a:pPr eaLnBrk="1" hangingPunct="1">
              <a:lnSpc>
                <a:spcPct val="80000"/>
              </a:lnSpc>
              <a:buFont typeface="Wingdings" pitchFamily="2" charset="2"/>
              <a:buNone/>
            </a:pPr>
            <a:r>
              <a:rPr lang="ru-RU" altLang="ru-RU" sz="1800" dirty="0" smtClean="0">
                <a:solidFill>
                  <a:srgbClr val="0D0D11"/>
                </a:solidFill>
              </a:rPr>
              <a:t>	</a:t>
            </a:r>
            <a:r>
              <a:rPr lang="ru-RU" altLang="ru-RU" sz="1800" b="1" dirty="0" err="1" smtClean="0">
                <a:solidFill>
                  <a:srgbClr val="0D0D11"/>
                </a:solidFill>
              </a:rPr>
              <a:t>primary</a:t>
            </a:r>
            <a:r>
              <a:rPr lang="ru-RU" altLang="ru-RU" sz="1800" b="1" dirty="0" smtClean="0">
                <a:solidFill>
                  <a:srgbClr val="0D0D11"/>
                </a:solidFill>
              </a:rPr>
              <a:t> </a:t>
            </a:r>
            <a:r>
              <a:rPr lang="ru-RU" altLang="ru-RU" sz="1800" b="1" dirty="0" err="1" smtClean="0">
                <a:solidFill>
                  <a:srgbClr val="0D0D11"/>
                </a:solidFill>
              </a:rPr>
              <a:t>key</a:t>
            </a:r>
            <a:r>
              <a:rPr lang="ru-RU" altLang="ru-RU" sz="1800" dirty="0" smtClean="0">
                <a:solidFill>
                  <a:srgbClr val="0D0D11"/>
                </a:solidFill>
              </a:rPr>
              <a:t> (</a:t>
            </a:r>
            <a:r>
              <a:rPr lang="ru-RU" altLang="ru-RU" sz="1800" dirty="0" err="1" smtClean="0">
                <a:solidFill>
                  <a:srgbClr val="0D0D11"/>
                </a:solidFill>
              </a:rPr>
              <a:t>tabno</a:t>
            </a:r>
            <a:r>
              <a:rPr lang="ru-RU" altLang="ru-RU" sz="1800" dirty="0" smtClean="0">
                <a:solidFill>
                  <a:srgbClr val="0D0D11"/>
                </a:solidFill>
              </a:rPr>
              <a:t>, </a:t>
            </a:r>
            <a:r>
              <a:rPr lang="en-US" altLang="ru-RU" sz="1800" dirty="0" smtClean="0">
                <a:solidFill>
                  <a:srgbClr val="0D0D11"/>
                </a:solidFill>
              </a:rPr>
              <a:t>pro</a:t>
            </a:r>
            <a:r>
              <a:rPr lang="ru-RU" altLang="ru-RU" sz="1800" dirty="0" smtClean="0">
                <a:solidFill>
                  <a:srgbClr val="0D0D11"/>
                </a:solidFill>
              </a:rPr>
              <a:t>),</a:t>
            </a:r>
          </a:p>
          <a:p>
            <a:pPr eaLnBrk="1" hangingPunct="1">
              <a:lnSpc>
                <a:spcPct val="80000"/>
              </a:lnSpc>
              <a:buFont typeface="Wingdings" pitchFamily="2" charset="2"/>
              <a:buNone/>
            </a:pPr>
            <a:r>
              <a:rPr lang="en-US" altLang="ru-RU" sz="1800" dirty="0" smtClean="0">
                <a:solidFill>
                  <a:srgbClr val="0D0D11"/>
                </a:solidFill>
              </a:rPr>
              <a:t>    constraint </a:t>
            </a:r>
            <a:r>
              <a:rPr lang="en-US" altLang="ru-RU" sz="1800" dirty="0" err="1" smtClean="0">
                <a:solidFill>
                  <a:srgbClr val="0D0D11"/>
                </a:solidFill>
              </a:rPr>
              <a:t>ch_job_date</a:t>
            </a:r>
            <a:r>
              <a:rPr lang="en-US" altLang="ru-RU" sz="1800" dirty="0" smtClean="0">
                <a:solidFill>
                  <a:srgbClr val="0D0D11"/>
                </a:solidFill>
              </a:rPr>
              <a:t>  check (</a:t>
            </a:r>
            <a:r>
              <a:rPr lang="en-US" altLang="ru-RU" sz="1800" dirty="0" err="1" smtClean="0">
                <a:solidFill>
                  <a:srgbClr val="0D0D11"/>
                </a:solidFill>
              </a:rPr>
              <a:t>dend</a:t>
            </a:r>
            <a:r>
              <a:rPr lang="en-US" altLang="ru-RU" sz="1800" dirty="0" smtClean="0">
                <a:solidFill>
                  <a:srgbClr val="0D0D11"/>
                </a:solidFill>
              </a:rPr>
              <a:t> is null or </a:t>
            </a:r>
            <a:r>
              <a:rPr lang="en-US" altLang="ru-RU" sz="1800" dirty="0" err="1" smtClean="0">
                <a:solidFill>
                  <a:srgbClr val="0D0D11"/>
                </a:solidFill>
              </a:rPr>
              <a:t>dbegin</a:t>
            </a:r>
            <a:r>
              <a:rPr lang="en-US" altLang="ru-RU" sz="1800" dirty="0" smtClean="0">
                <a:solidFill>
                  <a:srgbClr val="0D0D11"/>
                </a:solidFill>
              </a:rPr>
              <a:t> &lt; </a:t>
            </a:r>
            <a:r>
              <a:rPr lang="en-US" altLang="ru-RU" sz="1800" dirty="0" err="1" smtClean="0">
                <a:solidFill>
                  <a:srgbClr val="0D0D11"/>
                </a:solidFill>
              </a:rPr>
              <a:t>dend</a:t>
            </a:r>
            <a:r>
              <a:rPr lang="en-US" altLang="ru-RU" sz="1800" dirty="0" smtClean="0">
                <a:solidFill>
                  <a:srgbClr val="0D0D11"/>
                </a:solidFill>
              </a:rPr>
              <a:t>), </a:t>
            </a:r>
          </a:p>
          <a:p>
            <a:pPr eaLnBrk="1" hangingPunct="1">
              <a:lnSpc>
                <a:spcPct val="80000"/>
              </a:lnSpc>
              <a:buFont typeface="Wingdings" pitchFamily="2" charset="2"/>
              <a:buNone/>
            </a:pPr>
            <a:r>
              <a:rPr lang="en-US" altLang="ru-RU" sz="1800" dirty="0" smtClean="0">
                <a:solidFill>
                  <a:srgbClr val="0D0D11"/>
                </a:solidFill>
              </a:rPr>
              <a:t>    constraint </a:t>
            </a:r>
            <a:r>
              <a:rPr lang="en-US" altLang="ru-RU" sz="1800" dirty="0" err="1" smtClean="0">
                <a:solidFill>
                  <a:srgbClr val="0D0D11"/>
                </a:solidFill>
              </a:rPr>
              <a:t>ch_job_rel</a:t>
            </a:r>
            <a:r>
              <a:rPr lang="en-US" altLang="ru-RU" sz="1800" dirty="0" smtClean="0">
                <a:solidFill>
                  <a:srgbClr val="0D0D11"/>
                </a:solidFill>
              </a:rPr>
              <a:t>  </a:t>
            </a:r>
            <a:r>
              <a:rPr lang="ru-RU" altLang="ru-RU" sz="1800" b="1" dirty="0" err="1" smtClean="0">
                <a:solidFill>
                  <a:srgbClr val="0D0D11"/>
                </a:solidFill>
              </a:rPr>
              <a:t>check</a:t>
            </a:r>
            <a:r>
              <a:rPr lang="ru-RU" altLang="ru-RU" sz="1800" dirty="0" smtClean="0">
                <a:solidFill>
                  <a:srgbClr val="0D0D11"/>
                </a:solidFill>
              </a:rPr>
              <a:t> (</a:t>
            </a:r>
            <a:r>
              <a:rPr lang="ru-RU" altLang="ru-RU" sz="1800" dirty="0" err="1" smtClean="0">
                <a:solidFill>
                  <a:srgbClr val="0D0D11"/>
                </a:solidFill>
              </a:rPr>
              <a:t>rel</a:t>
            </a:r>
            <a:r>
              <a:rPr lang="ru-RU" altLang="ru-RU" sz="1800" dirty="0" smtClean="0">
                <a:solidFill>
                  <a:srgbClr val="0D0D11"/>
                </a:solidFill>
              </a:rPr>
              <a:t> </a:t>
            </a:r>
            <a:r>
              <a:rPr lang="en-US" altLang="ru-RU" sz="1800" dirty="0" smtClean="0">
                <a:solidFill>
                  <a:srgbClr val="0D0D11"/>
                </a:solidFill>
              </a:rPr>
              <a:t> IN </a:t>
            </a:r>
            <a:r>
              <a:rPr lang="ru-RU" altLang="ru-RU" sz="1800" dirty="0" smtClean="0">
                <a:solidFill>
                  <a:srgbClr val="0D0D11"/>
                </a:solidFill>
              </a:rPr>
              <a:t> ('исполнитель', 'руководитель', 'консультант') )</a:t>
            </a:r>
          </a:p>
          <a:p>
            <a:pPr eaLnBrk="1" hangingPunct="1">
              <a:lnSpc>
                <a:spcPct val="80000"/>
              </a:lnSpc>
              <a:buFont typeface="Wingdings" pitchFamily="2" charset="2"/>
              <a:buNone/>
            </a:pPr>
            <a:r>
              <a:rPr lang="ru-RU" altLang="ru-RU" sz="1800" dirty="0" smtClean="0">
                <a:solidFill>
                  <a:srgbClr val="0D0D11"/>
                </a:solidFill>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3117105"/>
            <a:ext cx="4800600" cy="36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16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04664"/>
            <a:ext cx="7772400" cy="644525"/>
          </a:xfrm>
        </p:spPr>
        <p:txBody>
          <a:bodyPr/>
          <a:lstStyle/>
          <a:p>
            <a:pPr algn="ctr" eaLnBrk="1" hangingPunct="1"/>
            <a:r>
              <a:rPr lang="ru-RU" altLang="ru-RU" sz="3200" dirty="0" smtClean="0">
                <a:latin typeface="Times New Roman" pitchFamily="18" charset="0"/>
              </a:rPr>
              <a:t>Работа с системным каталогом </a:t>
            </a:r>
            <a:r>
              <a:rPr lang="en-US" altLang="ru-RU" sz="3200" dirty="0" smtClean="0">
                <a:latin typeface="Times New Roman" pitchFamily="18" charset="0"/>
              </a:rPr>
              <a:t>Oracle</a:t>
            </a:r>
            <a:endParaRPr lang="ru-RU" altLang="ru-RU" sz="3200" dirty="0" smtClean="0">
              <a:latin typeface="Times New Roman" pitchFamily="18" charset="0"/>
            </a:endParaRPr>
          </a:p>
        </p:txBody>
      </p:sp>
      <p:sp>
        <p:nvSpPr>
          <p:cNvPr id="16387" name="Rectangle 3"/>
          <p:cNvSpPr>
            <a:spLocks noGrp="1" noChangeArrowheads="1"/>
          </p:cNvSpPr>
          <p:nvPr>
            <p:ph idx="1"/>
          </p:nvPr>
        </p:nvSpPr>
        <p:spPr>
          <a:xfrm>
            <a:off x="468313" y="1124744"/>
            <a:ext cx="8424862" cy="2519363"/>
          </a:xfrm>
        </p:spPr>
        <p:txBody>
          <a:bodyPr/>
          <a:lstStyle/>
          <a:p>
            <a:pPr eaLnBrk="1" hangingPunct="1">
              <a:lnSpc>
                <a:spcPct val="80000"/>
              </a:lnSpc>
              <a:buFontTx/>
              <a:buNone/>
            </a:pPr>
            <a:r>
              <a:rPr lang="ru-RU" altLang="ru-RU" sz="1800" dirty="0" smtClean="0">
                <a:solidFill>
                  <a:srgbClr val="0D0D11"/>
                </a:solidFill>
                <a:latin typeface="Times New Roman" pitchFamily="18" charset="0"/>
              </a:rPr>
              <a:t>Некоторые представления (по смыслу их применения) присутствуют только в одной или двух группах. Наиболее характерно это для DBA-представлений, например:</a:t>
            </a:r>
          </a:p>
          <a:p>
            <a:pPr eaLnBrk="1" hangingPunct="1">
              <a:lnSpc>
                <a:spcPct val="90000"/>
              </a:lnSpc>
            </a:pPr>
            <a:r>
              <a:rPr lang="ru-RU" altLang="ru-RU" sz="1800" dirty="0" smtClean="0">
                <a:solidFill>
                  <a:srgbClr val="0D0D11"/>
                </a:solidFill>
                <a:latin typeface="Times New Roman" pitchFamily="18" charset="0"/>
              </a:rPr>
              <a:t>DBA_DATA_FILES	– данные о физических файлах базы и журналов;</a:t>
            </a:r>
          </a:p>
          <a:p>
            <a:pPr eaLnBrk="1" hangingPunct="1">
              <a:lnSpc>
                <a:spcPct val="90000"/>
              </a:lnSpc>
            </a:pPr>
            <a:r>
              <a:rPr lang="ru-RU" altLang="ru-RU" sz="1800" dirty="0" smtClean="0">
                <a:solidFill>
                  <a:srgbClr val="0D0D11"/>
                </a:solidFill>
                <a:latin typeface="Times New Roman" pitchFamily="18" charset="0"/>
              </a:rPr>
              <a:t>DBA/USER_FREE_SPACE – свободная память в табличных пространствах (вся и доступная конкретному пользователю);		</a:t>
            </a:r>
          </a:p>
          <a:p>
            <a:pPr eaLnBrk="1" hangingPunct="1">
              <a:lnSpc>
                <a:spcPct val="90000"/>
              </a:lnSpc>
            </a:pPr>
            <a:r>
              <a:rPr lang="ru-RU" altLang="ru-RU" sz="1800" dirty="0" smtClean="0">
                <a:solidFill>
                  <a:srgbClr val="0D0D11"/>
                </a:solidFill>
                <a:latin typeface="Times New Roman" pitchFamily="18" charset="0"/>
              </a:rPr>
              <a:t>DBA_PROFILES	– перечень вариантов "стоимости" системных ресурсов;</a:t>
            </a:r>
          </a:p>
          <a:p>
            <a:pPr eaLnBrk="1" hangingPunct="1">
              <a:lnSpc>
                <a:spcPct val="90000"/>
              </a:lnSpc>
            </a:pPr>
            <a:r>
              <a:rPr lang="ru-RU" altLang="ru-RU" sz="1800" dirty="0" smtClean="0">
                <a:solidFill>
                  <a:srgbClr val="0D0D11"/>
                </a:solidFill>
                <a:latin typeface="Times New Roman" pitchFamily="18" charset="0"/>
              </a:rPr>
              <a:t>DBA_ROLES		– перечень определенных в базе данных ролей.</a:t>
            </a:r>
          </a:p>
        </p:txBody>
      </p:sp>
      <p:sp>
        <p:nvSpPr>
          <p:cNvPr id="16388" name="Text Box 4"/>
          <p:cNvSpPr txBox="1">
            <a:spLocks noChangeArrowheads="1"/>
          </p:cNvSpPr>
          <p:nvPr/>
        </p:nvSpPr>
        <p:spPr bwMode="auto">
          <a:xfrm>
            <a:off x="468313" y="3429000"/>
            <a:ext cx="6335935" cy="316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spcBef>
                <a:spcPct val="50000"/>
              </a:spcBef>
            </a:pPr>
            <a:r>
              <a:rPr lang="ru-RU" altLang="ru-RU" dirty="0">
                <a:solidFill>
                  <a:srgbClr val="0D0D11"/>
                </a:solidFill>
              </a:rPr>
              <a:t>Примеры извлечения данных из ССД </a:t>
            </a:r>
            <a:r>
              <a:rPr lang="en-US" altLang="ru-RU" dirty="0">
                <a:solidFill>
                  <a:srgbClr val="0D0D11"/>
                </a:solidFill>
              </a:rPr>
              <a:t>Oracle</a:t>
            </a:r>
            <a:r>
              <a:rPr lang="ru-RU" altLang="ru-RU" dirty="0">
                <a:solidFill>
                  <a:srgbClr val="0D0D11"/>
                </a:solidFill>
              </a:rPr>
              <a:t>:</a:t>
            </a:r>
          </a:p>
          <a:p>
            <a:pPr eaLnBrk="1" hangingPunct="1">
              <a:spcBef>
                <a:spcPct val="10000"/>
              </a:spcBef>
            </a:pPr>
            <a:r>
              <a:rPr lang="ru-RU" altLang="ru-RU" dirty="0">
                <a:solidFill>
                  <a:srgbClr val="0D0D11"/>
                </a:solidFill>
              </a:rPr>
              <a:t>-- имена всех таблиц, принадлежащих текущему пользователю</a:t>
            </a:r>
          </a:p>
          <a:p>
            <a:pPr eaLnBrk="1" hangingPunct="1">
              <a:spcBef>
                <a:spcPts val="0"/>
              </a:spcBef>
            </a:pPr>
            <a:r>
              <a:rPr lang="ru-RU" altLang="ru-RU" dirty="0">
                <a:solidFill>
                  <a:srgbClr val="0D0D11"/>
                </a:solidFill>
              </a:rPr>
              <a:t>    </a:t>
            </a:r>
            <a:r>
              <a:rPr lang="en-US" altLang="ru-RU" b="1" dirty="0">
                <a:solidFill>
                  <a:srgbClr val="0D0D11"/>
                </a:solidFill>
              </a:rPr>
              <a:t>select </a:t>
            </a:r>
            <a:r>
              <a:rPr lang="ru-RU" altLang="ru-RU" b="1" dirty="0">
                <a:solidFill>
                  <a:srgbClr val="0D0D11"/>
                </a:solidFill>
              </a:rPr>
              <a:t> </a:t>
            </a:r>
            <a:r>
              <a:rPr lang="en-US" altLang="ru-RU" b="1" dirty="0" err="1">
                <a:solidFill>
                  <a:srgbClr val="0D0D11"/>
                </a:solidFill>
              </a:rPr>
              <a:t>table_name</a:t>
            </a:r>
            <a:r>
              <a:rPr lang="ru-RU" altLang="ru-RU" b="1" dirty="0">
                <a:solidFill>
                  <a:srgbClr val="0D0D11"/>
                </a:solidFill>
              </a:rPr>
              <a:t>  </a:t>
            </a:r>
            <a:endParaRPr lang="ru-RU" altLang="ru-RU" b="1" dirty="0" smtClean="0">
              <a:solidFill>
                <a:srgbClr val="0D0D11"/>
              </a:solidFill>
            </a:endParaRPr>
          </a:p>
          <a:p>
            <a:pPr eaLnBrk="1" hangingPunct="1">
              <a:spcBef>
                <a:spcPts val="0"/>
              </a:spcBef>
            </a:pPr>
            <a:r>
              <a:rPr lang="ru-RU" altLang="ru-RU" b="1" dirty="0">
                <a:solidFill>
                  <a:srgbClr val="0D0D11"/>
                </a:solidFill>
              </a:rPr>
              <a:t>	</a:t>
            </a:r>
            <a:r>
              <a:rPr lang="en-US" altLang="ru-RU" b="1" dirty="0" smtClean="0">
                <a:solidFill>
                  <a:srgbClr val="0D0D11"/>
                </a:solidFill>
              </a:rPr>
              <a:t>from </a:t>
            </a:r>
            <a:r>
              <a:rPr lang="ru-RU" altLang="ru-RU" b="1" dirty="0" smtClean="0">
                <a:solidFill>
                  <a:srgbClr val="0D0D11"/>
                </a:solidFill>
              </a:rPr>
              <a:t> </a:t>
            </a:r>
            <a:r>
              <a:rPr lang="en-US" altLang="ru-RU" b="1" dirty="0" err="1">
                <a:solidFill>
                  <a:srgbClr val="0D0D11"/>
                </a:solidFill>
              </a:rPr>
              <a:t>user_tables</a:t>
            </a:r>
            <a:r>
              <a:rPr lang="en-US" altLang="ru-RU" dirty="0">
                <a:solidFill>
                  <a:srgbClr val="0D0D11"/>
                </a:solidFill>
              </a:rPr>
              <a:t>;</a:t>
            </a:r>
          </a:p>
          <a:p>
            <a:pPr eaLnBrk="1" hangingPunct="1">
              <a:spcBef>
                <a:spcPct val="50000"/>
              </a:spcBef>
            </a:pPr>
            <a:r>
              <a:rPr lang="ru-RU" altLang="ru-RU" dirty="0">
                <a:solidFill>
                  <a:srgbClr val="0D0D11"/>
                </a:solidFill>
              </a:rPr>
              <a:t>-- все представления, доступные текущему пользователю</a:t>
            </a:r>
          </a:p>
          <a:p>
            <a:pPr eaLnBrk="1" hangingPunct="1">
              <a:spcBef>
                <a:spcPts val="0"/>
              </a:spcBef>
            </a:pPr>
            <a:r>
              <a:rPr lang="ru-RU" altLang="ru-RU" b="1" dirty="0">
                <a:solidFill>
                  <a:srgbClr val="0D0D11"/>
                </a:solidFill>
              </a:rPr>
              <a:t>    </a:t>
            </a:r>
            <a:r>
              <a:rPr lang="en-US" altLang="ru-RU" b="1" dirty="0">
                <a:solidFill>
                  <a:srgbClr val="0D0D11"/>
                </a:solidFill>
              </a:rPr>
              <a:t>select </a:t>
            </a:r>
            <a:r>
              <a:rPr lang="ru-RU" altLang="ru-RU" b="1" dirty="0">
                <a:solidFill>
                  <a:srgbClr val="0D0D11"/>
                </a:solidFill>
              </a:rPr>
              <a:t> </a:t>
            </a:r>
            <a:r>
              <a:rPr lang="en-US" altLang="ru-RU" b="1" dirty="0">
                <a:solidFill>
                  <a:srgbClr val="0D0D11"/>
                </a:solidFill>
              </a:rPr>
              <a:t>*</a:t>
            </a:r>
            <a:r>
              <a:rPr lang="ru-RU" altLang="ru-RU" b="1" dirty="0">
                <a:solidFill>
                  <a:srgbClr val="0D0D11"/>
                </a:solidFill>
              </a:rPr>
              <a:t>  </a:t>
            </a:r>
            <a:endParaRPr lang="ru-RU" altLang="ru-RU" b="1" dirty="0" smtClean="0">
              <a:solidFill>
                <a:srgbClr val="0D0D11"/>
              </a:solidFill>
            </a:endParaRPr>
          </a:p>
          <a:p>
            <a:pPr eaLnBrk="1" hangingPunct="1">
              <a:spcBef>
                <a:spcPts val="0"/>
              </a:spcBef>
            </a:pPr>
            <a:r>
              <a:rPr lang="ru-RU" altLang="ru-RU" b="1" dirty="0">
                <a:solidFill>
                  <a:srgbClr val="0D0D11"/>
                </a:solidFill>
              </a:rPr>
              <a:t>	</a:t>
            </a:r>
            <a:r>
              <a:rPr lang="en-US" altLang="ru-RU" b="1" dirty="0" smtClean="0">
                <a:solidFill>
                  <a:srgbClr val="0D0D11"/>
                </a:solidFill>
              </a:rPr>
              <a:t>from </a:t>
            </a:r>
            <a:r>
              <a:rPr lang="en-US" altLang="ru-RU" b="1" dirty="0" err="1">
                <a:solidFill>
                  <a:srgbClr val="0D0D11"/>
                </a:solidFill>
              </a:rPr>
              <a:t>all_views</a:t>
            </a:r>
            <a:r>
              <a:rPr lang="en-US" altLang="ru-RU" dirty="0">
                <a:solidFill>
                  <a:srgbClr val="0D0D11"/>
                </a:solidFill>
              </a:rPr>
              <a:t>;</a:t>
            </a:r>
          </a:p>
          <a:p>
            <a:pPr eaLnBrk="1" hangingPunct="1">
              <a:spcBef>
                <a:spcPct val="50000"/>
              </a:spcBef>
            </a:pPr>
            <a:r>
              <a:rPr lang="ru-RU" altLang="ru-RU" dirty="0">
                <a:solidFill>
                  <a:srgbClr val="0D0D11"/>
                </a:solidFill>
              </a:rPr>
              <a:t>-- имена всех представлений, которые есть в базе данных</a:t>
            </a:r>
          </a:p>
          <a:p>
            <a:pPr eaLnBrk="1" hangingPunct="1">
              <a:spcBef>
                <a:spcPts val="0"/>
              </a:spcBef>
            </a:pPr>
            <a:r>
              <a:rPr lang="ru-RU" altLang="ru-RU" b="1" dirty="0">
                <a:solidFill>
                  <a:srgbClr val="0D0D11"/>
                </a:solidFill>
              </a:rPr>
              <a:t>    </a:t>
            </a:r>
            <a:r>
              <a:rPr lang="en-US" altLang="ru-RU" b="1" dirty="0">
                <a:solidFill>
                  <a:srgbClr val="0D0D11"/>
                </a:solidFill>
              </a:rPr>
              <a:t>select </a:t>
            </a:r>
            <a:r>
              <a:rPr lang="ru-RU" altLang="ru-RU" b="1" dirty="0">
                <a:solidFill>
                  <a:srgbClr val="0D0D11"/>
                </a:solidFill>
              </a:rPr>
              <a:t> </a:t>
            </a:r>
            <a:r>
              <a:rPr lang="en-US" altLang="ru-RU" b="1" dirty="0" err="1">
                <a:solidFill>
                  <a:srgbClr val="0D0D11"/>
                </a:solidFill>
              </a:rPr>
              <a:t>view_name</a:t>
            </a:r>
            <a:r>
              <a:rPr lang="ru-RU" altLang="ru-RU" b="1" dirty="0">
                <a:solidFill>
                  <a:srgbClr val="0D0D11"/>
                </a:solidFill>
              </a:rPr>
              <a:t>  </a:t>
            </a:r>
            <a:endParaRPr lang="ru-RU" altLang="ru-RU" b="1" dirty="0" smtClean="0">
              <a:solidFill>
                <a:srgbClr val="0D0D11"/>
              </a:solidFill>
            </a:endParaRPr>
          </a:p>
          <a:p>
            <a:pPr eaLnBrk="1" hangingPunct="1">
              <a:spcBef>
                <a:spcPts val="0"/>
              </a:spcBef>
            </a:pPr>
            <a:r>
              <a:rPr lang="ru-RU" altLang="ru-RU" b="1" dirty="0">
                <a:solidFill>
                  <a:srgbClr val="0D0D11"/>
                </a:solidFill>
              </a:rPr>
              <a:t>	</a:t>
            </a:r>
            <a:r>
              <a:rPr lang="en-US" altLang="ru-RU" b="1" dirty="0" smtClean="0">
                <a:solidFill>
                  <a:srgbClr val="0D0D11"/>
                </a:solidFill>
              </a:rPr>
              <a:t>from </a:t>
            </a:r>
            <a:r>
              <a:rPr lang="ru-RU" altLang="ru-RU" b="1" dirty="0" smtClean="0">
                <a:solidFill>
                  <a:srgbClr val="0D0D11"/>
                </a:solidFill>
              </a:rPr>
              <a:t> </a:t>
            </a:r>
            <a:r>
              <a:rPr lang="en-US" altLang="ru-RU" b="1" dirty="0" err="1">
                <a:solidFill>
                  <a:srgbClr val="0D0D11"/>
                </a:solidFill>
              </a:rPr>
              <a:t>dba_views</a:t>
            </a:r>
            <a:r>
              <a:rPr lang="en-US" altLang="ru-RU" b="1" dirty="0">
                <a:solidFill>
                  <a:srgbClr val="0D0D11"/>
                </a:solidFill>
              </a:rPr>
              <a:t>;</a:t>
            </a:r>
            <a:endParaRPr lang="ru-RU" altLang="ru-RU" b="1" dirty="0">
              <a:solidFill>
                <a:srgbClr val="0D0D11"/>
              </a:solidFill>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15</a:t>
            </a:fld>
            <a:endParaRPr lang="ru-RU" altLang="ru-RU"/>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701" y="3393331"/>
            <a:ext cx="1909763" cy="3348037"/>
          </a:xfrm>
          <a:prstGeom prst="rect">
            <a:avLst/>
          </a:pr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 calcmode="lin" valueType="num">
                                      <p:cBhvr additive="base">
                                        <p:cTn id="15"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anim calcmode="lin" valueType="num">
                                      <p:cBhvr additive="base">
                                        <p:cTn id="19"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8">
                                            <p:txEl>
                                              <p:pRg st="5" end="5"/>
                                            </p:txEl>
                                          </p:spTgt>
                                        </p:tgtEl>
                                        <p:attrNameLst>
                                          <p:attrName>style.visibility</p:attrName>
                                        </p:attrNameLst>
                                      </p:cBhvr>
                                      <p:to>
                                        <p:strVal val="visible"/>
                                      </p:to>
                                    </p:set>
                                    <p:anim calcmode="lin" valueType="num">
                                      <p:cBhvr additive="base">
                                        <p:cTn id="29" dur="5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388">
                                            <p:txEl>
                                              <p:pRg st="6" end="6"/>
                                            </p:txEl>
                                          </p:spTgt>
                                        </p:tgtEl>
                                        <p:attrNameLst>
                                          <p:attrName>style.visibility</p:attrName>
                                        </p:attrNameLst>
                                      </p:cBhvr>
                                      <p:to>
                                        <p:strVal val="visible"/>
                                      </p:to>
                                    </p:set>
                                    <p:anim calcmode="lin" valueType="num">
                                      <p:cBhvr additive="base">
                                        <p:cTn id="33" dur="5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8">
                                            <p:txEl>
                                              <p:pRg st="8" end="8"/>
                                            </p:txEl>
                                          </p:spTgt>
                                        </p:tgtEl>
                                        <p:attrNameLst>
                                          <p:attrName>style.visibility</p:attrName>
                                        </p:attrNameLst>
                                      </p:cBhvr>
                                      <p:to>
                                        <p:strVal val="visible"/>
                                      </p:to>
                                    </p:set>
                                    <p:anim calcmode="lin" valueType="num">
                                      <p:cBhvr additive="base">
                                        <p:cTn id="43" dur="5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388">
                                            <p:txEl>
                                              <p:pRg st="9" end="9"/>
                                            </p:txEl>
                                          </p:spTgt>
                                        </p:tgtEl>
                                        <p:attrNameLst>
                                          <p:attrName>style.visibility</p:attrName>
                                        </p:attrNameLst>
                                      </p:cBhvr>
                                      <p:to>
                                        <p:strVal val="visible"/>
                                      </p:to>
                                    </p:set>
                                    <p:anim calcmode="lin" valueType="num">
                                      <p:cBhvr additive="base">
                                        <p:cTn id="47" dur="500" fill="hold"/>
                                        <p:tgtEl>
                                          <p:spTgt spid="1638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33375"/>
            <a:ext cx="7772400" cy="644525"/>
          </a:xfrm>
        </p:spPr>
        <p:txBody>
          <a:bodyPr/>
          <a:lstStyle/>
          <a:p>
            <a:pPr algn="ctr" eaLnBrk="1" hangingPunct="1"/>
            <a:r>
              <a:rPr lang="ru-RU" altLang="ru-RU" sz="3200" dirty="0" smtClean="0">
                <a:latin typeface="Times New Roman" pitchFamily="18" charset="0"/>
              </a:rPr>
              <a:t>Системный каталог данных </a:t>
            </a:r>
            <a:r>
              <a:rPr lang="en-US" altLang="ru-RU" sz="3200" dirty="0" smtClean="0">
                <a:latin typeface="Times New Roman" pitchFamily="18" charset="0"/>
              </a:rPr>
              <a:t>PostgreSQL</a:t>
            </a:r>
            <a:endParaRPr lang="ru-RU" altLang="ru-RU" sz="3200" dirty="0" smtClean="0">
              <a:latin typeface="Times New Roman" pitchFamily="18"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3642339357"/>
              </p:ext>
            </p:extLst>
          </p:nvPr>
        </p:nvGraphicFramePr>
        <p:xfrm>
          <a:off x="467544" y="1484784"/>
          <a:ext cx="8229600" cy="4767259"/>
        </p:xfrm>
        <a:graphic>
          <a:graphicData uri="http://schemas.openxmlformats.org/drawingml/2006/table">
            <a:tbl>
              <a:tblPr firstRow="1" firstCol="1" bandRow="1">
                <a:tableStyleId>{5C22544A-7EE6-4342-B048-85BDC9FD1C3A}</a:tableStyleId>
              </a:tblPr>
              <a:tblGrid>
                <a:gridCol w="2592288"/>
                <a:gridCol w="5637312"/>
              </a:tblGrid>
              <a:tr h="280427">
                <a:tc>
                  <a:txBody>
                    <a:bodyPr/>
                    <a:lstStyle/>
                    <a:p>
                      <a:pPr>
                        <a:lnSpc>
                          <a:spcPct val="115000"/>
                        </a:lnSpc>
                        <a:spcAft>
                          <a:spcPts val="0"/>
                        </a:spcAft>
                      </a:pPr>
                      <a:r>
                        <a:rPr lang="ru-RU" sz="1600" dirty="0">
                          <a:solidFill>
                            <a:schemeClr val="tx1"/>
                          </a:solidFill>
                          <a:effectLst/>
                        </a:rPr>
                        <a:t>Имя каталога</a:t>
                      </a:r>
                      <a:endParaRPr lang="ru-RU" sz="1400"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nSpc>
                          <a:spcPct val="115000"/>
                        </a:lnSpc>
                        <a:spcAft>
                          <a:spcPts val="0"/>
                        </a:spcAft>
                      </a:pPr>
                      <a:r>
                        <a:rPr lang="ru-RU" sz="1600" dirty="0">
                          <a:solidFill>
                            <a:schemeClr val="tx1"/>
                          </a:solidFill>
                          <a:effectLst/>
                        </a:rPr>
                        <a:t>Предназначение</a:t>
                      </a:r>
                      <a:endParaRPr lang="ru-RU" sz="1400"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r>
              <a:tr h="280427">
                <a:tc>
                  <a:txBody>
                    <a:bodyPr/>
                    <a:lstStyle/>
                    <a:p>
                      <a:pPr>
                        <a:lnSpc>
                          <a:spcPct val="115000"/>
                        </a:lnSpc>
                        <a:spcAft>
                          <a:spcPts val="0"/>
                        </a:spcAft>
                      </a:pPr>
                      <a:r>
                        <a:rPr lang="en-US" sz="1600" dirty="0" err="1">
                          <a:solidFill>
                            <a:schemeClr val="tx1"/>
                          </a:solidFill>
                          <a:effectLst/>
                        </a:rPr>
                        <a:t>pg</a:t>
                      </a:r>
                      <a:r>
                        <a:rPr lang="ru-RU" sz="1600" dirty="0">
                          <a:solidFill>
                            <a:schemeClr val="tx1"/>
                          </a:solidFill>
                          <a:effectLst/>
                        </a:rPr>
                        <a:t>_</a:t>
                      </a:r>
                      <a:r>
                        <a:rPr lang="en-US" sz="1600" dirty="0">
                          <a:solidFill>
                            <a:schemeClr val="tx1"/>
                          </a:solidFill>
                          <a:effectLst/>
                        </a:rPr>
                        <a:t>aggregate</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агрегатные функции</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err="1">
                          <a:solidFill>
                            <a:schemeClr val="tx1"/>
                          </a:solidFill>
                          <a:effectLst/>
                        </a:rPr>
                        <a:t>attrdef</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a:effectLst/>
                        </a:rPr>
                        <a:t>значения столбцов по умолчанию</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attribute</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столбцы таблиц («атрибуты»)</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class</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dirty="0">
                          <a:effectLst/>
                        </a:rPr>
                        <a:t>таблицы, индексы, последовательности, представления</a:t>
                      </a:r>
                      <a:endParaRPr lang="ru-RU" sz="1400" dirty="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constraint</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ограничения целостности</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database</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a:effectLst/>
                        </a:rPr>
                        <a:t>базы данных в этом кластере</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depend</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зависимости между объектами базы данных</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err="1">
                          <a:solidFill>
                            <a:schemeClr val="tx1"/>
                          </a:solidFill>
                          <a:effectLst/>
                        </a:rPr>
                        <a:t>largeobject</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a:effectLst/>
                        </a:rPr>
                        <a:t>страницы данных для больших объектов</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err="1">
                          <a:solidFill>
                            <a:schemeClr val="tx1"/>
                          </a:solidFill>
                          <a:effectLst/>
                        </a:rPr>
                        <a:t>largeobject</a:t>
                      </a:r>
                      <a:r>
                        <a:rPr lang="ru-RU" sz="1600" dirty="0">
                          <a:solidFill>
                            <a:schemeClr val="tx1"/>
                          </a:solidFill>
                          <a:effectLst/>
                        </a:rPr>
                        <a:t>_</a:t>
                      </a:r>
                      <a:r>
                        <a:rPr lang="en-US" sz="1600" dirty="0">
                          <a:solidFill>
                            <a:schemeClr val="tx1"/>
                          </a:solidFill>
                          <a:effectLst/>
                        </a:rPr>
                        <a:t>metadata</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метаданные для больших объектов</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proc</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dirty="0">
                          <a:effectLst/>
                        </a:rPr>
                        <a:t>функции и процедуры</a:t>
                      </a:r>
                      <a:endParaRPr lang="ru-RU" sz="1400" dirty="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sequence</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информация о последовательностях</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err="1">
                          <a:solidFill>
                            <a:schemeClr val="tx1"/>
                          </a:solidFill>
                          <a:effectLst/>
                        </a:rPr>
                        <a:t>shdepend</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a:effectLst/>
                        </a:rPr>
                        <a:t>зависимости общих объектов</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statistic</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статистика планировщика</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tablespace</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a:effectLst/>
                        </a:rPr>
                        <a:t>табличные пространства в этом кластере баз данных</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trigger</a:t>
                      </a:r>
                      <a:endParaRPr lang="ru-RU" sz="1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15000"/>
                        </a:lnSpc>
                        <a:spcAft>
                          <a:spcPts val="0"/>
                        </a:spcAft>
                      </a:pPr>
                      <a:r>
                        <a:rPr lang="ru-RU" sz="1600">
                          <a:effectLst/>
                        </a:rPr>
                        <a:t>триггеры</a:t>
                      </a:r>
                      <a:endParaRPr lang="ru-RU" sz="1400">
                        <a:effectLst/>
                        <a:latin typeface="Calibri"/>
                        <a:ea typeface="Calibri"/>
                        <a:cs typeface="Times New Roman"/>
                      </a:endParaRPr>
                    </a:p>
                  </a:txBody>
                  <a:tcPr marL="68580" marR="68580" marT="0" marB="0"/>
                </a:tc>
              </a:tr>
              <a:tr h="280427">
                <a:tc>
                  <a:txBody>
                    <a:bodyPr/>
                    <a:lstStyle/>
                    <a:p>
                      <a:pPr>
                        <a:lnSpc>
                          <a:spcPct val="115000"/>
                        </a:lnSpc>
                        <a:spcAft>
                          <a:spcPts val="0"/>
                        </a:spcAft>
                      </a:pPr>
                      <a:r>
                        <a:rPr lang="en-US" sz="1600" dirty="0" err="1" smtClean="0">
                          <a:solidFill>
                            <a:schemeClr val="tx1"/>
                          </a:solidFill>
                          <a:effectLst/>
                        </a:rPr>
                        <a:t>pg</a:t>
                      </a:r>
                      <a:r>
                        <a:rPr lang="ru-RU" sz="1600" dirty="0">
                          <a:solidFill>
                            <a:schemeClr val="tx1"/>
                          </a:solidFill>
                          <a:effectLst/>
                        </a:rPr>
                        <a:t>_</a:t>
                      </a:r>
                      <a:r>
                        <a:rPr lang="en-US" sz="1600" dirty="0">
                          <a:solidFill>
                            <a:schemeClr val="tx1"/>
                          </a:solidFill>
                          <a:effectLst/>
                        </a:rPr>
                        <a:t>type</a:t>
                      </a:r>
                      <a:endParaRPr lang="ru-RU" sz="14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ru-RU" sz="1600" dirty="0">
                          <a:effectLst/>
                        </a:rPr>
                        <a:t>типы данных</a:t>
                      </a:r>
                      <a:endParaRPr lang="ru-RU" sz="1400" dirty="0">
                        <a:effectLst/>
                        <a:latin typeface="Calibri"/>
                        <a:ea typeface="Calibri"/>
                        <a:cs typeface="Times New Roman"/>
                      </a:endParaRPr>
                    </a:p>
                  </a:txBody>
                  <a:tcPr marL="68580" marR="68580" marT="0" marB="0"/>
                </a:tc>
              </a:tr>
            </a:tbl>
          </a:graphicData>
        </a:graphic>
      </p:graphicFrame>
      <p:sp>
        <p:nvSpPr>
          <p:cNvPr id="17467" name="TextBox 21"/>
          <p:cNvSpPr txBox="1">
            <a:spLocks noChangeArrowheads="1"/>
          </p:cNvSpPr>
          <p:nvPr/>
        </p:nvSpPr>
        <p:spPr bwMode="auto">
          <a:xfrm>
            <a:off x="468313" y="980728"/>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sz="2400" dirty="0"/>
              <a:t>Основные каталоги</a:t>
            </a:r>
          </a:p>
        </p:txBody>
      </p:sp>
      <p:cxnSp>
        <p:nvCxnSpPr>
          <p:cNvPr id="17469" name="Прямая соединительная линия 26"/>
          <p:cNvCxnSpPr>
            <a:cxnSpLocks noChangeShapeType="1"/>
          </p:cNvCxnSpPr>
          <p:nvPr/>
        </p:nvCxnSpPr>
        <p:spPr bwMode="auto">
          <a:xfrm>
            <a:off x="3059932" y="1499072"/>
            <a:ext cx="0" cy="4752975"/>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71" name="Прямая соединительная линия 25"/>
          <p:cNvCxnSpPr>
            <a:cxnSpLocks noChangeShapeType="1"/>
          </p:cNvCxnSpPr>
          <p:nvPr/>
        </p:nvCxnSpPr>
        <p:spPr bwMode="auto">
          <a:xfrm>
            <a:off x="467544" y="6252047"/>
            <a:ext cx="8208963"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16</a:t>
            </a:fld>
            <a:endParaRPr lang="ru-RU" alt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33375"/>
            <a:ext cx="7772400" cy="644525"/>
          </a:xfrm>
        </p:spPr>
        <p:txBody>
          <a:bodyPr/>
          <a:lstStyle/>
          <a:p>
            <a:pPr algn="ctr" eaLnBrk="1" hangingPunct="1"/>
            <a:r>
              <a:rPr lang="ru-RU" altLang="ru-RU" sz="3200" dirty="0" smtClean="0">
                <a:latin typeface="Times New Roman" pitchFamily="18" charset="0"/>
              </a:rPr>
              <a:t>Системный каталог данных </a:t>
            </a:r>
            <a:r>
              <a:rPr lang="en-US" altLang="ru-RU" sz="3200" dirty="0" smtClean="0">
                <a:latin typeface="Times New Roman" pitchFamily="18" charset="0"/>
              </a:rPr>
              <a:t>PostgreSQL</a:t>
            </a:r>
            <a:endParaRPr lang="ru-RU" altLang="ru-RU" sz="3200" dirty="0" smtClean="0">
              <a:latin typeface="Times New Roman" pitchFamily="18" charset="0"/>
            </a:endParaRPr>
          </a:p>
        </p:txBody>
      </p:sp>
      <p:graphicFrame>
        <p:nvGraphicFramePr>
          <p:cNvPr id="5" name="Таблица 4"/>
          <p:cNvGraphicFramePr>
            <a:graphicFrameLocks noGrp="1"/>
          </p:cNvGraphicFramePr>
          <p:nvPr/>
        </p:nvGraphicFramePr>
        <p:xfrm>
          <a:off x="3851275" y="908050"/>
          <a:ext cx="4824413" cy="3975100"/>
        </p:xfrm>
        <a:graphic>
          <a:graphicData uri="http://schemas.openxmlformats.org/drawingml/2006/table">
            <a:tbl>
              <a:tblPr firstRow="1" firstCol="1" bandRow="1">
                <a:tableStyleId>{5C22544A-7EE6-4342-B048-85BDC9FD1C3A}</a:tableStyleId>
              </a:tblPr>
              <a:tblGrid>
                <a:gridCol w="2088179"/>
                <a:gridCol w="2736234"/>
              </a:tblGrid>
              <a:tr h="397510">
                <a:tc>
                  <a:txBody>
                    <a:bodyPr/>
                    <a:lstStyle/>
                    <a:p>
                      <a:pPr>
                        <a:lnSpc>
                          <a:spcPct val="115000"/>
                        </a:lnSpc>
                        <a:spcAft>
                          <a:spcPts val="0"/>
                        </a:spcAft>
                      </a:pPr>
                      <a:r>
                        <a:rPr lang="ru-RU" sz="1400" dirty="0">
                          <a:solidFill>
                            <a:schemeClr val="tx1"/>
                          </a:solidFill>
                          <a:effectLst/>
                        </a:rPr>
                        <a:t>Имя представления</a:t>
                      </a:r>
                      <a:endParaRPr lang="ru-RU" sz="1400" dirty="0">
                        <a:solidFill>
                          <a:schemeClr val="tx1"/>
                        </a:solidFill>
                        <a:effectLst/>
                        <a:latin typeface="Calibri"/>
                        <a:ea typeface="Calibri"/>
                        <a:cs typeface="Times New Roman"/>
                      </a:endParaRPr>
                    </a:p>
                  </a:txBody>
                  <a:tcPr marL="76056" marR="76056" marT="76064" marB="76064" anchor="b">
                    <a:solidFill>
                      <a:schemeClr val="accent2">
                        <a:lumMod val="60000"/>
                        <a:lumOff val="40000"/>
                      </a:schemeClr>
                    </a:solidFill>
                  </a:tcPr>
                </a:tc>
                <a:tc>
                  <a:txBody>
                    <a:bodyPr/>
                    <a:lstStyle/>
                    <a:p>
                      <a:pPr>
                        <a:lnSpc>
                          <a:spcPct val="115000"/>
                        </a:lnSpc>
                        <a:spcAft>
                          <a:spcPts val="0"/>
                        </a:spcAft>
                      </a:pPr>
                      <a:r>
                        <a:rPr lang="ru-RU" sz="1400" dirty="0">
                          <a:solidFill>
                            <a:schemeClr val="tx1"/>
                          </a:solidFill>
                          <a:effectLst/>
                        </a:rPr>
                        <a:t>Предназначение</a:t>
                      </a:r>
                      <a:endParaRPr lang="ru-RU" sz="1400" dirty="0">
                        <a:solidFill>
                          <a:schemeClr val="tx1"/>
                        </a:solidFill>
                        <a:effectLst/>
                        <a:latin typeface="Calibri"/>
                        <a:ea typeface="Calibri"/>
                        <a:cs typeface="Times New Roman"/>
                      </a:endParaRPr>
                    </a:p>
                  </a:txBody>
                  <a:tcPr marL="76056" marR="76056" marT="76064" marB="76064" anchor="b">
                    <a:solidFill>
                      <a:schemeClr val="accent2">
                        <a:lumMod val="60000"/>
                        <a:lumOff val="40000"/>
                      </a:schemeClr>
                    </a:solidFill>
                  </a:tcPr>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pg_group</a:t>
                      </a:r>
                      <a:endParaRPr lang="ru-RU" sz="1400" u="none" dirty="0">
                        <a:solidFill>
                          <a:schemeClr val="tx1"/>
                        </a:solidFill>
                        <a:effectLst/>
                        <a:latin typeface="Calibri"/>
                        <a:ea typeface="Calibri"/>
                        <a:cs typeface="Times New Roman"/>
                      </a:endParaRPr>
                    </a:p>
                  </a:txBody>
                  <a:tcPr marL="76056" marR="76056" marT="76064" marB="76064">
                    <a:solidFill>
                      <a:schemeClr val="accent2">
                        <a:lumMod val="20000"/>
                        <a:lumOff val="80000"/>
                      </a:schemeClr>
                    </a:solidFill>
                  </a:tcPr>
                </a:tc>
                <a:tc>
                  <a:txBody>
                    <a:bodyPr/>
                    <a:lstStyle/>
                    <a:p>
                      <a:pPr>
                        <a:lnSpc>
                          <a:spcPct val="115000"/>
                        </a:lnSpc>
                        <a:spcAft>
                          <a:spcPts val="0"/>
                        </a:spcAft>
                      </a:pPr>
                      <a:r>
                        <a:rPr lang="ru-RU" sz="1400" dirty="0">
                          <a:effectLst/>
                        </a:rPr>
                        <a:t>группы пользователей </a:t>
                      </a:r>
                      <a:r>
                        <a:rPr lang="ru-RU" sz="1400" dirty="0" smtClean="0">
                          <a:effectLst/>
                        </a:rPr>
                        <a:t>БД</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pg_indexes</a:t>
                      </a:r>
                      <a:endParaRPr lang="ru-RU" sz="1400" u="none" dirty="0">
                        <a:effectLst/>
                        <a:latin typeface="Calibri"/>
                        <a:ea typeface="Calibri"/>
                        <a:cs typeface="Times New Roman"/>
                      </a:endParaRPr>
                    </a:p>
                  </a:txBody>
                  <a:tcPr marL="76056" marR="76056" marT="76064" marB="76064">
                    <a:noFill/>
                  </a:tcPr>
                </a:tc>
                <a:tc>
                  <a:txBody>
                    <a:bodyPr/>
                    <a:lstStyle/>
                    <a:p>
                      <a:pPr>
                        <a:lnSpc>
                          <a:spcPct val="115000"/>
                        </a:lnSpc>
                        <a:spcAft>
                          <a:spcPts val="0"/>
                        </a:spcAft>
                      </a:pPr>
                      <a:r>
                        <a:rPr lang="ru-RU" sz="1400" dirty="0">
                          <a:effectLst/>
                        </a:rPr>
                        <a:t>индексы</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pg_roles</a:t>
                      </a:r>
                      <a:endParaRPr lang="ru-RU" sz="1400" u="none" dirty="0">
                        <a:effectLst/>
                        <a:latin typeface="Calibri"/>
                        <a:ea typeface="Calibri"/>
                        <a:cs typeface="Times New Roman"/>
                      </a:endParaRPr>
                    </a:p>
                  </a:txBody>
                  <a:tcPr marL="76056" marR="76056" marT="76064" marB="76064">
                    <a:solidFill>
                      <a:schemeClr val="accent2">
                        <a:lumMod val="20000"/>
                        <a:lumOff val="80000"/>
                      </a:schemeClr>
                    </a:solidFill>
                  </a:tcPr>
                </a:tc>
                <a:tc>
                  <a:txBody>
                    <a:bodyPr/>
                    <a:lstStyle/>
                    <a:p>
                      <a:pPr>
                        <a:lnSpc>
                          <a:spcPct val="115000"/>
                        </a:lnSpc>
                        <a:spcAft>
                          <a:spcPts val="0"/>
                        </a:spcAft>
                      </a:pPr>
                      <a:r>
                        <a:rPr lang="ru-RU" sz="1400" dirty="0">
                          <a:effectLst/>
                        </a:rPr>
                        <a:t>роли баз данных</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pg_rules</a:t>
                      </a:r>
                      <a:endParaRPr lang="ru-RU" sz="1400" u="none" dirty="0">
                        <a:effectLst/>
                        <a:latin typeface="Calibri"/>
                        <a:ea typeface="Calibri"/>
                        <a:cs typeface="Times New Roman"/>
                      </a:endParaRPr>
                    </a:p>
                  </a:txBody>
                  <a:tcPr marL="76056" marR="76056" marT="76064" marB="76064">
                    <a:noFill/>
                  </a:tcPr>
                </a:tc>
                <a:tc>
                  <a:txBody>
                    <a:bodyPr/>
                    <a:lstStyle/>
                    <a:p>
                      <a:pPr>
                        <a:lnSpc>
                          <a:spcPct val="115000"/>
                        </a:lnSpc>
                        <a:spcAft>
                          <a:spcPts val="0"/>
                        </a:spcAft>
                      </a:pPr>
                      <a:r>
                        <a:rPr lang="ru-RU" sz="1400" dirty="0" smtClean="0">
                          <a:effectLst/>
                        </a:rPr>
                        <a:t>правила</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pg_sequences</a:t>
                      </a:r>
                      <a:endParaRPr lang="ru-RU" sz="1400" u="none" dirty="0">
                        <a:effectLst/>
                        <a:latin typeface="Calibri"/>
                        <a:ea typeface="Calibri"/>
                        <a:cs typeface="Times New Roman"/>
                      </a:endParaRPr>
                    </a:p>
                  </a:txBody>
                  <a:tcPr marL="76056" marR="76056" marT="76064" marB="76064">
                    <a:solidFill>
                      <a:schemeClr val="accent2">
                        <a:lumMod val="20000"/>
                        <a:lumOff val="80000"/>
                      </a:schemeClr>
                    </a:solidFill>
                  </a:tcPr>
                </a:tc>
                <a:tc>
                  <a:txBody>
                    <a:bodyPr/>
                    <a:lstStyle/>
                    <a:p>
                      <a:pPr>
                        <a:lnSpc>
                          <a:spcPct val="115000"/>
                        </a:lnSpc>
                        <a:spcAft>
                          <a:spcPts val="0"/>
                        </a:spcAft>
                      </a:pPr>
                      <a:r>
                        <a:rPr lang="ru-RU" sz="1400" dirty="0">
                          <a:effectLst/>
                        </a:rPr>
                        <a:t>последовательности</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pg_stats</a:t>
                      </a:r>
                      <a:endParaRPr lang="ru-RU" sz="1400" u="none" dirty="0">
                        <a:effectLst/>
                        <a:latin typeface="Calibri"/>
                        <a:ea typeface="Calibri"/>
                        <a:cs typeface="Times New Roman"/>
                      </a:endParaRPr>
                    </a:p>
                  </a:txBody>
                  <a:tcPr marL="76056" marR="76056" marT="76064" marB="76064">
                    <a:solidFill>
                      <a:schemeClr val="bg1"/>
                    </a:solidFill>
                  </a:tcPr>
                </a:tc>
                <a:tc>
                  <a:txBody>
                    <a:bodyPr/>
                    <a:lstStyle/>
                    <a:p>
                      <a:pPr>
                        <a:lnSpc>
                          <a:spcPct val="115000"/>
                        </a:lnSpc>
                        <a:spcAft>
                          <a:spcPts val="0"/>
                        </a:spcAft>
                      </a:pPr>
                      <a:r>
                        <a:rPr lang="ru-RU" sz="1400" dirty="0">
                          <a:effectLst/>
                        </a:rPr>
                        <a:t>статистика планировщика</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pg_tables</a:t>
                      </a:r>
                      <a:endParaRPr lang="ru-RU" sz="1400" u="none" dirty="0">
                        <a:effectLst/>
                        <a:latin typeface="Calibri"/>
                        <a:ea typeface="Calibri"/>
                        <a:cs typeface="Times New Roman"/>
                      </a:endParaRPr>
                    </a:p>
                  </a:txBody>
                  <a:tcPr marL="76056" marR="76056" marT="76064" marB="76064">
                    <a:solidFill>
                      <a:schemeClr val="accent2">
                        <a:lumMod val="20000"/>
                        <a:lumOff val="80000"/>
                      </a:schemeClr>
                    </a:solidFill>
                  </a:tcPr>
                </a:tc>
                <a:tc>
                  <a:txBody>
                    <a:bodyPr/>
                    <a:lstStyle/>
                    <a:p>
                      <a:pPr>
                        <a:lnSpc>
                          <a:spcPct val="115000"/>
                        </a:lnSpc>
                        <a:spcAft>
                          <a:spcPts val="0"/>
                        </a:spcAft>
                      </a:pPr>
                      <a:r>
                        <a:rPr lang="ru-RU" sz="1400" dirty="0">
                          <a:effectLst/>
                        </a:rPr>
                        <a:t>таблицы</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pg_user</a:t>
                      </a:r>
                      <a:endParaRPr lang="ru-RU" sz="1400" u="none" dirty="0">
                        <a:effectLst/>
                        <a:latin typeface="Calibri"/>
                        <a:ea typeface="Calibri"/>
                        <a:cs typeface="Times New Roman"/>
                      </a:endParaRPr>
                    </a:p>
                  </a:txBody>
                  <a:tcPr marL="76056" marR="76056" marT="76064" marB="76064">
                    <a:solidFill>
                      <a:schemeClr val="bg1"/>
                    </a:solidFill>
                  </a:tcPr>
                </a:tc>
                <a:tc>
                  <a:txBody>
                    <a:bodyPr/>
                    <a:lstStyle/>
                    <a:p>
                      <a:pPr>
                        <a:lnSpc>
                          <a:spcPct val="115000"/>
                        </a:lnSpc>
                        <a:spcAft>
                          <a:spcPts val="0"/>
                        </a:spcAft>
                      </a:pPr>
                      <a:r>
                        <a:rPr lang="ru-RU" sz="1400" dirty="0">
                          <a:effectLst/>
                        </a:rPr>
                        <a:t>пользователи базы данных</a:t>
                      </a:r>
                      <a:endParaRPr lang="ru-RU" sz="1400" dirty="0">
                        <a:effectLst/>
                        <a:latin typeface="Calibri"/>
                        <a:ea typeface="Calibri"/>
                        <a:cs typeface="Times New Roman"/>
                      </a:endParaRPr>
                    </a:p>
                  </a:txBody>
                  <a:tcPr marL="76056" marR="76056" marT="76064" marB="76064"/>
                </a:tc>
              </a:tr>
              <a:tr h="397510">
                <a:tc>
                  <a:txBody>
                    <a:bodyPr/>
                    <a:lstStyle/>
                    <a:p>
                      <a:pPr>
                        <a:lnSpc>
                          <a:spcPct val="115000"/>
                        </a:lnSpc>
                        <a:spcAft>
                          <a:spcPts val="0"/>
                        </a:spcAft>
                      </a:pPr>
                      <a:r>
                        <a:rPr lang="en-US" sz="1400" u="none" dirty="0" err="1" smtClean="0">
                          <a:solidFill>
                            <a:schemeClr val="tx1"/>
                          </a:solidFill>
                          <a:effectLst/>
                          <a:latin typeface="+mn-lt"/>
                          <a:ea typeface="+mn-ea"/>
                          <a:cs typeface="+mn-cs"/>
                        </a:rPr>
                        <a:t>pg_views</a:t>
                      </a:r>
                      <a:endParaRPr lang="ru-RU" sz="1400" u="none" dirty="0">
                        <a:effectLst/>
                        <a:latin typeface="Calibri"/>
                        <a:ea typeface="Calibri"/>
                        <a:cs typeface="Times New Roman"/>
                      </a:endParaRPr>
                    </a:p>
                  </a:txBody>
                  <a:tcPr marL="76056" marR="76056" marT="76064" marB="76064">
                    <a:solidFill>
                      <a:schemeClr val="accent2">
                        <a:lumMod val="20000"/>
                        <a:lumOff val="80000"/>
                      </a:schemeClr>
                    </a:solidFill>
                  </a:tcPr>
                </a:tc>
                <a:tc>
                  <a:txBody>
                    <a:bodyPr/>
                    <a:lstStyle/>
                    <a:p>
                      <a:pPr>
                        <a:lnSpc>
                          <a:spcPct val="115000"/>
                        </a:lnSpc>
                        <a:spcAft>
                          <a:spcPts val="0"/>
                        </a:spcAft>
                      </a:pPr>
                      <a:r>
                        <a:rPr lang="ru-RU" sz="1400" dirty="0">
                          <a:effectLst/>
                        </a:rPr>
                        <a:t>представления</a:t>
                      </a:r>
                      <a:endParaRPr lang="ru-RU" sz="1400" dirty="0">
                        <a:effectLst/>
                        <a:latin typeface="Calibri"/>
                        <a:ea typeface="Calibri"/>
                        <a:cs typeface="Times New Roman"/>
                      </a:endParaRPr>
                    </a:p>
                  </a:txBody>
                  <a:tcPr marL="76056" marR="76056" marT="76064" marB="76064"/>
                </a:tc>
              </a:tr>
            </a:tbl>
          </a:graphicData>
        </a:graphic>
      </p:graphicFrame>
      <p:cxnSp>
        <p:nvCxnSpPr>
          <p:cNvPr id="18470" name="Прямая соединительная линия 11"/>
          <p:cNvCxnSpPr>
            <a:cxnSpLocks noChangeShapeType="1"/>
          </p:cNvCxnSpPr>
          <p:nvPr/>
        </p:nvCxnSpPr>
        <p:spPr bwMode="auto">
          <a:xfrm>
            <a:off x="3851275" y="4797425"/>
            <a:ext cx="4824413"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1" name="Прямая соединительная линия 14"/>
          <p:cNvCxnSpPr>
            <a:cxnSpLocks noChangeShapeType="1"/>
          </p:cNvCxnSpPr>
          <p:nvPr/>
        </p:nvCxnSpPr>
        <p:spPr bwMode="auto">
          <a:xfrm>
            <a:off x="3851275" y="981075"/>
            <a:ext cx="0" cy="38163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2" name="TextBox 12"/>
          <p:cNvSpPr txBox="1">
            <a:spLocks noChangeArrowheads="1"/>
          </p:cNvSpPr>
          <p:nvPr/>
        </p:nvSpPr>
        <p:spPr bwMode="auto">
          <a:xfrm>
            <a:off x="395288" y="1125538"/>
            <a:ext cx="30972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sz="2000" dirty="0"/>
              <a:t>Основные представления:</a:t>
            </a:r>
          </a:p>
          <a:p>
            <a:pPr eaLnBrk="1" hangingPunct="1"/>
            <a:endParaRPr lang="ru-RU" altLang="ru-RU" sz="2000" dirty="0"/>
          </a:p>
          <a:p>
            <a:pPr eaLnBrk="1" hangingPunct="1"/>
            <a:endParaRPr lang="ru-RU" altLang="ru-RU" sz="2000" dirty="0"/>
          </a:p>
          <a:p>
            <a:pPr eaLnBrk="1" hangingPunct="1"/>
            <a:endParaRPr lang="ru-RU" altLang="ru-RU" sz="2000" dirty="0"/>
          </a:p>
          <a:p>
            <a:pPr eaLnBrk="1" hangingPunct="1"/>
            <a:endParaRPr lang="ru-RU" altLang="ru-RU" sz="2000" dirty="0"/>
          </a:p>
          <a:p>
            <a:pPr eaLnBrk="1" hangingPunct="1"/>
            <a:endParaRPr lang="en-US" altLang="ru-RU" sz="2000" dirty="0"/>
          </a:p>
          <a:p>
            <a:pPr eaLnBrk="1" hangingPunct="1"/>
            <a:r>
              <a:rPr lang="ru-RU" altLang="ru-RU" sz="2000" dirty="0"/>
              <a:t>Извлечение данных:</a:t>
            </a:r>
            <a:endParaRPr lang="en-US" altLang="ru-RU" sz="2000" dirty="0"/>
          </a:p>
          <a:p>
            <a:pPr eaLnBrk="1" hangingPunct="1"/>
            <a:r>
              <a:rPr lang="en-US" altLang="ru-RU" sz="2000" dirty="0"/>
              <a:t>select  *  from  </a:t>
            </a:r>
            <a:r>
              <a:rPr lang="en-US" altLang="ru-RU" sz="2000" dirty="0" err="1"/>
              <a:t>pg_views</a:t>
            </a:r>
            <a:r>
              <a:rPr lang="en-US" altLang="ru-RU" sz="2000" dirty="0"/>
              <a:t>;</a:t>
            </a:r>
            <a:endParaRPr lang="ru-RU" altLang="ru-RU" sz="2000" dirty="0"/>
          </a:p>
          <a:p>
            <a:pPr eaLnBrk="1" hangingPunct="1"/>
            <a:endParaRPr lang="en-US" altLang="ru-RU" sz="2000" dirty="0"/>
          </a:p>
          <a:p>
            <a:pPr eaLnBrk="1" hangingPunct="1"/>
            <a:endParaRPr lang="ru-RU" altLang="ru-RU" sz="2000" dirty="0"/>
          </a:p>
          <a:p>
            <a:pPr eaLnBrk="1" hangingPunct="1"/>
            <a:r>
              <a:rPr lang="ru-RU" altLang="ru-RU" sz="2000" dirty="0"/>
              <a:t>Поля представления </a:t>
            </a:r>
            <a:r>
              <a:rPr lang="en-US" altLang="ru-RU" sz="2000" dirty="0" err="1"/>
              <a:t>pg_views</a:t>
            </a:r>
            <a:r>
              <a:rPr lang="ru-RU" altLang="ru-RU" sz="2000" dirty="0"/>
              <a:t>:</a:t>
            </a:r>
          </a:p>
        </p:txBody>
      </p:sp>
      <p:cxnSp>
        <p:nvCxnSpPr>
          <p:cNvPr id="18473" name="Прямая соединительная линия 10"/>
          <p:cNvCxnSpPr>
            <a:cxnSpLocks noChangeShapeType="1"/>
          </p:cNvCxnSpPr>
          <p:nvPr/>
        </p:nvCxnSpPr>
        <p:spPr bwMode="auto">
          <a:xfrm>
            <a:off x="5940425" y="981075"/>
            <a:ext cx="0" cy="38163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4" name="Прямая соединительная линия 13"/>
          <p:cNvCxnSpPr>
            <a:cxnSpLocks noChangeShapeType="1"/>
          </p:cNvCxnSpPr>
          <p:nvPr/>
        </p:nvCxnSpPr>
        <p:spPr bwMode="auto">
          <a:xfrm>
            <a:off x="8675688" y="981075"/>
            <a:ext cx="0" cy="38163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Таблица 2"/>
          <p:cNvGraphicFramePr>
            <a:graphicFrameLocks noGrp="1"/>
          </p:cNvGraphicFramePr>
          <p:nvPr/>
        </p:nvGraphicFramePr>
        <p:xfrm>
          <a:off x="395288" y="4868863"/>
          <a:ext cx="8424862" cy="1989135"/>
        </p:xfrm>
        <a:graphic>
          <a:graphicData uri="http://schemas.openxmlformats.org/drawingml/2006/table">
            <a:tbl>
              <a:tblPr firstRow="1" firstCol="1" bandRow="1">
                <a:tableStyleId>{5C22544A-7EE6-4342-B048-85BDC9FD1C3A}</a:tableStyleId>
              </a:tblPr>
              <a:tblGrid>
                <a:gridCol w="1440147"/>
                <a:gridCol w="720074"/>
                <a:gridCol w="6264641"/>
              </a:tblGrid>
              <a:tr h="397827">
                <a:tc>
                  <a:txBody>
                    <a:bodyPr/>
                    <a:lstStyle/>
                    <a:p>
                      <a:pPr>
                        <a:lnSpc>
                          <a:spcPct val="115000"/>
                        </a:lnSpc>
                        <a:spcAft>
                          <a:spcPts val="0"/>
                        </a:spcAft>
                      </a:pPr>
                      <a:r>
                        <a:rPr lang="ru-RU" sz="1400" dirty="0">
                          <a:solidFill>
                            <a:schemeClr val="tx1"/>
                          </a:solidFill>
                          <a:effectLst/>
                        </a:rPr>
                        <a:t>Имя</a:t>
                      </a:r>
                      <a:endParaRPr lang="ru-RU" sz="1400" dirty="0">
                        <a:solidFill>
                          <a:schemeClr val="tx1"/>
                        </a:solidFill>
                        <a:effectLst/>
                        <a:latin typeface="Calibri"/>
                        <a:ea typeface="Calibri"/>
                        <a:cs typeface="Times New Roman"/>
                      </a:endParaRPr>
                    </a:p>
                  </a:txBody>
                  <a:tcPr marL="76199" marR="76199" marT="76212" marB="76212" anchor="b">
                    <a:solidFill>
                      <a:schemeClr val="accent2">
                        <a:lumMod val="60000"/>
                        <a:lumOff val="40000"/>
                      </a:schemeClr>
                    </a:solidFill>
                  </a:tcPr>
                </a:tc>
                <a:tc>
                  <a:txBody>
                    <a:bodyPr/>
                    <a:lstStyle/>
                    <a:p>
                      <a:pPr>
                        <a:lnSpc>
                          <a:spcPct val="115000"/>
                        </a:lnSpc>
                        <a:spcAft>
                          <a:spcPts val="0"/>
                        </a:spcAft>
                      </a:pPr>
                      <a:r>
                        <a:rPr lang="ru-RU" sz="1400" dirty="0">
                          <a:solidFill>
                            <a:schemeClr val="tx1"/>
                          </a:solidFill>
                          <a:effectLst/>
                        </a:rPr>
                        <a:t>Тип</a:t>
                      </a:r>
                      <a:endParaRPr lang="ru-RU" sz="1400" dirty="0">
                        <a:solidFill>
                          <a:schemeClr val="tx1"/>
                        </a:solidFill>
                        <a:effectLst/>
                        <a:latin typeface="Calibri"/>
                        <a:ea typeface="Calibri"/>
                        <a:cs typeface="Times New Roman"/>
                      </a:endParaRPr>
                    </a:p>
                  </a:txBody>
                  <a:tcPr marL="76199" marR="76199" marT="76212" marB="76212" anchor="b">
                    <a:solidFill>
                      <a:schemeClr val="accent2">
                        <a:lumMod val="60000"/>
                        <a:lumOff val="40000"/>
                      </a:schemeClr>
                    </a:solidFill>
                  </a:tcPr>
                </a:tc>
                <a:tc>
                  <a:txBody>
                    <a:bodyPr/>
                    <a:lstStyle/>
                    <a:p>
                      <a:pPr>
                        <a:lnSpc>
                          <a:spcPct val="115000"/>
                        </a:lnSpc>
                        <a:spcAft>
                          <a:spcPts val="0"/>
                        </a:spcAft>
                      </a:pPr>
                      <a:r>
                        <a:rPr lang="ru-RU" sz="1400" dirty="0">
                          <a:solidFill>
                            <a:schemeClr val="tx1"/>
                          </a:solidFill>
                          <a:effectLst/>
                        </a:rPr>
                        <a:t>Описание</a:t>
                      </a:r>
                      <a:endParaRPr lang="ru-RU" sz="1400" dirty="0">
                        <a:solidFill>
                          <a:schemeClr val="tx1"/>
                        </a:solidFill>
                        <a:effectLst/>
                        <a:latin typeface="Calibri"/>
                        <a:ea typeface="Calibri"/>
                        <a:cs typeface="Times New Roman"/>
                      </a:endParaRPr>
                    </a:p>
                  </a:txBody>
                  <a:tcPr marL="76199" marR="76199" marT="76212" marB="76212" anchor="b">
                    <a:solidFill>
                      <a:schemeClr val="accent2">
                        <a:lumMod val="60000"/>
                        <a:lumOff val="40000"/>
                      </a:schemeClr>
                    </a:solidFill>
                  </a:tcPr>
                </a:tc>
              </a:tr>
              <a:tr h="397827">
                <a:tc>
                  <a:txBody>
                    <a:bodyPr/>
                    <a:lstStyle/>
                    <a:p>
                      <a:pPr>
                        <a:lnSpc>
                          <a:spcPct val="115000"/>
                        </a:lnSpc>
                        <a:spcAft>
                          <a:spcPts val="0"/>
                        </a:spcAft>
                      </a:pPr>
                      <a:r>
                        <a:rPr lang="ru-RU" sz="1400" dirty="0" err="1">
                          <a:solidFill>
                            <a:schemeClr val="tx1"/>
                          </a:solidFill>
                          <a:effectLst/>
                        </a:rPr>
                        <a:t>schemaname</a:t>
                      </a:r>
                      <a:endParaRPr lang="ru-RU" sz="1400" dirty="0">
                        <a:solidFill>
                          <a:schemeClr val="tx1"/>
                        </a:solidFill>
                        <a:effectLst/>
                        <a:latin typeface="Calibri"/>
                        <a:ea typeface="Calibri"/>
                        <a:cs typeface="Times New Roman"/>
                      </a:endParaRPr>
                    </a:p>
                  </a:txBody>
                  <a:tcPr marL="76199" marR="76199" marT="76212" marB="76212">
                    <a:solidFill>
                      <a:schemeClr val="accent2">
                        <a:lumMod val="40000"/>
                        <a:lumOff val="60000"/>
                      </a:schemeClr>
                    </a:solidFill>
                  </a:tcPr>
                </a:tc>
                <a:tc>
                  <a:txBody>
                    <a:bodyPr/>
                    <a:lstStyle/>
                    <a:p>
                      <a:pPr>
                        <a:lnSpc>
                          <a:spcPct val="115000"/>
                        </a:lnSpc>
                        <a:spcAft>
                          <a:spcPts val="0"/>
                        </a:spcAft>
                      </a:pPr>
                      <a:r>
                        <a:rPr lang="ru-RU" sz="1400">
                          <a:effectLst/>
                        </a:rPr>
                        <a:t>name</a:t>
                      </a:r>
                      <a:endParaRPr lang="ru-RU" sz="1400">
                        <a:effectLst/>
                        <a:latin typeface="Calibri"/>
                        <a:ea typeface="Calibri"/>
                        <a:cs typeface="Times New Roman"/>
                      </a:endParaRPr>
                    </a:p>
                  </a:txBody>
                  <a:tcPr marL="76199" marR="76199" marT="76212" marB="76212"/>
                </a:tc>
                <a:tc>
                  <a:txBody>
                    <a:bodyPr/>
                    <a:lstStyle/>
                    <a:p>
                      <a:pPr>
                        <a:lnSpc>
                          <a:spcPct val="115000"/>
                        </a:lnSpc>
                        <a:spcAft>
                          <a:spcPts val="0"/>
                        </a:spcAft>
                      </a:pPr>
                      <a:r>
                        <a:rPr lang="ru-RU" sz="1400" dirty="0">
                          <a:effectLst/>
                        </a:rPr>
                        <a:t>Имя схемы, содержащей представление</a:t>
                      </a:r>
                      <a:endParaRPr lang="ru-RU" sz="1400" dirty="0">
                        <a:effectLst/>
                        <a:latin typeface="Calibri"/>
                        <a:ea typeface="Calibri"/>
                        <a:cs typeface="Times New Roman"/>
                      </a:endParaRPr>
                    </a:p>
                  </a:txBody>
                  <a:tcPr marL="76199" marR="76199" marT="76212" marB="76212"/>
                </a:tc>
              </a:tr>
              <a:tr h="397827">
                <a:tc>
                  <a:txBody>
                    <a:bodyPr/>
                    <a:lstStyle/>
                    <a:p>
                      <a:pPr>
                        <a:lnSpc>
                          <a:spcPct val="115000"/>
                        </a:lnSpc>
                        <a:spcAft>
                          <a:spcPts val="0"/>
                        </a:spcAft>
                      </a:pPr>
                      <a:r>
                        <a:rPr lang="ru-RU" sz="1400" dirty="0" err="1">
                          <a:solidFill>
                            <a:schemeClr val="tx1"/>
                          </a:solidFill>
                          <a:effectLst/>
                        </a:rPr>
                        <a:t>viewname</a:t>
                      </a:r>
                      <a:endParaRPr lang="ru-RU" sz="1400" dirty="0">
                        <a:solidFill>
                          <a:schemeClr val="tx1"/>
                        </a:solidFill>
                        <a:effectLst/>
                        <a:latin typeface="Calibri"/>
                        <a:ea typeface="Calibri"/>
                        <a:cs typeface="Times New Roman"/>
                      </a:endParaRPr>
                    </a:p>
                  </a:txBody>
                  <a:tcPr marL="76199" marR="76199" marT="76212" marB="76212">
                    <a:noFill/>
                  </a:tcPr>
                </a:tc>
                <a:tc>
                  <a:txBody>
                    <a:bodyPr/>
                    <a:lstStyle/>
                    <a:p>
                      <a:pPr>
                        <a:lnSpc>
                          <a:spcPct val="115000"/>
                        </a:lnSpc>
                        <a:spcAft>
                          <a:spcPts val="0"/>
                        </a:spcAft>
                      </a:pPr>
                      <a:r>
                        <a:rPr lang="ru-RU" sz="1400">
                          <a:effectLst/>
                        </a:rPr>
                        <a:t>name</a:t>
                      </a:r>
                      <a:endParaRPr lang="ru-RU" sz="1400">
                        <a:effectLst/>
                        <a:latin typeface="Calibri"/>
                        <a:ea typeface="Calibri"/>
                        <a:cs typeface="Times New Roman"/>
                      </a:endParaRPr>
                    </a:p>
                  </a:txBody>
                  <a:tcPr marL="76199" marR="76199" marT="76212" marB="76212"/>
                </a:tc>
                <a:tc>
                  <a:txBody>
                    <a:bodyPr/>
                    <a:lstStyle/>
                    <a:p>
                      <a:pPr>
                        <a:lnSpc>
                          <a:spcPct val="115000"/>
                        </a:lnSpc>
                        <a:spcAft>
                          <a:spcPts val="0"/>
                        </a:spcAft>
                      </a:pPr>
                      <a:r>
                        <a:rPr lang="ru-RU" sz="1400">
                          <a:effectLst/>
                        </a:rPr>
                        <a:t>Имя представления</a:t>
                      </a:r>
                      <a:endParaRPr lang="ru-RU" sz="1400">
                        <a:effectLst/>
                        <a:latin typeface="Calibri"/>
                        <a:ea typeface="Calibri"/>
                        <a:cs typeface="Times New Roman"/>
                      </a:endParaRPr>
                    </a:p>
                  </a:txBody>
                  <a:tcPr marL="76199" marR="76199" marT="76212" marB="76212"/>
                </a:tc>
              </a:tr>
              <a:tr h="397827">
                <a:tc>
                  <a:txBody>
                    <a:bodyPr/>
                    <a:lstStyle/>
                    <a:p>
                      <a:pPr>
                        <a:lnSpc>
                          <a:spcPct val="115000"/>
                        </a:lnSpc>
                        <a:spcAft>
                          <a:spcPts val="0"/>
                        </a:spcAft>
                      </a:pPr>
                      <a:r>
                        <a:rPr lang="ru-RU" sz="1400" dirty="0" err="1">
                          <a:solidFill>
                            <a:schemeClr val="tx1"/>
                          </a:solidFill>
                          <a:effectLst/>
                        </a:rPr>
                        <a:t>viewowner</a:t>
                      </a:r>
                      <a:endParaRPr lang="ru-RU" sz="1400" dirty="0">
                        <a:solidFill>
                          <a:schemeClr val="tx1"/>
                        </a:solidFill>
                        <a:effectLst/>
                        <a:latin typeface="Calibri"/>
                        <a:ea typeface="Calibri"/>
                        <a:cs typeface="Times New Roman"/>
                      </a:endParaRPr>
                    </a:p>
                  </a:txBody>
                  <a:tcPr marL="76199" marR="76199" marT="76212" marB="76212">
                    <a:solidFill>
                      <a:schemeClr val="accent2">
                        <a:lumMod val="40000"/>
                        <a:lumOff val="60000"/>
                      </a:schemeClr>
                    </a:solidFill>
                  </a:tcPr>
                </a:tc>
                <a:tc>
                  <a:txBody>
                    <a:bodyPr/>
                    <a:lstStyle/>
                    <a:p>
                      <a:pPr>
                        <a:lnSpc>
                          <a:spcPct val="115000"/>
                        </a:lnSpc>
                        <a:spcAft>
                          <a:spcPts val="0"/>
                        </a:spcAft>
                      </a:pPr>
                      <a:r>
                        <a:rPr lang="ru-RU" sz="1400">
                          <a:effectLst/>
                        </a:rPr>
                        <a:t>name</a:t>
                      </a:r>
                      <a:endParaRPr lang="ru-RU" sz="1400">
                        <a:effectLst/>
                        <a:latin typeface="Calibri"/>
                        <a:ea typeface="Calibri"/>
                        <a:cs typeface="Times New Roman"/>
                      </a:endParaRPr>
                    </a:p>
                  </a:txBody>
                  <a:tcPr marL="76199" marR="76199" marT="76212" marB="76212"/>
                </a:tc>
                <a:tc>
                  <a:txBody>
                    <a:bodyPr/>
                    <a:lstStyle/>
                    <a:p>
                      <a:pPr>
                        <a:lnSpc>
                          <a:spcPct val="115000"/>
                        </a:lnSpc>
                        <a:spcAft>
                          <a:spcPts val="0"/>
                        </a:spcAft>
                      </a:pPr>
                      <a:r>
                        <a:rPr lang="ru-RU" sz="1400">
                          <a:effectLst/>
                        </a:rPr>
                        <a:t>Имя владельца представления</a:t>
                      </a:r>
                      <a:endParaRPr lang="ru-RU" sz="1400">
                        <a:effectLst/>
                        <a:latin typeface="Calibri"/>
                        <a:ea typeface="Calibri"/>
                        <a:cs typeface="Times New Roman"/>
                      </a:endParaRPr>
                    </a:p>
                  </a:txBody>
                  <a:tcPr marL="76199" marR="76199" marT="76212" marB="76212"/>
                </a:tc>
              </a:tr>
              <a:tr h="397827">
                <a:tc>
                  <a:txBody>
                    <a:bodyPr/>
                    <a:lstStyle/>
                    <a:p>
                      <a:pPr>
                        <a:lnSpc>
                          <a:spcPct val="115000"/>
                        </a:lnSpc>
                        <a:spcAft>
                          <a:spcPts val="0"/>
                        </a:spcAft>
                      </a:pPr>
                      <a:r>
                        <a:rPr lang="ru-RU" sz="1400" dirty="0" err="1">
                          <a:solidFill>
                            <a:schemeClr val="tx1"/>
                          </a:solidFill>
                          <a:effectLst/>
                        </a:rPr>
                        <a:t>definition</a:t>
                      </a:r>
                      <a:endParaRPr lang="ru-RU" sz="1400" dirty="0">
                        <a:solidFill>
                          <a:schemeClr val="tx1"/>
                        </a:solidFill>
                        <a:effectLst/>
                        <a:latin typeface="Calibri"/>
                        <a:ea typeface="Calibri"/>
                        <a:cs typeface="Times New Roman"/>
                      </a:endParaRPr>
                    </a:p>
                  </a:txBody>
                  <a:tcPr marL="76199" marR="76199" marT="76212" marB="76212">
                    <a:noFill/>
                  </a:tcPr>
                </a:tc>
                <a:tc>
                  <a:txBody>
                    <a:bodyPr/>
                    <a:lstStyle/>
                    <a:p>
                      <a:pPr>
                        <a:lnSpc>
                          <a:spcPct val="115000"/>
                        </a:lnSpc>
                        <a:spcAft>
                          <a:spcPts val="0"/>
                        </a:spcAft>
                      </a:pPr>
                      <a:r>
                        <a:rPr lang="ru-RU" sz="1400">
                          <a:effectLst/>
                        </a:rPr>
                        <a:t>text</a:t>
                      </a:r>
                      <a:endParaRPr lang="ru-RU" sz="1400">
                        <a:effectLst/>
                        <a:latin typeface="Calibri"/>
                        <a:ea typeface="Calibri"/>
                        <a:cs typeface="Times New Roman"/>
                      </a:endParaRPr>
                    </a:p>
                  </a:txBody>
                  <a:tcPr marL="76199" marR="76199" marT="76212" marB="76212"/>
                </a:tc>
                <a:tc>
                  <a:txBody>
                    <a:bodyPr/>
                    <a:lstStyle/>
                    <a:p>
                      <a:pPr>
                        <a:lnSpc>
                          <a:spcPct val="115000"/>
                        </a:lnSpc>
                        <a:spcAft>
                          <a:spcPts val="0"/>
                        </a:spcAft>
                      </a:pPr>
                      <a:r>
                        <a:rPr lang="ru-RU" sz="1400" dirty="0">
                          <a:effectLst/>
                        </a:rPr>
                        <a:t>Определение представления </a:t>
                      </a:r>
                      <a:r>
                        <a:rPr lang="ru-RU" sz="1400" dirty="0" smtClean="0">
                          <a:effectLst/>
                        </a:rPr>
                        <a:t>(реконструированный запрос</a:t>
                      </a:r>
                      <a:r>
                        <a:rPr lang="ru-RU" sz="1400" baseline="0" dirty="0" smtClean="0">
                          <a:effectLst/>
                        </a:rPr>
                        <a:t> </a:t>
                      </a:r>
                      <a:r>
                        <a:rPr lang="ru-RU" sz="1400" dirty="0" smtClean="0">
                          <a:effectLst/>
                        </a:rPr>
                        <a:t>SELECT</a:t>
                      </a:r>
                      <a:r>
                        <a:rPr lang="ru-RU" sz="1400" dirty="0">
                          <a:effectLst/>
                        </a:rPr>
                        <a:t>)</a:t>
                      </a:r>
                      <a:endParaRPr lang="ru-RU" sz="1400" dirty="0">
                        <a:effectLst/>
                        <a:latin typeface="Calibri"/>
                        <a:ea typeface="Calibri"/>
                        <a:cs typeface="Times New Roman"/>
                      </a:endParaRPr>
                    </a:p>
                  </a:txBody>
                  <a:tcPr marL="76199" marR="76199" marT="76212" marB="76212"/>
                </a:tc>
              </a:tr>
            </a:tbl>
          </a:graphicData>
        </a:graphic>
      </p:graphicFrame>
      <p:cxnSp>
        <p:nvCxnSpPr>
          <p:cNvPr id="18501" name="Прямая соединительная линия 5"/>
          <p:cNvCxnSpPr>
            <a:cxnSpLocks noChangeShapeType="1"/>
          </p:cNvCxnSpPr>
          <p:nvPr/>
        </p:nvCxnSpPr>
        <p:spPr bwMode="auto">
          <a:xfrm>
            <a:off x="395288" y="6742113"/>
            <a:ext cx="8424862"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Прямая соединительная линия 8"/>
          <p:cNvCxnSpPr>
            <a:cxnSpLocks noChangeShapeType="1"/>
          </p:cNvCxnSpPr>
          <p:nvPr/>
        </p:nvCxnSpPr>
        <p:spPr bwMode="auto">
          <a:xfrm>
            <a:off x="395288" y="4868863"/>
            <a:ext cx="0" cy="18732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Прямая соединительная линия 23"/>
          <p:cNvCxnSpPr>
            <a:cxnSpLocks noChangeShapeType="1"/>
          </p:cNvCxnSpPr>
          <p:nvPr/>
        </p:nvCxnSpPr>
        <p:spPr bwMode="auto">
          <a:xfrm>
            <a:off x="1835150" y="4868863"/>
            <a:ext cx="0" cy="18732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Прямая соединительная линия 24"/>
          <p:cNvCxnSpPr>
            <a:cxnSpLocks noChangeShapeType="1"/>
          </p:cNvCxnSpPr>
          <p:nvPr/>
        </p:nvCxnSpPr>
        <p:spPr bwMode="auto">
          <a:xfrm>
            <a:off x="2555875" y="4868863"/>
            <a:ext cx="0" cy="18732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Прямая соединительная линия 26"/>
          <p:cNvCxnSpPr>
            <a:cxnSpLocks noChangeShapeType="1"/>
          </p:cNvCxnSpPr>
          <p:nvPr/>
        </p:nvCxnSpPr>
        <p:spPr bwMode="auto">
          <a:xfrm>
            <a:off x="8820150" y="4868863"/>
            <a:ext cx="0" cy="187325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Прямая соединительная линия 28"/>
          <p:cNvCxnSpPr>
            <a:cxnSpLocks noChangeShapeType="1"/>
          </p:cNvCxnSpPr>
          <p:nvPr/>
        </p:nvCxnSpPr>
        <p:spPr bwMode="auto">
          <a:xfrm>
            <a:off x="395288" y="5229225"/>
            <a:ext cx="8424862"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Прямая соединительная линия 29"/>
          <p:cNvCxnSpPr>
            <a:cxnSpLocks noChangeShapeType="1"/>
          </p:cNvCxnSpPr>
          <p:nvPr/>
        </p:nvCxnSpPr>
        <p:spPr bwMode="auto">
          <a:xfrm>
            <a:off x="395288" y="4868863"/>
            <a:ext cx="8424862"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Прямая соединительная линия 30"/>
          <p:cNvCxnSpPr>
            <a:cxnSpLocks noChangeShapeType="1"/>
          </p:cNvCxnSpPr>
          <p:nvPr/>
        </p:nvCxnSpPr>
        <p:spPr bwMode="auto">
          <a:xfrm>
            <a:off x="3851275" y="908050"/>
            <a:ext cx="4824413"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9" name="Прямая соединительная линия 32"/>
          <p:cNvCxnSpPr>
            <a:cxnSpLocks noChangeShapeType="1"/>
          </p:cNvCxnSpPr>
          <p:nvPr/>
        </p:nvCxnSpPr>
        <p:spPr bwMode="auto">
          <a:xfrm>
            <a:off x="3851275" y="1268413"/>
            <a:ext cx="4824413"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17</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7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7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72">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76672"/>
            <a:ext cx="7772400" cy="931863"/>
          </a:xfrm>
        </p:spPr>
        <p:txBody>
          <a:bodyPr/>
          <a:lstStyle/>
          <a:p>
            <a:pPr algn="ctr" eaLnBrk="1" hangingPunct="1"/>
            <a:r>
              <a:rPr lang="ru-RU" altLang="ru-RU" sz="3200" dirty="0" smtClean="0">
                <a:latin typeface="Times New Roman" pitchFamily="18" charset="0"/>
              </a:rPr>
              <a:t>Требования к составу и функциям СУБД</a:t>
            </a:r>
            <a:r>
              <a:rPr lang="en-US" altLang="ru-RU" sz="3200" dirty="0" smtClean="0">
                <a:latin typeface="Times New Roman" pitchFamily="18" charset="0"/>
              </a:rPr>
              <a:t> </a:t>
            </a:r>
            <a:r>
              <a:rPr lang="ru-RU" altLang="ru-RU" sz="3200" dirty="0" smtClean="0">
                <a:latin typeface="Times New Roman" pitchFamily="18" charset="0"/>
              </a:rPr>
              <a:t>(продолжение)</a:t>
            </a:r>
          </a:p>
        </p:txBody>
      </p:sp>
      <p:sp>
        <p:nvSpPr>
          <p:cNvPr id="19459" name="Rectangle 3"/>
          <p:cNvSpPr>
            <a:spLocks noGrp="1" noChangeArrowheads="1"/>
          </p:cNvSpPr>
          <p:nvPr>
            <p:ph idx="1"/>
          </p:nvPr>
        </p:nvSpPr>
        <p:spPr>
          <a:xfrm>
            <a:off x="251520" y="1484784"/>
            <a:ext cx="5688632" cy="5112568"/>
          </a:xfrm>
        </p:spPr>
        <p:txBody>
          <a:bodyPr/>
          <a:lstStyle/>
          <a:p>
            <a:pPr marL="609600" indent="-609600" eaLnBrk="1" hangingPunct="1">
              <a:buFontTx/>
              <a:buAutoNum type="arabicPeriod" startAt="3"/>
            </a:pPr>
            <a:r>
              <a:rPr lang="ru-RU" altLang="ru-RU" sz="2800" dirty="0" smtClean="0">
                <a:solidFill>
                  <a:srgbClr val="0D0D11"/>
                </a:solidFill>
                <a:latin typeface="Times New Roman" pitchFamily="18" charset="0"/>
              </a:rPr>
              <a:t>Поддержка транзакций:</a:t>
            </a:r>
          </a:p>
          <a:p>
            <a:pPr eaLnBrk="1" hangingPunct="1">
              <a:buFont typeface="Wingdings" panose="05000000000000000000" pitchFamily="2" charset="2"/>
              <a:buChar char="Ø"/>
            </a:pPr>
            <a:r>
              <a:rPr lang="ru-RU" altLang="ru-RU" sz="2000" dirty="0" smtClean="0">
                <a:solidFill>
                  <a:srgbClr val="0D0D11"/>
                </a:solidFill>
                <a:latin typeface="Times New Roman" pitchFamily="18" charset="0"/>
              </a:rPr>
              <a:t>обеспечение логической целостности данных;</a:t>
            </a:r>
          </a:p>
          <a:p>
            <a:pPr eaLnBrk="1" hangingPunct="1">
              <a:buFont typeface="Wingdings" panose="05000000000000000000" pitchFamily="2" charset="2"/>
              <a:buChar char="Ø"/>
            </a:pPr>
            <a:r>
              <a:rPr lang="ru-RU" altLang="ru-RU" sz="2000" dirty="0" smtClean="0">
                <a:solidFill>
                  <a:srgbClr val="0D0D11"/>
                </a:solidFill>
                <a:latin typeface="Times New Roman" pitchFamily="18" charset="0"/>
              </a:rPr>
              <a:t>разграничение пользователей во времени и пространстве при доступе к данным.</a:t>
            </a:r>
          </a:p>
          <a:p>
            <a:pPr marL="514350" indent="-514350" eaLnBrk="1" hangingPunct="1">
              <a:spcBef>
                <a:spcPts val="1200"/>
              </a:spcBef>
              <a:spcAft>
                <a:spcPts val="0"/>
              </a:spcAft>
              <a:buFont typeface="+mj-lt"/>
              <a:buAutoNum type="arabicPeriod" startAt="4"/>
            </a:pPr>
            <a:r>
              <a:rPr lang="ru-RU" altLang="ru-RU" sz="2800" dirty="0" smtClean="0">
                <a:solidFill>
                  <a:srgbClr val="0D0D11"/>
                </a:solidFill>
                <a:latin typeface="Times New Roman" pitchFamily="18" charset="0"/>
              </a:rPr>
              <a:t>Служба управления параллельной работой:</a:t>
            </a:r>
          </a:p>
          <a:p>
            <a:pPr eaLnBrk="1" hangingPunct="1">
              <a:spcBef>
                <a:spcPts val="1200"/>
              </a:spcBef>
              <a:spcAft>
                <a:spcPts val="0"/>
              </a:spcAft>
              <a:buFont typeface="Wingdings" panose="05000000000000000000" pitchFamily="2" charset="2"/>
              <a:buChar char="Ø"/>
            </a:pPr>
            <a:r>
              <a:rPr lang="ru-RU" altLang="ru-RU" sz="2000" dirty="0" smtClean="0">
                <a:solidFill>
                  <a:srgbClr val="0D0D11"/>
                </a:solidFill>
                <a:latin typeface="Times New Roman" pitchFamily="18" charset="0"/>
              </a:rPr>
              <a:t>повышение эффективности работы пользователей при доступе к данным.</a:t>
            </a:r>
            <a:endParaRPr lang="ru-RU" altLang="ru-RU" sz="2000" dirty="0">
              <a:solidFill>
                <a:srgbClr val="0D0D11"/>
              </a:solidFill>
              <a:latin typeface="Times New Roman" pitchFamily="18" charset="0"/>
            </a:endParaRPr>
          </a:p>
          <a:p>
            <a:pPr marL="514350" indent="-514350" eaLnBrk="1" hangingPunct="1">
              <a:spcBef>
                <a:spcPts val="1200"/>
              </a:spcBef>
              <a:spcAft>
                <a:spcPts val="0"/>
              </a:spcAft>
              <a:buFont typeface="+mj-lt"/>
              <a:buAutoNum type="arabicPeriod" startAt="5"/>
            </a:pPr>
            <a:r>
              <a:rPr lang="ru-RU" altLang="ru-RU" sz="2800" dirty="0" smtClean="0">
                <a:solidFill>
                  <a:srgbClr val="0D0D11"/>
                </a:solidFill>
                <a:latin typeface="Times New Roman" pitchFamily="18" charset="0"/>
              </a:rPr>
              <a:t>Службы восстановления:</a:t>
            </a:r>
          </a:p>
          <a:p>
            <a:pPr eaLnBrk="1" hangingPunct="1">
              <a:spcBef>
                <a:spcPts val="1200"/>
              </a:spcBef>
              <a:spcAft>
                <a:spcPts val="0"/>
              </a:spcAft>
              <a:buFont typeface="Wingdings" panose="05000000000000000000" pitchFamily="2" charset="2"/>
              <a:buChar char="Ø"/>
            </a:pPr>
            <a:r>
              <a:rPr lang="ru-RU" altLang="ru-RU" sz="2000" dirty="0" smtClean="0">
                <a:solidFill>
                  <a:srgbClr val="0D0D11"/>
                </a:solidFill>
                <a:latin typeface="Times New Roman" pitchFamily="18" charset="0"/>
              </a:rPr>
              <a:t>автоматический откат ошибочных операций;</a:t>
            </a:r>
          </a:p>
          <a:p>
            <a:pPr eaLnBrk="1" hangingPunct="1">
              <a:spcBef>
                <a:spcPts val="1200"/>
              </a:spcBef>
              <a:spcAft>
                <a:spcPts val="0"/>
              </a:spcAft>
              <a:buFont typeface="Wingdings" panose="05000000000000000000" pitchFamily="2" charset="2"/>
              <a:buChar char="Ø"/>
            </a:pPr>
            <a:r>
              <a:rPr lang="ru-RU" altLang="ru-RU" sz="2000" dirty="0" smtClean="0">
                <a:solidFill>
                  <a:srgbClr val="0D0D11"/>
                </a:solidFill>
                <a:latin typeface="Times New Roman" pitchFamily="18" charset="0"/>
              </a:rPr>
              <a:t>восстановление базы данных после сбоев.</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18</a:t>
            </a:fld>
            <a:endParaRPr lang="ru-RU" alt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532" y="1340768"/>
            <a:ext cx="3337964" cy="129939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988" y="2636912"/>
            <a:ext cx="2777484" cy="211256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738" y="4797152"/>
            <a:ext cx="2685678" cy="2014259"/>
          </a:xfrm>
          <a:prstGeom prst="rect">
            <a:avLst/>
          </a:prstGeom>
        </p:spPr>
      </p:pic>
    </p:spTree>
    <p:extLst>
      <p:ext uri="{BB962C8B-B14F-4D97-AF65-F5344CB8AC3E}">
        <p14:creationId xmlns:p14="http://schemas.microsoft.com/office/powerpoint/2010/main" val="27357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76672"/>
            <a:ext cx="7772400" cy="931863"/>
          </a:xfrm>
        </p:spPr>
        <p:txBody>
          <a:bodyPr/>
          <a:lstStyle/>
          <a:p>
            <a:pPr algn="ctr" eaLnBrk="1" hangingPunct="1"/>
            <a:r>
              <a:rPr lang="ru-RU" altLang="ru-RU" sz="3200" dirty="0" smtClean="0">
                <a:latin typeface="Times New Roman" pitchFamily="18" charset="0"/>
              </a:rPr>
              <a:t>Требования к составу и функциям СУБД</a:t>
            </a:r>
            <a:r>
              <a:rPr lang="en-US" altLang="ru-RU" sz="3200" dirty="0" smtClean="0">
                <a:latin typeface="Times New Roman" pitchFamily="18" charset="0"/>
              </a:rPr>
              <a:t> </a:t>
            </a:r>
            <a:r>
              <a:rPr lang="ru-RU" altLang="ru-RU" sz="3200" dirty="0" smtClean="0">
                <a:latin typeface="Times New Roman" pitchFamily="18" charset="0"/>
              </a:rPr>
              <a:t>(продолжение)</a:t>
            </a:r>
          </a:p>
        </p:txBody>
      </p:sp>
      <p:sp>
        <p:nvSpPr>
          <p:cNvPr id="19459" name="Rectangle 3"/>
          <p:cNvSpPr>
            <a:spLocks noGrp="1" noChangeArrowheads="1"/>
          </p:cNvSpPr>
          <p:nvPr>
            <p:ph idx="1"/>
          </p:nvPr>
        </p:nvSpPr>
        <p:spPr>
          <a:xfrm>
            <a:off x="251520" y="1484784"/>
            <a:ext cx="6048672" cy="5112568"/>
          </a:xfrm>
        </p:spPr>
        <p:txBody>
          <a:bodyPr/>
          <a:lstStyle/>
          <a:p>
            <a:pPr marL="609600" indent="-609600" eaLnBrk="1" hangingPunct="1">
              <a:spcBef>
                <a:spcPts val="0"/>
              </a:spcBef>
              <a:spcAft>
                <a:spcPts val="600"/>
              </a:spcAft>
              <a:buFont typeface="+mj-lt"/>
              <a:buAutoNum type="arabicPeriod" startAt="6"/>
            </a:pPr>
            <a:r>
              <a:rPr lang="ru-RU" altLang="ru-RU" sz="2800" dirty="0" smtClean="0">
                <a:solidFill>
                  <a:srgbClr val="0D0D11"/>
                </a:solidFill>
                <a:latin typeface="Times New Roman" pitchFamily="18" charset="0"/>
              </a:rPr>
              <a:t>Службы контроля доступа к данным:</a:t>
            </a:r>
          </a:p>
          <a:p>
            <a:pPr eaLnBrk="1" hangingPunct="1">
              <a:spcBef>
                <a:spcPts val="0"/>
              </a:spcBef>
              <a:spcAft>
                <a:spcPts val="600"/>
              </a:spcAft>
              <a:buFont typeface="Wingdings" panose="05000000000000000000" pitchFamily="2" charset="2"/>
              <a:buChar char="Ø"/>
            </a:pPr>
            <a:r>
              <a:rPr lang="ru-RU" altLang="ru-RU" sz="2000" dirty="0" smtClean="0">
                <a:solidFill>
                  <a:srgbClr val="0D0D11"/>
                </a:solidFill>
                <a:latin typeface="Times New Roman" pitchFamily="18" charset="0"/>
              </a:rPr>
              <a:t>защита от несанкционированного доступа.</a:t>
            </a:r>
          </a:p>
          <a:p>
            <a:pPr marL="514350" indent="-514350" eaLnBrk="1" hangingPunct="1">
              <a:spcBef>
                <a:spcPts val="0"/>
              </a:spcBef>
              <a:spcAft>
                <a:spcPts val="600"/>
              </a:spcAft>
              <a:buAutoNum type="arabicPeriod" startAt="7"/>
            </a:pPr>
            <a:r>
              <a:rPr lang="ru-RU" altLang="ru-RU" sz="2800" dirty="0" smtClean="0">
                <a:solidFill>
                  <a:srgbClr val="0D0D11"/>
                </a:solidFill>
                <a:latin typeface="Times New Roman" pitchFamily="18" charset="0"/>
              </a:rPr>
              <a:t>Службы поддержки целостности данных:</a:t>
            </a:r>
          </a:p>
          <a:p>
            <a:pPr eaLnBrk="1" hangingPunct="1">
              <a:spcBef>
                <a:spcPts val="0"/>
              </a:spcBef>
              <a:spcAft>
                <a:spcPts val="600"/>
              </a:spcAft>
              <a:buFont typeface="Wingdings" panose="05000000000000000000" pitchFamily="2" charset="2"/>
              <a:buChar char="Ø"/>
            </a:pPr>
            <a:r>
              <a:rPr lang="ru-RU" altLang="ru-RU" sz="2000" dirty="0" smtClean="0">
                <a:solidFill>
                  <a:srgbClr val="0D0D11"/>
                </a:solidFill>
                <a:latin typeface="Times New Roman" pitchFamily="18" charset="0"/>
              </a:rPr>
              <a:t>проверка ограничений целостности данных.</a:t>
            </a:r>
          </a:p>
          <a:p>
            <a:pPr marL="514350" indent="-514350" eaLnBrk="1" hangingPunct="1">
              <a:spcBef>
                <a:spcPts val="0"/>
              </a:spcBef>
              <a:spcAft>
                <a:spcPts val="600"/>
              </a:spcAft>
              <a:buAutoNum type="arabicPeriod" startAt="8"/>
            </a:pPr>
            <a:r>
              <a:rPr lang="ru-RU" altLang="ru-RU" sz="2800" dirty="0" smtClean="0">
                <a:solidFill>
                  <a:srgbClr val="0D0D11"/>
                </a:solidFill>
                <a:latin typeface="Times New Roman" pitchFamily="18" charset="0"/>
              </a:rPr>
              <a:t>Службы поддержки независимости от данных:</a:t>
            </a:r>
          </a:p>
          <a:p>
            <a:pPr eaLnBrk="1" hangingPunct="1">
              <a:spcBef>
                <a:spcPts val="0"/>
              </a:spcBef>
              <a:spcAft>
                <a:spcPts val="600"/>
              </a:spcAft>
              <a:buFont typeface="Wingdings" panose="05000000000000000000" pitchFamily="2" charset="2"/>
              <a:buChar char="Ø"/>
            </a:pPr>
            <a:r>
              <a:rPr lang="ru-RU" altLang="ru-RU" sz="2000" dirty="0" smtClean="0">
                <a:solidFill>
                  <a:srgbClr val="0D0D11"/>
                </a:solidFill>
                <a:latin typeface="Times New Roman" pitchFamily="18" charset="0"/>
              </a:rPr>
              <a:t>автоматическое преобразование представлений данных на разных уровнях друг в друга.</a:t>
            </a:r>
          </a:p>
          <a:p>
            <a:pPr marL="514350" indent="-514350" eaLnBrk="1" hangingPunct="1">
              <a:buFont typeface="+mj-lt"/>
              <a:buAutoNum type="arabicPeriod" startAt="9"/>
            </a:pPr>
            <a:r>
              <a:rPr lang="ru-RU" altLang="ru-RU" sz="2800" dirty="0" smtClean="0">
                <a:solidFill>
                  <a:srgbClr val="0D0D11"/>
                </a:solidFill>
                <a:latin typeface="Times New Roman" pitchFamily="18" charset="0"/>
              </a:rPr>
              <a:t>Вспомогательные службы.</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19</a:t>
            </a:fld>
            <a:endParaRPr lang="ru-RU" alt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980729"/>
            <a:ext cx="1728192" cy="201295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962" y="2996952"/>
            <a:ext cx="2353478" cy="189485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4869160"/>
            <a:ext cx="2235150" cy="1962731"/>
          </a:xfrm>
          <a:prstGeom prst="rect">
            <a:avLst/>
          </a:prstGeom>
        </p:spPr>
      </p:pic>
    </p:spTree>
    <p:extLst>
      <p:ext uri="{BB962C8B-B14F-4D97-AF65-F5344CB8AC3E}">
        <p14:creationId xmlns:p14="http://schemas.microsoft.com/office/powerpoint/2010/main" val="34323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76672"/>
            <a:ext cx="7772400" cy="831850"/>
          </a:xfrm>
        </p:spPr>
        <p:txBody>
          <a:bodyPr/>
          <a:lstStyle/>
          <a:p>
            <a:pPr algn="ctr" eaLnBrk="1" hangingPunct="1"/>
            <a:r>
              <a:rPr lang="ru-RU" altLang="ru-RU" sz="4000" dirty="0" smtClean="0">
                <a:latin typeface="Times New Roman" pitchFamily="18" charset="0"/>
              </a:rPr>
              <a:t>Основные функции СУБД</a:t>
            </a:r>
          </a:p>
        </p:txBody>
      </p:sp>
      <p:sp>
        <p:nvSpPr>
          <p:cNvPr id="4099" name="Text Box 4"/>
          <p:cNvSpPr txBox="1">
            <a:spLocks noChangeArrowheads="1"/>
          </p:cNvSpPr>
          <p:nvPr/>
        </p:nvSpPr>
        <p:spPr bwMode="auto">
          <a:xfrm>
            <a:off x="533400" y="1844824"/>
            <a:ext cx="4267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Прикладное программное обеспечение</a:t>
            </a:r>
          </a:p>
        </p:txBody>
      </p:sp>
      <p:sp>
        <p:nvSpPr>
          <p:cNvPr id="4100" name="Text Box 5"/>
          <p:cNvSpPr txBox="1">
            <a:spLocks noChangeArrowheads="1"/>
          </p:cNvSpPr>
          <p:nvPr/>
        </p:nvSpPr>
        <p:spPr bwMode="auto">
          <a:xfrm>
            <a:off x="533400" y="2848124"/>
            <a:ext cx="4267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Система управления базами данных</a:t>
            </a:r>
          </a:p>
        </p:txBody>
      </p:sp>
      <p:sp>
        <p:nvSpPr>
          <p:cNvPr id="4101" name="AutoShape 6"/>
          <p:cNvSpPr>
            <a:spLocks noChangeArrowheads="1"/>
          </p:cNvSpPr>
          <p:nvPr/>
        </p:nvSpPr>
        <p:spPr bwMode="auto">
          <a:xfrm>
            <a:off x="1752600" y="3686324"/>
            <a:ext cx="1836738" cy="1066800"/>
          </a:xfrm>
          <a:prstGeom prst="ca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endParaRPr lang="ru-RU" altLang="ru-RU"/>
          </a:p>
        </p:txBody>
      </p:sp>
      <p:sp>
        <p:nvSpPr>
          <p:cNvPr id="4102" name="Text Box 7"/>
          <p:cNvSpPr txBox="1">
            <a:spLocks noChangeArrowheads="1"/>
          </p:cNvSpPr>
          <p:nvPr/>
        </p:nvSpPr>
        <p:spPr bwMode="auto">
          <a:xfrm>
            <a:off x="1981200" y="4143524"/>
            <a:ext cx="1481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База данных</a:t>
            </a:r>
          </a:p>
        </p:txBody>
      </p:sp>
      <p:sp>
        <p:nvSpPr>
          <p:cNvPr id="4103" name="Line 8"/>
          <p:cNvSpPr>
            <a:spLocks noChangeShapeType="1"/>
          </p:cNvSpPr>
          <p:nvPr/>
        </p:nvSpPr>
        <p:spPr bwMode="auto">
          <a:xfrm>
            <a:off x="2667000" y="2238524"/>
            <a:ext cx="1588"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104" name="Line 9"/>
          <p:cNvSpPr>
            <a:spLocks noChangeShapeType="1"/>
          </p:cNvSpPr>
          <p:nvPr/>
        </p:nvSpPr>
        <p:spPr bwMode="auto">
          <a:xfrm>
            <a:off x="2667000" y="3229124"/>
            <a:ext cx="1588"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105" name="Text Box 10"/>
          <p:cNvSpPr txBox="1">
            <a:spLocks noChangeArrowheads="1"/>
          </p:cNvSpPr>
          <p:nvPr/>
        </p:nvSpPr>
        <p:spPr bwMode="auto">
          <a:xfrm>
            <a:off x="5435600" y="1857524"/>
            <a:ext cx="32004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ППО, пользователи</a:t>
            </a:r>
          </a:p>
        </p:txBody>
      </p:sp>
      <p:sp>
        <p:nvSpPr>
          <p:cNvPr id="4106" name="Text Box 11"/>
          <p:cNvSpPr txBox="1">
            <a:spLocks noChangeArrowheads="1"/>
          </p:cNvSpPr>
          <p:nvPr/>
        </p:nvSpPr>
        <p:spPr bwMode="auto">
          <a:xfrm>
            <a:off x="5486400" y="2860824"/>
            <a:ext cx="3124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Операционная система</a:t>
            </a:r>
          </a:p>
        </p:txBody>
      </p:sp>
      <p:sp>
        <p:nvSpPr>
          <p:cNvPr id="4107" name="Line 14"/>
          <p:cNvSpPr>
            <a:spLocks noChangeShapeType="1"/>
          </p:cNvSpPr>
          <p:nvPr/>
        </p:nvSpPr>
        <p:spPr bwMode="auto">
          <a:xfrm>
            <a:off x="7008813" y="2251224"/>
            <a:ext cx="1587"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108" name="Line 15"/>
          <p:cNvSpPr>
            <a:spLocks noChangeShapeType="1"/>
          </p:cNvSpPr>
          <p:nvPr/>
        </p:nvSpPr>
        <p:spPr bwMode="auto">
          <a:xfrm>
            <a:off x="7010400" y="3229124"/>
            <a:ext cx="0" cy="6858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109" name="Text Box 16"/>
          <p:cNvSpPr txBox="1">
            <a:spLocks noChangeArrowheads="1"/>
          </p:cNvSpPr>
          <p:nvPr/>
        </p:nvSpPr>
        <p:spPr bwMode="auto">
          <a:xfrm>
            <a:off x="5486400" y="3914924"/>
            <a:ext cx="3124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«железо»</a:t>
            </a:r>
          </a:p>
        </p:txBody>
      </p:sp>
      <p:sp>
        <p:nvSpPr>
          <p:cNvPr id="4110" name="Text Box 17"/>
          <p:cNvSpPr txBox="1">
            <a:spLocks noChangeArrowheads="1"/>
          </p:cNvSpPr>
          <p:nvPr/>
        </p:nvSpPr>
        <p:spPr bwMode="auto">
          <a:xfrm>
            <a:off x="539750" y="5157788"/>
            <a:ext cx="7620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spcBef>
                <a:spcPct val="50000"/>
              </a:spcBef>
              <a:buFontTx/>
              <a:buChar char="•"/>
            </a:pPr>
            <a:r>
              <a:rPr lang="ru-RU" altLang="ru-RU" sz="2400">
                <a:solidFill>
                  <a:srgbClr val="0D0D11"/>
                </a:solidFill>
              </a:rPr>
              <a:t> Обеспечение доступа ППО к базе данных</a:t>
            </a:r>
          </a:p>
          <a:p>
            <a:pPr eaLnBrk="1" hangingPunct="1">
              <a:spcBef>
                <a:spcPct val="50000"/>
              </a:spcBef>
              <a:buFontTx/>
              <a:buChar char="•"/>
            </a:pPr>
            <a:r>
              <a:rPr lang="ru-RU" altLang="ru-RU" sz="2400">
                <a:solidFill>
                  <a:srgbClr val="0D0D11"/>
                </a:solidFill>
              </a:rPr>
              <a:t> Управление базой данных</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a:t>
            </a:fld>
            <a:endParaRPr lang="ru-RU" alt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76672"/>
            <a:ext cx="7772400" cy="644525"/>
          </a:xfrm>
        </p:spPr>
        <p:txBody>
          <a:bodyPr/>
          <a:lstStyle/>
          <a:p>
            <a:pPr algn="ctr" eaLnBrk="1" hangingPunct="1"/>
            <a:r>
              <a:rPr lang="ru-RU" altLang="ru-RU" sz="3200" dirty="0" smtClean="0">
                <a:latin typeface="Times New Roman" pitchFamily="18" charset="0"/>
              </a:rPr>
              <a:t>Вспомогательные службы</a:t>
            </a:r>
          </a:p>
        </p:txBody>
      </p:sp>
      <p:sp>
        <p:nvSpPr>
          <p:cNvPr id="20483" name="Rectangle 3"/>
          <p:cNvSpPr>
            <a:spLocks noGrp="1" noChangeArrowheads="1"/>
          </p:cNvSpPr>
          <p:nvPr>
            <p:ph idx="1"/>
          </p:nvPr>
        </p:nvSpPr>
        <p:spPr>
          <a:xfrm>
            <a:off x="539552" y="1124744"/>
            <a:ext cx="8352928" cy="5544616"/>
          </a:xfrm>
        </p:spPr>
        <p:txBody>
          <a:bodyPr/>
          <a:lstStyle/>
          <a:p>
            <a:pPr eaLnBrk="1" hangingPunct="1">
              <a:lnSpc>
                <a:spcPct val="80000"/>
              </a:lnSpc>
              <a:buFontTx/>
              <a:buNone/>
            </a:pPr>
            <a:r>
              <a:rPr lang="ru-RU" altLang="ru-RU" sz="2200" dirty="0" smtClean="0">
                <a:solidFill>
                  <a:srgbClr val="0D0D11"/>
                </a:solidFill>
                <a:latin typeface="Times New Roman" pitchFamily="18" charset="0"/>
              </a:rPr>
              <a:t>Обычно предназначены для оказания помощи АБД в эффективном администрировании базы данных. </a:t>
            </a:r>
          </a:p>
          <a:p>
            <a:pPr eaLnBrk="1" hangingPunct="1">
              <a:lnSpc>
                <a:spcPct val="80000"/>
              </a:lnSpc>
              <a:buFontTx/>
              <a:buNone/>
            </a:pPr>
            <a:r>
              <a:rPr lang="ru-RU" altLang="ru-RU" sz="2200" dirty="0" smtClean="0">
                <a:solidFill>
                  <a:srgbClr val="0D0D11"/>
                </a:solidFill>
                <a:latin typeface="Times New Roman" pitchFamily="18" charset="0"/>
              </a:rPr>
              <a:t>Некоторые примеры подобных утилит.</a:t>
            </a:r>
          </a:p>
          <a:p>
            <a:pPr eaLnBrk="1" hangingPunct="1">
              <a:lnSpc>
                <a:spcPct val="80000"/>
              </a:lnSpc>
            </a:pPr>
            <a:r>
              <a:rPr lang="ru-RU" altLang="ru-RU" sz="2200" dirty="0" smtClean="0">
                <a:solidFill>
                  <a:srgbClr val="0D0D11"/>
                </a:solidFill>
                <a:latin typeface="Times New Roman" pitchFamily="18" charset="0"/>
              </a:rPr>
              <a:t>Утилиты импортирования, предназначенные для загрузки базы данных из плоских файлов, а также утилиты экспортирования, которые служат для выгрузки базы данных в плоские файлы. </a:t>
            </a:r>
          </a:p>
          <a:p>
            <a:pPr eaLnBrk="1" hangingPunct="1">
              <a:lnSpc>
                <a:spcPct val="80000"/>
              </a:lnSpc>
            </a:pPr>
            <a:r>
              <a:rPr lang="ru-RU" altLang="ru-RU" sz="2200" dirty="0" smtClean="0">
                <a:solidFill>
                  <a:srgbClr val="0D0D11"/>
                </a:solidFill>
                <a:latin typeface="Times New Roman" pitchFamily="18" charset="0"/>
              </a:rPr>
              <a:t>Средства мониторинга, предназначенные для отслеживания характеристик функционирования и использования базы данных. </a:t>
            </a:r>
          </a:p>
          <a:p>
            <a:pPr eaLnBrk="1" hangingPunct="1">
              <a:lnSpc>
                <a:spcPct val="80000"/>
              </a:lnSpc>
            </a:pPr>
            <a:r>
              <a:rPr lang="ru-RU" altLang="ru-RU" sz="2200" dirty="0" smtClean="0">
                <a:solidFill>
                  <a:srgbClr val="0D0D11"/>
                </a:solidFill>
                <a:latin typeface="Times New Roman" pitchFamily="18" charset="0"/>
              </a:rPr>
              <a:t>Программы статистического анализа, позволяющие оценить производительность или степень использования базы данных. </a:t>
            </a:r>
          </a:p>
          <a:p>
            <a:pPr eaLnBrk="1" hangingPunct="1">
              <a:lnSpc>
                <a:spcPct val="80000"/>
              </a:lnSpc>
            </a:pPr>
            <a:r>
              <a:rPr lang="ru-RU" altLang="ru-RU" sz="2200" dirty="0" smtClean="0">
                <a:solidFill>
                  <a:srgbClr val="0D0D11"/>
                </a:solidFill>
                <a:latin typeface="Times New Roman" pitchFamily="18" charset="0"/>
              </a:rPr>
              <a:t>Инструменты реорганизации индексов, предназначенные для перестройки индексов в случае их переполнения. </a:t>
            </a:r>
          </a:p>
          <a:p>
            <a:pPr eaLnBrk="1" hangingPunct="1">
              <a:lnSpc>
                <a:spcPct val="80000"/>
              </a:lnSpc>
            </a:pPr>
            <a:r>
              <a:rPr lang="ru-RU" altLang="ru-RU" sz="2200" dirty="0" smtClean="0">
                <a:solidFill>
                  <a:srgbClr val="0D0D11"/>
                </a:solidFill>
                <a:latin typeface="Times New Roman" pitchFamily="18" charset="0"/>
              </a:rPr>
              <a:t>Инструменты сборки мусора и перераспределения памяти для физического устранения удаленных записей с запоминающих устройств, объединения освобожденного пространства и перераспределения памяти по мере необходимости. </a:t>
            </a:r>
          </a:p>
          <a:p>
            <a:pPr eaLnBrk="1" hangingPunct="1">
              <a:lnSpc>
                <a:spcPct val="80000"/>
              </a:lnSpc>
            </a:pPr>
            <a:r>
              <a:rPr lang="ru-RU" altLang="ru-RU" sz="2200" dirty="0">
                <a:solidFill>
                  <a:srgbClr val="0D0D11"/>
                </a:solidFill>
                <a:latin typeface="Times New Roman" pitchFamily="18" charset="0"/>
              </a:rPr>
              <a:t>Утилиты для взаимодействия с другими системами (другими СУБД, хранилищами данных, </a:t>
            </a:r>
            <a:r>
              <a:rPr lang="en-US" altLang="ru-RU" sz="2200" dirty="0">
                <a:solidFill>
                  <a:srgbClr val="0D0D11"/>
                </a:solidFill>
                <a:latin typeface="Times New Roman" pitchFamily="18" charset="0"/>
              </a:rPr>
              <a:t>ETL</a:t>
            </a:r>
            <a:r>
              <a:rPr lang="ru-RU" altLang="ru-RU" sz="2200" dirty="0">
                <a:solidFill>
                  <a:srgbClr val="0D0D11"/>
                </a:solidFill>
                <a:latin typeface="Times New Roman" pitchFamily="18" charset="0"/>
              </a:rPr>
              <a:t>, </a:t>
            </a:r>
            <a:r>
              <a:rPr lang="en-US" altLang="ru-RU" sz="2200" dirty="0">
                <a:solidFill>
                  <a:srgbClr val="0D0D11"/>
                </a:solidFill>
                <a:latin typeface="Times New Roman" pitchFamily="18" charset="0"/>
              </a:rPr>
              <a:t>CRM</a:t>
            </a:r>
            <a:r>
              <a:rPr lang="ru-RU" altLang="ru-RU" sz="2200" dirty="0">
                <a:solidFill>
                  <a:srgbClr val="0D0D11"/>
                </a:solidFill>
                <a:latin typeface="Times New Roman" pitchFamily="18" charset="0"/>
              </a:rPr>
              <a:t> и т.д</a:t>
            </a:r>
            <a:r>
              <a:rPr lang="ru-RU" altLang="ru-RU" sz="2200" dirty="0" smtClean="0">
                <a:solidFill>
                  <a:srgbClr val="0D0D11"/>
                </a:solidFill>
                <a:latin typeface="Times New Roman" pitchFamily="18" charset="0"/>
              </a:rPr>
              <a:t>.)</a:t>
            </a:r>
            <a:endParaRPr lang="ru-RU" altLang="ru-RU" sz="2200" dirty="0">
              <a:solidFill>
                <a:srgbClr val="0D0D11"/>
              </a:solidFill>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20</a:t>
            </a:fld>
            <a:endParaRPr lang="ru-RU" alt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171" y="3140968"/>
            <a:ext cx="1784614" cy="24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Rectangle 2"/>
          <p:cNvSpPr>
            <a:spLocks noGrp="1" noChangeArrowheads="1"/>
          </p:cNvSpPr>
          <p:nvPr>
            <p:ph type="title"/>
          </p:nvPr>
        </p:nvSpPr>
        <p:spPr>
          <a:xfrm>
            <a:off x="685800" y="476250"/>
            <a:ext cx="7772400" cy="573088"/>
          </a:xfrm>
        </p:spPr>
        <p:txBody>
          <a:bodyPr/>
          <a:lstStyle/>
          <a:p>
            <a:pPr algn="ctr" eaLnBrk="1" hangingPunct="1"/>
            <a:r>
              <a:rPr lang="ru-RU" altLang="ru-RU" sz="3200" dirty="0" smtClean="0">
                <a:latin typeface="Times New Roman" pitchFamily="18" charset="0"/>
              </a:rPr>
              <a:t>Основные объекты </a:t>
            </a:r>
            <a:r>
              <a:rPr lang="en-US" altLang="ru-RU" sz="3200" dirty="0" smtClean="0">
                <a:latin typeface="Times New Roman" pitchFamily="18" charset="0"/>
              </a:rPr>
              <a:t>PostgreSQL</a:t>
            </a:r>
            <a:endParaRPr lang="ru-RU" altLang="ru-RU" sz="3200" dirty="0" smtClean="0">
              <a:latin typeface="Times New Roman" pitchFamily="18" charset="0"/>
            </a:endParaRPr>
          </a:p>
        </p:txBody>
      </p:sp>
      <p:sp>
        <p:nvSpPr>
          <p:cNvPr id="27651" name="Rectangle 3"/>
          <p:cNvSpPr>
            <a:spLocks noGrp="1" noChangeArrowheads="1"/>
          </p:cNvSpPr>
          <p:nvPr>
            <p:ph idx="1"/>
          </p:nvPr>
        </p:nvSpPr>
        <p:spPr>
          <a:xfrm>
            <a:off x="323528" y="1052512"/>
            <a:ext cx="8208962" cy="5688856"/>
          </a:xfrm>
        </p:spPr>
        <p:txBody>
          <a:bodyPr/>
          <a:lstStyle/>
          <a:p>
            <a:pPr eaLnBrk="1" hangingPunct="1">
              <a:lnSpc>
                <a:spcPct val="80000"/>
              </a:lnSpc>
              <a:defRPr/>
            </a:pPr>
            <a:r>
              <a:rPr lang="ru-RU" altLang="ru-RU" sz="2000" b="1" dirty="0" smtClean="0">
                <a:solidFill>
                  <a:srgbClr val="0D0D11"/>
                </a:solidFill>
                <a:latin typeface="Times New Roman" pitchFamily="18" charset="0"/>
              </a:rPr>
              <a:t>База данных </a:t>
            </a:r>
            <a:r>
              <a:rPr lang="ru-RU" altLang="ru-RU" sz="2000" dirty="0" smtClean="0">
                <a:solidFill>
                  <a:srgbClr val="0D0D11"/>
                </a:solidFill>
                <a:latin typeface="Times New Roman" pitchFamily="18" charset="0"/>
              </a:rPr>
              <a:t>(</a:t>
            </a:r>
            <a:r>
              <a:rPr lang="en-US" altLang="ru-RU" sz="2000" dirty="0" smtClean="0">
                <a:solidFill>
                  <a:srgbClr val="0D0D11"/>
                </a:solidFill>
                <a:latin typeface="Times New Roman" pitchFamily="18" charset="0"/>
              </a:rPr>
              <a:t>DATABASE</a:t>
            </a:r>
            <a:r>
              <a:rPr lang="ru-RU" altLang="ru-RU" sz="2000" dirty="0" smtClean="0">
                <a:solidFill>
                  <a:srgbClr val="0D0D11"/>
                </a:solidFill>
                <a:latin typeface="Times New Roman" pitchFamily="18" charset="0"/>
              </a:rPr>
              <a:t>) – объект, который находится на самом верхнем уровне физической организации базы данных. База данных состоит из словаря-справочника данных, собственно данных и различных </a:t>
            </a:r>
            <a:r>
              <a:rPr lang="ru-RU" altLang="ru-RU" sz="2000" dirty="0" smtClean="0">
                <a:latin typeface="Times New Roman" pitchFamily="18" charset="0"/>
                <a:cs typeface="Times New Roman" panose="02020603050405020304" pitchFamily="18" charset="0"/>
              </a:rPr>
              <a:t>вспомогательных объектов. Первая база данных называется </a:t>
            </a:r>
            <a:r>
              <a:rPr lang="en-US" altLang="ru-RU" sz="2000" i="1" dirty="0" err="1" smtClean="0">
                <a:latin typeface="Times New Roman" pitchFamily="18" charset="0"/>
                <a:cs typeface="Times New Roman" panose="02020603050405020304" pitchFamily="18" charset="0"/>
              </a:rPr>
              <a:t>postgres</a:t>
            </a:r>
            <a:r>
              <a:rPr lang="en-US" altLang="ru-RU" sz="2000" dirty="0" smtClean="0">
                <a:latin typeface="Times New Roman" pitchFamily="18" charset="0"/>
                <a:cs typeface="Times New Roman" panose="02020603050405020304" pitchFamily="18" charset="0"/>
              </a:rPr>
              <a:t> </a:t>
            </a:r>
            <a:r>
              <a:rPr lang="ru-RU" altLang="ru-RU" sz="2000" dirty="0" smtClean="0">
                <a:latin typeface="Times New Roman" pitchFamily="18" charset="0"/>
                <a:cs typeface="Times New Roman" panose="02020603050405020304" pitchFamily="18" charset="0"/>
              </a:rPr>
              <a:t>и создается автоматически во время инсталляции СУБД при </a:t>
            </a:r>
            <a:r>
              <a:rPr lang="ru-RU" sz="2000" dirty="0" smtClean="0">
                <a:latin typeface="Times New Roman" panose="02020603050405020304" pitchFamily="18" charset="0"/>
                <a:cs typeface="Times New Roman" panose="02020603050405020304" pitchFamily="18" charset="0"/>
              </a:rPr>
              <a:t>инициализации области </a:t>
            </a:r>
            <a:r>
              <a:rPr lang="ru-RU" sz="2000" dirty="0">
                <a:latin typeface="Times New Roman" panose="02020603050405020304" pitchFamily="18" charset="0"/>
                <a:cs typeface="Times New Roman" panose="02020603050405020304" pitchFamily="18" charset="0"/>
              </a:rPr>
              <a:t>хранения баз данных на диске. </a:t>
            </a:r>
            <a:r>
              <a:rPr lang="ru-RU" sz="2000" dirty="0" smtClean="0">
                <a:latin typeface="Times New Roman" panose="02020603050405020304" pitchFamily="18" charset="0"/>
                <a:cs typeface="Times New Roman" panose="02020603050405020304" pitchFamily="18" charset="0"/>
              </a:rPr>
              <a:t>При инициализации в каждом кластере создаётся ещё одна база с именем </a:t>
            </a:r>
            <a:r>
              <a:rPr lang="ru-RU" sz="2000" i="1" dirty="0" smtClean="0">
                <a:latin typeface="Times New Roman" panose="02020603050405020304" pitchFamily="18" charset="0"/>
                <a:cs typeface="Times New Roman" panose="02020603050405020304" pitchFamily="18" charset="0"/>
              </a:rPr>
              <a:t>template1</a:t>
            </a:r>
            <a:r>
              <a:rPr lang="ru-RU" sz="2000" dirty="0" smtClean="0">
                <a:latin typeface="Times New Roman" panose="02020603050405020304" pitchFamily="18" charset="0"/>
                <a:cs typeface="Times New Roman" panose="02020603050405020304" pitchFamily="18" charset="0"/>
              </a:rPr>
              <a:t>. Как можно понять из имени, она применяется впоследствии в качестве шаблона создаваемых баз данных; использовать её в качестве рабочей не следует. </a:t>
            </a:r>
          </a:p>
          <a:p>
            <a:pPr marL="0" indent="0" eaLnBrk="1" hangingPunct="1">
              <a:lnSpc>
                <a:spcPct val="80000"/>
              </a:lnSpc>
              <a:buFont typeface="Wingdings" pitchFamily="2" charset="2"/>
              <a:buNone/>
              <a:defRPr/>
            </a:pPr>
            <a:r>
              <a:rPr lang="ru-RU" sz="2000" dirty="0" smtClean="0">
                <a:latin typeface="Times New Roman" panose="02020603050405020304" pitchFamily="18" charset="0"/>
                <a:cs typeface="Times New Roman" panose="02020603050405020304" pitchFamily="18" charset="0"/>
              </a:rPr>
              <a:t>     Другие БД создаются </a:t>
            </a:r>
            <a:r>
              <a:rPr lang="ru-RU" altLang="ru-RU" sz="2000" dirty="0" smtClean="0">
                <a:solidFill>
                  <a:srgbClr val="0D0D11"/>
                </a:solidFill>
                <a:latin typeface="Times New Roman" pitchFamily="18" charset="0"/>
              </a:rPr>
              <a:t>вручную с помощью команды </a:t>
            </a:r>
          </a:p>
          <a:p>
            <a:pPr marL="0" indent="0" eaLnBrk="1" hangingPunct="1">
              <a:lnSpc>
                <a:spcPct val="80000"/>
              </a:lnSpc>
              <a:buFont typeface="Wingdings" pitchFamily="2" charset="2"/>
              <a:buNone/>
              <a:defRPr/>
            </a:pPr>
            <a:r>
              <a:rPr lang="ru-RU" altLang="ru-RU" sz="2000" dirty="0">
                <a:solidFill>
                  <a:srgbClr val="0D0D11"/>
                </a:solidFill>
                <a:latin typeface="Times New Roman" pitchFamily="18" charset="0"/>
              </a:rPr>
              <a:t>	</a:t>
            </a:r>
            <a:r>
              <a:rPr lang="en-US" altLang="ru-RU" sz="2000" dirty="0" smtClean="0">
                <a:solidFill>
                  <a:srgbClr val="0D0D11"/>
                </a:solidFill>
                <a:latin typeface="Times New Roman" pitchFamily="18" charset="0"/>
              </a:rPr>
              <a:t>CREATE DATABASE</a:t>
            </a:r>
            <a:r>
              <a:rPr lang="ru-RU" altLang="ru-RU" sz="2000" dirty="0">
                <a:solidFill>
                  <a:srgbClr val="0D0D11"/>
                </a:solidFill>
                <a:latin typeface="Times New Roman" pitchFamily="18" charset="0"/>
              </a:rPr>
              <a:t> </a:t>
            </a:r>
            <a:r>
              <a:rPr lang="ru-RU" altLang="ru-RU" sz="2000" i="1" dirty="0" err="1" smtClean="0">
                <a:solidFill>
                  <a:srgbClr val="0D0D11"/>
                </a:solidFill>
                <a:latin typeface="Times New Roman" pitchFamily="18" charset="0"/>
              </a:rPr>
              <a:t>имя_базы_данных</a:t>
            </a:r>
            <a:r>
              <a:rPr lang="ru-RU" altLang="ru-RU" sz="2000" dirty="0" smtClean="0">
                <a:solidFill>
                  <a:srgbClr val="0D0D11"/>
                </a:solidFill>
                <a:latin typeface="Times New Roman" pitchFamily="18" charset="0"/>
              </a:rPr>
              <a:t>;</a:t>
            </a:r>
          </a:p>
          <a:p>
            <a:pPr marL="0" indent="0" eaLnBrk="1" hangingPunct="1">
              <a:lnSpc>
                <a:spcPct val="80000"/>
              </a:lnSpc>
              <a:buFont typeface="Wingdings" pitchFamily="2" charset="2"/>
              <a:buNone/>
              <a:defRPr/>
            </a:pPr>
            <a:endParaRPr lang="ru-RU" altLang="ru-RU" sz="2000" b="1" dirty="0" smtClean="0">
              <a:solidFill>
                <a:srgbClr val="0D0D11"/>
              </a:solidFill>
              <a:latin typeface="Times New Roman" pitchFamily="18" charset="0"/>
            </a:endParaRPr>
          </a:p>
          <a:p>
            <a:pPr marL="0" indent="0" eaLnBrk="1" hangingPunct="1">
              <a:lnSpc>
                <a:spcPct val="80000"/>
              </a:lnSpc>
              <a:buFont typeface="Wingdings" pitchFamily="2" charset="2"/>
              <a:buNone/>
              <a:defRPr/>
            </a:pPr>
            <a:endParaRPr lang="ru-RU" altLang="ru-RU" sz="2000" b="1" dirty="0">
              <a:solidFill>
                <a:srgbClr val="0D0D11"/>
              </a:solidFill>
              <a:latin typeface="Times New Roman" pitchFamily="18" charset="0"/>
            </a:endParaRPr>
          </a:p>
          <a:p>
            <a:pPr marL="0" indent="0" eaLnBrk="1" hangingPunct="1">
              <a:lnSpc>
                <a:spcPct val="80000"/>
              </a:lnSpc>
              <a:buFont typeface="Wingdings" pitchFamily="2" charset="2"/>
              <a:buNone/>
              <a:defRPr/>
            </a:pPr>
            <a:endParaRPr lang="ru-RU" altLang="ru-RU" sz="2000" b="1" dirty="0" smtClean="0">
              <a:solidFill>
                <a:srgbClr val="0D0D11"/>
              </a:solidFill>
              <a:latin typeface="Times New Roman" pitchFamily="18" charset="0"/>
            </a:endParaRPr>
          </a:p>
          <a:p>
            <a:pPr eaLnBrk="1" hangingPunct="1">
              <a:lnSpc>
                <a:spcPct val="80000"/>
              </a:lnSpc>
              <a:defRPr/>
            </a:pPr>
            <a:r>
              <a:rPr lang="ru-RU" altLang="ru-RU" sz="2000" b="1" dirty="0" smtClean="0">
                <a:solidFill>
                  <a:srgbClr val="0D0D11"/>
                </a:solidFill>
                <a:latin typeface="Times New Roman" pitchFamily="18" charset="0"/>
              </a:rPr>
              <a:t>Табличное пространство</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TABLESPACE</a:t>
            </a:r>
            <a:r>
              <a:rPr lang="ru-RU" altLang="ru-RU" sz="2000" dirty="0" smtClean="0">
                <a:solidFill>
                  <a:srgbClr val="0D0D11"/>
                </a:solidFill>
                <a:latin typeface="Times New Roman" pitchFamily="18" charset="0"/>
              </a:rPr>
              <a:t>) – каталог, предназначенный для хранения объектов БД. Создается командой </a:t>
            </a:r>
            <a:r>
              <a:rPr lang="en-US" altLang="ru-RU" sz="2000" dirty="0" smtClean="0">
                <a:solidFill>
                  <a:srgbClr val="0D0D11"/>
                </a:solidFill>
                <a:latin typeface="Times New Roman" pitchFamily="18" charset="0"/>
              </a:rPr>
              <a:t>CREATE TABLESPACE</a:t>
            </a:r>
            <a:r>
              <a:rPr lang="ru-RU" altLang="ru-RU" sz="2000" dirty="0" smtClean="0">
                <a:solidFill>
                  <a:srgbClr val="0D0D11"/>
                </a:solidFill>
                <a:latin typeface="Times New Roman" pitchFamily="18" charset="0"/>
              </a:rPr>
              <a:t>. Табличные пространства позволяют </a:t>
            </a:r>
            <a:r>
              <a:rPr lang="ru-RU" altLang="ru-RU" sz="2000" dirty="0" err="1" smtClean="0">
                <a:solidFill>
                  <a:srgbClr val="0D0D11"/>
                </a:solidFill>
                <a:latin typeface="Times New Roman" pitchFamily="18" charset="0"/>
              </a:rPr>
              <a:t>суперпользователям</a:t>
            </a:r>
            <a:r>
              <a:rPr lang="ru-RU" altLang="ru-RU" sz="2000" dirty="0" smtClean="0">
                <a:solidFill>
                  <a:srgbClr val="0D0D11"/>
                </a:solidFill>
                <a:latin typeface="Times New Roman" pitchFamily="18" charset="0"/>
              </a:rPr>
              <a:t> определять альтернативные расположения в файловой системе, где могут находиться файлы, содержащие объекты базы данных (например, таблицы или индексы).</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21</a:t>
            </a:fld>
            <a:endParaRPr lang="ru-RU" altLang="ru-RU" dirty="0"/>
          </a:p>
        </p:txBody>
      </p:sp>
    </p:spTree>
    <p:extLst>
      <p:ext uri="{BB962C8B-B14F-4D97-AF65-F5344CB8AC3E}">
        <p14:creationId xmlns:p14="http://schemas.microsoft.com/office/powerpoint/2010/main" val="40205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76250"/>
            <a:ext cx="7772400" cy="573088"/>
          </a:xfrm>
        </p:spPr>
        <p:txBody>
          <a:bodyPr/>
          <a:lstStyle/>
          <a:p>
            <a:pPr algn="ctr" eaLnBrk="1" hangingPunct="1"/>
            <a:r>
              <a:rPr lang="ru-RU" altLang="ru-RU" sz="3200" dirty="0" smtClean="0">
                <a:latin typeface="Times New Roman" pitchFamily="18" charset="0"/>
              </a:rPr>
              <a:t>Основные объекты </a:t>
            </a:r>
            <a:r>
              <a:rPr lang="en-US" altLang="ru-RU" sz="3200" dirty="0" smtClean="0">
                <a:latin typeface="Times New Roman" pitchFamily="18" charset="0"/>
              </a:rPr>
              <a:t>PostgreSQL</a:t>
            </a:r>
            <a:endParaRPr lang="ru-RU" altLang="ru-RU" sz="3200" dirty="0" smtClean="0">
              <a:latin typeface="Times New Roman" pitchFamily="18" charset="0"/>
            </a:endParaRPr>
          </a:p>
        </p:txBody>
      </p:sp>
      <p:sp>
        <p:nvSpPr>
          <p:cNvPr id="22531" name="Rectangle 3"/>
          <p:cNvSpPr>
            <a:spLocks noGrp="1" noChangeArrowheads="1"/>
          </p:cNvSpPr>
          <p:nvPr>
            <p:ph idx="1"/>
          </p:nvPr>
        </p:nvSpPr>
        <p:spPr>
          <a:xfrm>
            <a:off x="395288" y="1052513"/>
            <a:ext cx="8208962" cy="5616575"/>
          </a:xfrm>
        </p:spPr>
        <p:txBody>
          <a:bodyPr/>
          <a:lstStyle/>
          <a:p>
            <a:pPr eaLnBrk="1" hangingPunct="1">
              <a:lnSpc>
                <a:spcPct val="80000"/>
              </a:lnSpc>
            </a:pPr>
            <a:r>
              <a:rPr lang="ru-RU" altLang="ru-RU" sz="2000" b="1" dirty="0" smtClean="0">
                <a:solidFill>
                  <a:srgbClr val="0D0D11"/>
                </a:solidFill>
                <a:latin typeface="Times New Roman" pitchFamily="18" charset="0"/>
              </a:rPr>
              <a:t>Пользователь</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USER</a:t>
            </a:r>
            <a:r>
              <a:rPr lang="ru-RU" altLang="ru-RU" sz="2000" dirty="0" smtClean="0">
                <a:solidFill>
                  <a:srgbClr val="0D0D11"/>
                </a:solidFill>
                <a:latin typeface="Times New Roman" pitchFamily="18" charset="0"/>
              </a:rPr>
              <a:t>) – объект, обладающий возможностью создавать и использовать другие объекты базы данных, а также запрашивать выполнение функций сервера. В СУБД </a:t>
            </a:r>
            <a:r>
              <a:rPr lang="en-US" altLang="ru-RU" sz="2000" dirty="0" smtClean="0">
                <a:solidFill>
                  <a:srgbClr val="0D0D11"/>
                </a:solidFill>
                <a:latin typeface="Times New Roman" pitchFamily="18" charset="0"/>
              </a:rPr>
              <a:t>Postgres </a:t>
            </a:r>
            <a:r>
              <a:rPr lang="ru-RU" altLang="ru-RU" sz="2000" dirty="0" smtClean="0">
                <a:solidFill>
                  <a:srgbClr val="0D0D11"/>
                </a:solidFill>
                <a:latin typeface="Times New Roman" pitchFamily="18" charset="0"/>
              </a:rPr>
              <a:t>создание пользователя означает создание роли. Фактически, при этом выполняется команда </a:t>
            </a:r>
            <a:r>
              <a:rPr lang="en-US" altLang="ru-RU" sz="2000" dirty="0" smtClean="0">
                <a:solidFill>
                  <a:srgbClr val="0D0D11"/>
                </a:solidFill>
                <a:latin typeface="Times New Roman" pitchFamily="18" charset="0"/>
              </a:rPr>
              <a:t>CREATE ROLE</a:t>
            </a:r>
            <a:r>
              <a:rPr lang="ru-RU" altLang="ru-RU" sz="2000" dirty="0" smtClean="0">
                <a:solidFill>
                  <a:srgbClr val="0D0D11"/>
                </a:solidFill>
                <a:latin typeface="Times New Roman" pitchFamily="18" charset="0"/>
              </a:rPr>
              <a:t>. Лишь </a:t>
            </a:r>
            <a:r>
              <a:rPr lang="ru-RU" altLang="ru-RU" sz="2000" dirty="0" err="1" smtClean="0">
                <a:solidFill>
                  <a:srgbClr val="0D0D11"/>
                </a:solidFill>
                <a:latin typeface="Times New Roman" pitchFamily="18" charset="0"/>
              </a:rPr>
              <a:t>суперпользователь</a:t>
            </a:r>
            <a:r>
              <a:rPr lang="ru-RU" altLang="ru-RU" sz="2000" dirty="0" smtClean="0">
                <a:solidFill>
                  <a:srgbClr val="0D0D11"/>
                </a:solidFill>
                <a:latin typeface="Times New Roman" pitchFamily="18" charset="0"/>
              </a:rPr>
              <a:t> и пользователи с привилегией CREATEROLE могут создавать новые роли, т.е. команда </a:t>
            </a:r>
            <a:r>
              <a:rPr lang="ru-RU" altLang="ru-RU" sz="2000" b="1" i="1" dirty="0" err="1" smtClean="0">
                <a:solidFill>
                  <a:srgbClr val="0D0D11"/>
                </a:solidFill>
                <a:latin typeface="Times New Roman" pitchFamily="18" charset="0"/>
              </a:rPr>
              <a:t>create</a:t>
            </a:r>
            <a:r>
              <a:rPr lang="ru-RU" altLang="ru-RU" sz="2000" b="1" i="1" dirty="0" smtClean="0">
                <a:solidFill>
                  <a:srgbClr val="0D0D11"/>
                </a:solidFill>
                <a:latin typeface="Times New Roman" pitchFamily="18" charset="0"/>
              </a:rPr>
              <a:t> </a:t>
            </a:r>
            <a:r>
              <a:rPr lang="ru-RU" altLang="ru-RU" sz="2000" b="1" i="1" dirty="0" err="1" smtClean="0">
                <a:solidFill>
                  <a:srgbClr val="0D0D11"/>
                </a:solidFill>
                <a:latin typeface="Times New Roman" pitchFamily="18" charset="0"/>
              </a:rPr>
              <a:t>user</a:t>
            </a:r>
            <a:r>
              <a:rPr lang="ru-RU" altLang="ru-RU" sz="2000" dirty="0" smtClean="0">
                <a:solidFill>
                  <a:srgbClr val="0D0D11"/>
                </a:solidFill>
                <a:latin typeface="Times New Roman" pitchFamily="18" charset="0"/>
              </a:rPr>
              <a:t> должна запускаться от их лица.</a:t>
            </a:r>
          </a:p>
          <a:p>
            <a:pPr eaLnBrk="1" hangingPunct="1">
              <a:lnSpc>
                <a:spcPct val="80000"/>
              </a:lnSpc>
            </a:pPr>
            <a:r>
              <a:rPr lang="ru-RU" altLang="ru-RU" sz="2000" b="1" dirty="0" smtClean="0">
                <a:solidFill>
                  <a:srgbClr val="0D0D11"/>
                </a:solidFill>
                <a:latin typeface="Times New Roman" pitchFamily="18" charset="0"/>
              </a:rPr>
              <a:t>Таблица</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TABLE</a:t>
            </a:r>
            <a:r>
              <a:rPr lang="ru-RU" altLang="ru-RU" sz="2000" dirty="0" smtClean="0">
                <a:solidFill>
                  <a:srgbClr val="0D0D11"/>
                </a:solidFill>
                <a:latin typeface="Times New Roman" pitchFamily="18" charset="0"/>
              </a:rPr>
              <a:t>) является базовой структурой реляционной модели. Как известно, вся информация в базе данных хранится в таблицах. Таблицы состоят из множества поименованных столбцов или атрибутов. Множество значений столбца определено с помощью ограничений целостности. Создается командой </a:t>
            </a:r>
            <a:r>
              <a:rPr lang="en-US" altLang="ru-RU" sz="2000" dirty="0" smtClean="0">
                <a:solidFill>
                  <a:srgbClr val="0D0D11"/>
                </a:solidFill>
                <a:latin typeface="Times New Roman" pitchFamily="18" charset="0"/>
              </a:rPr>
              <a:t>CREATE TABLE</a:t>
            </a:r>
            <a:r>
              <a:rPr lang="ru-RU" altLang="ru-RU" sz="2000" dirty="0" smtClean="0">
                <a:solidFill>
                  <a:srgbClr val="0D0D11"/>
                </a:solidFill>
                <a:latin typeface="Times New Roman" pitchFamily="18" charset="0"/>
              </a:rPr>
              <a:t>.</a:t>
            </a:r>
            <a:endParaRPr lang="en-US" altLang="ru-RU" sz="2000" dirty="0" smtClean="0">
              <a:solidFill>
                <a:srgbClr val="0D0D11"/>
              </a:solidFill>
              <a:latin typeface="Times New Roman" pitchFamily="18" charset="0"/>
            </a:endParaRPr>
          </a:p>
          <a:p>
            <a:pPr marL="0" indent="0" eaLnBrk="1" hangingPunct="1">
              <a:lnSpc>
                <a:spcPct val="80000"/>
              </a:lnSpc>
              <a:buNone/>
            </a:pPr>
            <a:r>
              <a:rPr lang="ru-RU" altLang="ru-RU" sz="2000" dirty="0" smtClean="0">
                <a:solidFill>
                  <a:srgbClr val="0D0D11"/>
                </a:solidFill>
                <a:latin typeface="Times New Roman" pitchFamily="18" charset="0"/>
              </a:rPr>
              <a:t> Таблицы бывают:</a:t>
            </a:r>
          </a:p>
          <a:p>
            <a:pPr marL="685800" lvl="1" eaLnBrk="1" hangingPunct="1">
              <a:lnSpc>
                <a:spcPct val="80000"/>
              </a:lnSpc>
              <a:buFont typeface="Wingdings" pitchFamily="2" charset="2"/>
              <a:buChar char="Ø"/>
            </a:pPr>
            <a:r>
              <a:rPr lang="ru-RU" altLang="ru-RU" sz="1800" dirty="0" smtClean="0">
                <a:solidFill>
                  <a:srgbClr val="0D0D11"/>
                </a:solidFill>
                <a:latin typeface="Times New Roman" pitchFamily="18" charset="0"/>
              </a:rPr>
              <a:t>Обычные</a:t>
            </a:r>
          </a:p>
          <a:p>
            <a:pPr marL="685800" lvl="1" eaLnBrk="1" hangingPunct="1">
              <a:lnSpc>
                <a:spcPct val="80000"/>
              </a:lnSpc>
              <a:buFont typeface="Wingdings" pitchFamily="2" charset="2"/>
              <a:buChar char="Ø"/>
            </a:pPr>
            <a:r>
              <a:rPr lang="ru-RU" altLang="ru-RU" sz="1800" dirty="0" err="1" smtClean="0">
                <a:solidFill>
                  <a:srgbClr val="0D0D11"/>
                </a:solidFill>
                <a:latin typeface="Times New Roman" pitchFamily="18" charset="0"/>
              </a:rPr>
              <a:t>Нежурналируемые</a:t>
            </a:r>
            <a:endParaRPr lang="ru-RU" altLang="ru-RU" sz="1800" dirty="0" smtClean="0">
              <a:solidFill>
                <a:srgbClr val="0D0D11"/>
              </a:solidFill>
              <a:latin typeface="Times New Roman" pitchFamily="18" charset="0"/>
            </a:endParaRPr>
          </a:p>
          <a:p>
            <a:pPr marL="1085850" lvl="2" indent="-285750" eaLnBrk="1" hangingPunct="1">
              <a:lnSpc>
                <a:spcPct val="80000"/>
              </a:lnSpc>
              <a:buFont typeface="Arial" charset="0"/>
              <a:buChar char="•"/>
            </a:pPr>
            <a:r>
              <a:rPr lang="ru-RU" altLang="ru-RU" sz="1800" dirty="0" smtClean="0">
                <a:solidFill>
                  <a:srgbClr val="0D0D11"/>
                </a:solidFill>
                <a:latin typeface="Times New Roman" pitchFamily="18" charset="0"/>
              </a:rPr>
              <a:t>не происходит запись в WAL</a:t>
            </a:r>
          </a:p>
          <a:p>
            <a:pPr marL="1085850" lvl="2" indent="-285750" eaLnBrk="1" hangingPunct="1">
              <a:lnSpc>
                <a:spcPct val="80000"/>
              </a:lnSpc>
              <a:buFont typeface="Arial" charset="0"/>
              <a:buChar char="•"/>
            </a:pPr>
            <a:r>
              <a:rPr lang="ru-RU" altLang="ru-RU" sz="1800" dirty="0" smtClean="0">
                <a:solidFill>
                  <a:srgbClr val="0D0D11"/>
                </a:solidFill>
                <a:latin typeface="Times New Roman" pitchFamily="18" charset="0"/>
              </a:rPr>
              <a:t>невозможно восстановление при сбое (</a:t>
            </a:r>
            <a:r>
              <a:rPr lang="ru-RU" altLang="ru-RU" sz="1800" dirty="0" err="1" smtClean="0">
                <a:solidFill>
                  <a:srgbClr val="0D0D11"/>
                </a:solidFill>
                <a:latin typeface="Times New Roman" pitchFamily="18" charset="0"/>
              </a:rPr>
              <a:t>init</a:t>
            </a:r>
            <a:r>
              <a:rPr lang="ru-RU" altLang="ru-RU" sz="1800" dirty="0" smtClean="0">
                <a:solidFill>
                  <a:srgbClr val="0D0D11"/>
                </a:solidFill>
                <a:latin typeface="Times New Roman" pitchFamily="18" charset="0"/>
              </a:rPr>
              <a:t>-файл)</a:t>
            </a:r>
          </a:p>
          <a:p>
            <a:pPr marL="685800" lvl="1" eaLnBrk="1" hangingPunct="1">
              <a:lnSpc>
                <a:spcPct val="80000"/>
              </a:lnSpc>
              <a:buFont typeface="Wingdings" pitchFamily="2" charset="2"/>
              <a:buChar char="Ø"/>
            </a:pPr>
            <a:r>
              <a:rPr lang="ru-RU" altLang="ru-RU" sz="1800" dirty="0" smtClean="0">
                <a:solidFill>
                  <a:srgbClr val="0D0D11"/>
                </a:solidFill>
                <a:latin typeface="Times New Roman" pitchFamily="18" charset="0"/>
              </a:rPr>
              <a:t>Временные</a:t>
            </a:r>
          </a:p>
          <a:p>
            <a:pPr marL="1085850" lvl="2" indent="-285750" eaLnBrk="1" hangingPunct="1">
              <a:lnSpc>
                <a:spcPct val="80000"/>
              </a:lnSpc>
              <a:buFont typeface="Arial" charset="0"/>
              <a:buChar char="•"/>
            </a:pPr>
            <a:r>
              <a:rPr lang="ru-RU" altLang="ru-RU" sz="1800" dirty="0" smtClean="0">
                <a:solidFill>
                  <a:srgbClr val="0D0D11"/>
                </a:solidFill>
                <a:latin typeface="Times New Roman" pitchFamily="18" charset="0"/>
              </a:rPr>
              <a:t>существуют на время сеанса или транзакции</a:t>
            </a:r>
          </a:p>
          <a:p>
            <a:pPr marL="1085850" lvl="2" indent="-285750" eaLnBrk="1" hangingPunct="1">
              <a:lnSpc>
                <a:spcPct val="80000"/>
              </a:lnSpc>
              <a:buFont typeface="Arial" charset="0"/>
              <a:buChar char="•"/>
            </a:pPr>
            <a:r>
              <a:rPr lang="ru-RU" altLang="ru-RU" sz="1800" dirty="0" smtClean="0">
                <a:solidFill>
                  <a:srgbClr val="0D0D11"/>
                </a:solidFill>
                <a:latin typeface="Times New Roman" pitchFamily="18" charset="0"/>
              </a:rPr>
              <a:t>не </a:t>
            </a:r>
            <a:r>
              <a:rPr lang="ru-RU" altLang="ru-RU" sz="1800" dirty="0" err="1" smtClean="0">
                <a:solidFill>
                  <a:srgbClr val="0D0D11"/>
                </a:solidFill>
                <a:latin typeface="Times New Roman" pitchFamily="18" charset="0"/>
              </a:rPr>
              <a:t>журналируются</a:t>
            </a:r>
            <a:endParaRPr lang="ru-RU" altLang="ru-RU" sz="1800" dirty="0" smtClean="0">
              <a:solidFill>
                <a:srgbClr val="0D0D11"/>
              </a:solidFill>
              <a:latin typeface="Times New Roman" pitchFamily="18" charset="0"/>
            </a:endParaRPr>
          </a:p>
          <a:p>
            <a:pPr marL="1085850" lvl="2" indent="-285750" eaLnBrk="1" hangingPunct="1">
              <a:lnSpc>
                <a:spcPct val="80000"/>
              </a:lnSpc>
              <a:buFont typeface="Arial" charset="0"/>
              <a:buChar char="•"/>
            </a:pPr>
            <a:r>
              <a:rPr lang="ru-RU" altLang="ru-RU" sz="1800" dirty="0" smtClean="0">
                <a:solidFill>
                  <a:srgbClr val="0D0D11"/>
                </a:solidFill>
                <a:latin typeface="Times New Roman" pitchFamily="18" charset="0"/>
              </a:rPr>
              <a:t>не попадают в общий буферный кэш</a:t>
            </a:r>
            <a:endParaRPr lang="ru-RU" altLang="ru-RU" sz="1400" dirty="0" smtClean="0">
              <a:solidFill>
                <a:srgbClr val="0D0D11"/>
              </a:solidFill>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22</a:t>
            </a:fld>
            <a:endParaRPr lang="ru-RU" altLang="ru-RU"/>
          </a:p>
        </p:txBody>
      </p:sp>
    </p:spTree>
    <p:extLst>
      <p:ext uri="{BB962C8B-B14F-4D97-AF65-F5344CB8AC3E}">
        <p14:creationId xmlns:p14="http://schemas.microsoft.com/office/powerpoint/2010/main" val="42521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500"/>
                                        <p:tgtEl>
                                          <p:spTgt spid="2253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531">
                                            <p:txEl>
                                              <p:pRg st="4" end="4"/>
                                            </p:txEl>
                                          </p:spTgt>
                                        </p:tgtEl>
                                        <p:attrNameLst>
                                          <p:attrName>style.visibility</p:attrName>
                                        </p:attrNameLst>
                                      </p:cBhvr>
                                      <p:to>
                                        <p:strVal val="visible"/>
                                      </p:to>
                                    </p:set>
                                    <p:animEffect transition="in" filter="fade">
                                      <p:cBhvr>
                                        <p:cTn id="20" dur="500"/>
                                        <p:tgtEl>
                                          <p:spTgt spid="2253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animEffect transition="in" filter="fade">
                                      <p:cBhvr>
                                        <p:cTn id="23" dur="500"/>
                                        <p:tgtEl>
                                          <p:spTgt spid="2253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531">
                                            <p:txEl>
                                              <p:pRg st="6" end="6"/>
                                            </p:txEl>
                                          </p:spTgt>
                                        </p:tgtEl>
                                        <p:attrNameLst>
                                          <p:attrName>style.visibility</p:attrName>
                                        </p:attrNameLst>
                                      </p:cBhvr>
                                      <p:to>
                                        <p:strVal val="visible"/>
                                      </p:to>
                                    </p:set>
                                    <p:animEffect transition="in" filter="fade">
                                      <p:cBhvr>
                                        <p:cTn id="26" dur="500"/>
                                        <p:tgtEl>
                                          <p:spTgt spid="2253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animEffect transition="in" filter="fade">
                                      <p:cBhvr>
                                        <p:cTn id="31" dur="500"/>
                                        <p:tgtEl>
                                          <p:spTgt spid="22531">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531">
                                            <p:txEl>
                                              <p:pRg st="8" end="8"/>
                                            </p:txEl>
                                          </p:spTgt>
                                        </p:tgtEl>
                                        <p:attrNameLst>
                                          <p:attrName>style.visibility</p:attrName>
                                        </p:attrNameLst>
                                      </p:cBhvr>
                                      <p:to>
                                        <p:strVal val="visible"/>
                                      </p:to>
                                    </p:set>
                                    <p:animEffect transition="in" filter="fade">
                                      <p:cBhvr>
                                        <p:cTn id="34" dur="500"/>
                                        <p:tgtEl>
                                          <p:spTgt spid="22531">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animEffect transition="in" filter="fade">
                                      <p:cBhvr>
                                        <p:cTn id="37" dur="500"/>
                                        <p:tgtEl>
                                          <p:spTgt spid="22531">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531">
                                            <p:txEl>
                                              <p:pRg st="10" end="10"/>
                                            </p:txEl>
                                          </p:spTgt>
                                        </p:tgtEl>
                                        <p:attrNameLst>
                                          <p:attrName>style.visibility</p:attrName>
                                        </p:attrNameLst>
                                      </p:cBhvr>
                                      <p:to>
                                        <p:strVal val="visible"/>
                                      </p:to>
                                    </p:set>
                                    <p:animEffect transition="in" filter="fade">
                                      <p:cBhvr>
                                        <p:cTn id="40" dur="500"/>
                                        <p:tgtEl>
                                          <p:spTgt spid="225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76250"/>
            <a:ext cx="7772400" cy="573088"/>
          </a:xfrm>
        </p:spPr>
        <p:txBody>
          <a:bodyPr/>
          <a:lstStyle/>
          <a:p>
            <a:pPr algn="ctr" eaLnBrk="1" hangingPunct="1"/>
            <a:r>
              <a:rPr lang="ru-RU" altLang="ru-RU" sz="3200" dirty="0" smtClean="0">
                <a:latin typeface="Times New Roman" pitchFamily="18" charset="0"/>
              </a:rPr>
              <a:t>Основные объекты </a:t>
            </a:r>
            <a:r>
              <a:rPr lang="en-US" altLang="ru-RU" sz="3200" dirty="0" smtClean="0">
                <a:latin typeface="Times New Roman" pitchFamily="18" charset="0"/>
              </a:rPr>
              <a:t>PostgreSQL</a:t>
            </a:r>
            <a:endParaRPr lang="ru-RU" altLang="ru-RU" sz="3200" dirty="0" smtClean="0">
              <a:latin typeface="Times New Roman" pitchFamily="18" charset="0"/>
            </a:endParaRPr>
          </a:p>
        </p:txBody>
      </p:sp>
      <p:sp>
        <p:nvSpPr>
          <p:cNvPr id="27651" name="Rectangle 3"/>
          <p:cNvSpPr>
            <a:spLocks noGrp="1" noChangeArrowheads="1"/>
          </p:cNvSpPr>
          <p:nvPr>
            <p:ph idx="1"/>
          </p:nvPr>
        </p:nvSpPr>
        <p:spPr>
          <a:xfrm>
            <a:off x="395288" y="1052513"/>
            <a:ext cx="8208962" cy="5616575"/>
          </a:xfrm>
        </p:spPr>
        <p:txBody>
          <a:bodyPr/>
          <a:lstStyle/>
          <a:p>
            <a:pPr eaLnBrk="1" hangingPunct="1">
              <a:lnSpc>
                <a:spcPct val="80000"/>
              </a:lnSpc>
              <a:defRPr/>
            </a:pPr>
            <a:r>
              <a:rPr lang="ru-RU" altLang="ru-RU" sz="2000" b="1" dirty="0" smtClean="0">
                <a:solidFill>
                  <a:srgbClr val="0D0D11"/>
                </a:solidFill>
                <a:latin typeface="Times New Roman" pitchFamily="18" charset="0"/>
              </a:rPr>
              <a:t>Индекс</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INDEX</a:t>
            </a:r>
            <a:r>
              <a:rPr lang="ru-RU" altLang="ru-RU" sz="2000" dirty="0" smtClean="0">
                <a:solidFill>
                  <a:srgbClr val="0D0D11"/>
                </a:solidFill>
                <a:latin typeface="Times New Roman" pitchFamily="18" charset="0"/>
              </a:rPr>
              <a:t>) – это объект базы данных, создаваемый для повышения производительности выборки данных. Индекс создается для столбца (столбцов) таблицы и обеспечивает более быстрый доступ к данным этой таблицы за счет упорядочения данных столбца (столбцов) по значению. Создается командой </a:t>
            </a:r>
            <a:r>
              <a:rPr lang="en-US" altLang="ru-RU" sz="2000" dirty="0" smtClean="0">
                <a:solidFill>
                  <a:srgbClr val="0D0D11"/>
                </a:solidFill>
                <a:latin typeface="Times New Roman" pitchFamily="18" charset="0"/>
              </a:rPr>
              <a:t>CREATE INDEX</a:t>
            </a:r>
            <a:r>
              <a:rPr lang="ru-RU" altLang="ru-RU" sz="2000" dirty="0" smtClean="0">
                <a:solidFill>
                  <a:srgbClr val="0D0D11"/>
                </a:solidFill>
                <a:latin typeface="Times New Roman" pitchFamily="18" charset="0"/>
              </a:rPr>
              <a:t>.</a:t>
            </a:r>
          </a:p>
          <a:p>
            <a:pPr eaLnBrk="1" hangingPunct="1">
              <a:lnSpc>
                <a:spcPct val="80000"/>
              </a:lnSpc>
              <a:defRPr/>
            </a:pPr>
            <a:r>
              <a:rPr lang="ru-RU" altLang="ru-RU" sz="2000" b="1" dirty="0" smtClean="0">
                <a:solidFill>
                  <a:srgbClr val="0D0D11"/>
                </a:solidFill>
                <a:latin typeface="Times New Roman" pitchFamily="18" charset="0"/>
              </a:rPr>
              <a:t>Представление</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VIEW</a:t>
            </a:r>
            <a:r>
              <a:rPr lang="ru-RU" altLang="ru-RU" sz="2000" dirty="0" smtClean="0">
                <a:solidFill>
                  <a:srgbClr val="0D0D11"/>
                </a:solidFill>
                <a:latin typeface="Times New Roman" pitchFamily="18" charset="0"/>
              </a:rPr>
              <a:t>) – это поименованная, динамически поддерживаемая сервером выборка данных из одной или нескольких таблиц. В основе представления лежит оператор </a:t>
            </a:r>
            <a:r>
              <a:rPr lang="en-US" altLang="ru-RU" sz="2000" dirty="0" smtClean="0">
                <a:solidFill>
                  <a:srgbClr val="0D0D11"/>
                </a:solidFill>
                <a:latin typeface="Times New Roman" pitchFamily="18" charset="0"/>
              </a:rPr>
              <a:t>SELECT</a:t>
            </a:r>
            <a:r>
              <a:rPr lang="ru-RU" altLang="ru-RU" sz="2000" dirty="0" smtClean="0">
                <a:solidFill>
                  <a:srgbClr val="0D0D11"/>
                </a:solidFill>
                <a:latin typeface="Times New Roman" pitchFamily="18" charset="0"/>
              </a:rPr>
              <a:t>, который называется определяющим запросом представления. Базовый запрос определяет видимые пользователем данные. Данные в представлении не хранятся: сервер формирует представление каждый раз при обращении к нему (это называется </a:t>
            </a:r>
            <a:r>
              <a:rPr lang="ru-RU" altLang="ru-RU" sz="2000" i="1" dirty="0" smtClean="0">
                <a:solidFill>
                  <a:srgbClr val="0D0D11"/>
                </a:solidFill>
                <a:latin typeface="Times New Roman" pitchFamily="18" charset="0"/>
              </a:rPr>
              <a:t>материализация представления</a:t>
            </a:r>
            <a:r>
              <a:rPr lang="ru-RU" altLang="ru-RU" sz="2000" dirty="0" smtClean="0">
                <a:solidFill>
                  <a:srgbClr val="0D0D11"/>
                </a:solidFill>
                <a:latin typeface="Times New Roman" pitchFamily="18" charset="0"/>
              </a:rPr>
              <a:t>). Создается командой </a:t>
            </a:r>
            <a:r>
              <a:rPr lang="en-US" altLang="ru-RU" sz="2000" dirty="0" smtClean="0">
                <a:solidFill>
                  <a:srgbClr val="0D0D11"/>
                </a:solidFill>
                <a:latin typeface="Times New Roman" pitchFamily="18" charset="0"/>
              </a:rPr>
              <a:t>CREATE VIEW</a:t>
            </a:r>
            <a:r>
              <a:rPr lang="ru-RU" altLang="ru-RU" sz="2000" dirty="0" smtClean="0">
                <a:solidFill>
                  <a:srgbClr val="0D0D11"/>
                </a:solidFill>
                <a:latin typeface="Times New Roman" pitchFamily="18" charset="0"/>
              </a:rPr>
              <a:t>.</a:t>
            </a:r>
            <a:endParaRPr lang="ru-RU" altLang="ru-RU" sz="2000" b="1" dirty="0" smtClean="0">
              <a:solidFill>
                <a:srgbClr val="0D0D11"/>
              </a:solidFill>
              <a:latin typeface="Times New Roman" pitchFamily="18" charset="0"/>
            </a:endParaRPr>
          </a:p>
          <a:p>
            <a:pPr eaLnBrk="1" hangingPunct="1">
              <a:lnSpc>
                <a:spcPct val="80000"/>
              </a:lnSpc>
              <a:defRPr/>
            </a:pPr>
            <a:r>
              <a:rPr lang="ru-RU" altLang="ru-RU" sz="2000" b="1" dirty="0" smtClean="0">
                <a:solidFill>
                  <a:srgbClr val="0D0D11"/>
                </a:solidFill>
                <a:latin typeface="Times New Roman" pitchFamily="18" charset="0"/>
              </a:rPr>
              <a:t>Материализованные представления</a:t>
            </a:r>
          </a:p>
          <a:p>
            <a:pPr marL="685800" lvl="1" eaLnBrk="1" hangingPunct="1">
              <a:lnSpc>
                <a:spcPct val="80000"/>
              </a:lnSpc>
              <a:buFont typeface="Arial" panose="020B0604020202020204" pitchFamily="34" charset="0"/>
              <a:buChar char="•"/>
              <a:defRPr/>
            </a:pPr>
            <a:r>
              <a:rPr lang="ru-RU" altLang="ru-RU" sz="1800" dirty="0" smtClean="0">
                <a:solidFill>
                  <a:srgbClr val="0D0D11"/>
                </a:solidFill>
                <a:latin typeface="Times New Roman" pitchFamily="18" charset="0"/>
              </a:rPr>
              <a:t>результат запроса вычисляется и сохраняется в таблице</a:t>
            </a:r>
          </a:p>
          <a:p>
            <a:pPr marL="685800" lvl="1" eaLnBrk="1" hangingPunct="1">
              <a:lnSpc>
                <a:spcPct val="80000"/>
              </a:lnSpc>
              <a:buFont typeface="Arial" panose="020B0604020202020204" pitchFamily="34" charset="0"/>
              <a:buChar char="•"/>
              <a:defRPr/>
            </a:pPr>
            <a:r>
              <a:rPr lang="ru-RU" altLang="ru-RU" sz="1800" dirty="0" smtClean="0">
                <a:solidFill>
                  <a:srgbClr val="0D0D11"/>
                </a:solidFill>
                <a:latin typeface="Times New Roman" pitchFamily="18" charset="0"/>
              </a:rPr>
              <a:t>для получения данных используется готовая таблица</a:t>
            </a:r>
          </a:p>
          <a:p>
            <a:pPr marL="685800" lvl="1" eaLnBrk="1" hangingPunct="1">
              <a:lnSpc>
                <a:spcPct val="80000"/>
              </a:lnSpc>
              <a:buFont typeface="Arial" panose="020B0604020202020204" pitchFamily="34" charset="0"/>
              <a:buChar char="•"/>
              <a:defRPr/>
            </a:pPr>
            <a:r>
              <a:rPr lang="ru-RU" altLang="ru-RU" sz="1800" dirty="0">
                <a:solidFill>
                  <a:srgbClr val="0D0D11"/>
                </a:solidFill>
                <a:latin typeface="Times New Roman" pitchFamily="18" charset="0"/>
              </a:rPr>
              <a:t>о</a:t>
            </a:r>
            <a:r>
              <a:rPr lang="ru-RU" altLang="ru-RU" sz="1800" dirty="0" smtClean="0">
                <a:solidFill>
                  <a:srgbClr val="0D0D11"/>
                </a:solidFill>
                <a:latin typeface="Times New Roman" pitchFamily="18" charset="0"/>
              </a:rPr>
              <a:t>бновление таблицы происходит по требованию</a:t>
            </a:r>
          </a:p>
          <a:p>
            <a:pPr marL="400050" lvl="1" indent="0" eaLnBrk="1" hangingPunct="1">
              <a:lnSpc>
                <a:spcPct val="80000"/>
              </a:lnSpc>
              <a:buFont typeface="Wingdings" pitchFamily="2" charset="2"/>
              <a:buNone/>
              <a:defRPr/>
            </a:pPr>
            <a:r>
              <a:rPr lang="ru-RU" sz="1800" dirty="0" smtClean="0">
                <a:latin typeface="Times New Roman" panose="02020603050405020304" pitchFamily="18" charset="0"/>
                <a:cs typeface="Times New Roman" panose="02020603050405020304" pitchFamily="18" charset="0"/>
              </a:rPr>
              <a:t>Создается командой </a:t>
            </a:r>
            <a:r>
              <a:rPr lang="en-US" sz="1800" dirty="0" smtClean="0">
                <a:latin typeface="Times New Roman" panose="02020603050405020304" pitchFamily="18" charset="0"/>
                <a:cs typeface="Times New Roman" panose="02020603050405020304" pitchFamily="18" charset="0"/>
              </a:rPr>
              <a:t>CREATE MATERIALIZED VIEW</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М</a:t>
            </a:r>
            <a:r>
              <a:rPr lang="ru-RU" sz="1800" dirty="0" smtClean="0">
                <a:latin typeface="Times New Roman" panose="02020603050405020304" pitchFamily="18" charset="0"/>
                <a:cs typeface="Times New Roman" panose="02020603050405020304" pitchFamily="18" charset="0"/>
              </a:rPr>
              <a:t>атериализованное представление нельзя изменить непосредственно. Актуализация данных в материализованном представлении выполняется командой:</a:t>
            </a:r>
          </a:p>
          <a:p>
            <a:pPr marL="400050" lvl="1" indent="0" eaLnBrk="1" hangingPunct="1">
              <a:lnSpc>
                <a:spcPct val="80000"/>
              </a:lnSpc>
              <a:buFont typeface="Wingdings" pitchFamily="2" charset="2"/>
              <a:buNone/>
              <a:defRPr/>
            </a:pPr>
            <a:r>
              <a:rPr lang="en-US" altLang="ru-RU" sz="1800" dirty="0" smtClean="0">
                <a:solidFill>
                  <a:srgbClr val="0D0D11"/>
                </a:solidFill>
                <a:latin typeface="Times New Roman" pitchFamily="18" charset="0"/>
                <a:cs typeface="Times New Roman" panose="02020603050405020304" pitchFamily="18" charset="0"/>
              </a:rPr>
              <a:t>REFRESH MATERIALIZED VIEW </a:t>
            </a:r>
            <a:r>
              <a:rPr lang="en-US" altLang="ru-RU" sz="1800" dirty="0" err="1" smtClean="0">
                <a:solidFill>
                  <a:srgbClr val="0D0D11"/>
                </a:solidFill>
                <a:latin typeface="Times New Roman" pitchFamily="18" charset="0"/>
                <a:cs typeface="Times New Roman" panose="02020603050405020304" pitchFamily="18" charset="0"/>
              </a:rPr>
              <a:t>mymatview</a:t>
            </a:r>
            <a:r>
              <a:rPr lang="en-US" altLang="ru-RU" sz="1800" dirty="0" smtClean="0">
                <a:solidFill>
                  <a:srgbClr val="0D0D11"/>
                </a:solidFill>
                <a:latin typeface="Times New Roman" pitchFamily="18" charset="0"/>
                <a:cs typeface="Times New Roman" panose="02020603050405020304" pitchFamily="18" charset="0"/>
              </a:rPr>
              <a:t>;</a:t>
            </a:r>
            <a:endParaRPr lang="ru-RU" altLang="ru-RU" sz="1800" dirty="0" smtClean="0">
              <a:solidFill>
                <a:srgbClr val="0D0D11"/>
              </a:solidFill>
              <a:latin typeface="Times New Roman"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23</a:t>
            </a:fld>
            <a:endParaRPr lang="ru-RU" altLang="ru-RU"/>
          </a:p>
        </p:txBody>
      </p:sp>
    </p:spTree>
    <p:extLst>
      <p:ext uri="{BB962C8B-B14F-4D97-AF65-F5344CB8AC3E}">
        <p14:creationId xmlns:p14="http://schemas.microsoft.com/office/powerpoint/2010/main" val="9943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76250"/>
            <a:ext cx="7772400" cy="573088"/>
          </a:xfrm>
        </p:spPr>
        <p:txBody>
          <a:bodyPr/>
          <a:lstStyle/>
          <a:p>
            <a:pPr algn="ctr" eaLnBrk="1" hangingPunct="1"/>
            <a:r>
              <a:rPr lang="ru-RU" altLang="ru-RU" sz="3200" dirty="0" smtClean="0">
                <a:latin typeface="Times New Roman" pitchFamily="18" charset="0"/>
              </a:rPr>
              <a:t>Основные объекты </a:t>
            </a:r>
            <a:r>
              <a:rPr lang="en-US" altLang="ru-RU" sz="3200" dirty="0" smtClean="0">
                <a:latin typeface="Times New Roman" pitchFamily="18" charset="0"/>
              </a:rPr>
              <a:t>PostgreSQL</a:t>
            </a:r>
            <a:endParaRPr lang="ru-RU" altLang="ru-RU" sz="3200" dirty="0" smtClean="0">
              <a:latin typeface="Times New Roman" pitchFamily="18" charset="0"/>
            </a:endParaRPr>
          </a:p>
        </p:txBody>
      </p:sp>
      <p:sp>
        <p:nvSpPr>
          <p:cNvPr id="27651" name="Rectangle 3"/>
          <p:cNvSpPr>
            <a:spLocks noGrp="1" noChangeArrowheads="1"/>
          </p:cNvSpPr>
          <p:nvPr>
            <p:ph idx="1"/>
          </p:nvPr>
        </p:nvSpPr>
        <p:spPr>
          <a:xfrm>
            <a:off x="251520" y="1052513"/>
            <a:ext cx="8712968" cy="5616575"/>
          </a:xfrm>
        </p:spPr>
        <p:txBody>
          <a:bodyPr/>
          <a:lstStyle/>
          <a:p>
            <a:pPr eaLnBrk="1" hangingPunct="1">
              <a:lnSpc>
                <a:spcPct val="80000"/>
              </a:lnSpc>
              <a:defRPr/>
            </a:pPr>
            <a:r>
              <a:rPr lang="ru-RU" altLang="ru-RU" sz="2000" b="1" dirty="0" smtClean="0">
                <a:solidFill>
                  <a:srgbClr val="0D0D11"/>
                </a:solidFill>
                <a:latin typeface="Times New Roman" pitchFamily="18" charset="0"/>
              </a:rPr>
              <a:t>Последовательность</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SEQUENCE</a:t>
            </a:r>
            <a:r>
              <a:rPr lang="ru-RU" altLang="ru-RU" sz="2000" dirty="0" smtClean="0">
                <a:solidFill>
                  <a:srgbClr val="0D0D11"/>
                </a:solidFill>
                <a:latin typeface="Times New Roman" pitchFamily="18" charset="0"/>
              </a:rPr>
              <a:t>) – это объект, обеспечивающий генерацию уникальных номеров в условиях многопользовательского асинхронного доступа. Обычно элементы последовательности используются для вставки уникальных идентификационных номеров для элементов таблиц базы данных. Можно указать начальное значение, шаг приращения, минимальное и максимальное значение, цикличность, возможность кэширования. </a:t>
            </a:r>
            <a:r>
              <a:rPr lang="en-US" altLang="ru-RU" sz="2000" dirty="0" smtClean="0">
                <a:solidFill>
                  <a:srgbClr val="0D0D11"/>
                </a:solidFill>
                <a:latin typeface="Times New Roman" pitchFamily="18" charset="0"/>
              </a:rPr>
              <a:t>CREATE SEQUENCE</a:t>
            </a:r>
            <a:r>
              <a:rPr lang="ru-RU" altLang="ru-RU" sz="2000" dirty="0" smtClean="0">
                <a:solidFill>
                  <a:srgbClr val="0D0D11"/>
                </a:solidFill>
                <a:latin typeface="Times New Roman" pitchFamily="18" charset="0"/>
              </a:rPr>
              <a:t>.</a:t>
            </a:r>
            <a:endParaRPr lang="en-US" altLang="ru-RU" sz="2000" dirty="0" smtClean="0">
              <a:solidFill>
                <a:srgbClr val="0D0D11"/>
              </a:solidFill>
              <a:latin typeface="Times New Roman" pitchFamily="18" charset="0"/>
            </a:endParaRPr>
          </a:p>
          <a:p>
            <a:pPr marL="0" indent="0" eaLnBrk="1" hangingPunct="1">
              <a:spcBef>
                <a:spcPts val="600"/>
              </a:spcBef>
              <a:buNone/>
              <a:defRPr/>
            </a:pPr>
            <a:r>
              <a:rPr lang="en-US" sz="1800" dirty="0"/>
              <a:t>CREATE </a:t>
            </a:r>
            <a:r>
              <a:rPr lang="en-US" sz="1800" dirty="0">
                <a:solidFill>
                  <a:srgbClr val="FF0000"/>
                </a:solidFill>
              </a:rPr>
              <a:t>[ TEMPORARY | TEMP ] </a:t>
            </a:r>
            <a:r>
              <a:rPr lang="en-US" sz="1800" dirty="0"/>
              <a:t>SEQUENCE </a:t>
            </a:r>
            <a:r>
              <a:rPr lang="en-US" sz="1800" dirty="0">
                <a:solidFill>
                  <a:srgbClr val="FF0000"/>
                </a:solidFill>
              </a:rPr>
              <a:t>[ IF NOT EXISTS ] </a:t>
            </a:r>
            <a:endParaRPr lang="en-US" sz="1800" dirty="0" smtClean="0">
              <a:solidFill>
                <a:srgbClr val="FF0000"/>
              </a:solidFill>
            </a:endParaRPr>
          </a:p>
          <a:p>
            <a:pPr marL="0" indent="0" eaLnBrk="1" hangingPunct="1">
              <a:spcBef>
                <a:spcPts val="600"/>
              </a:spcBef>
              <a:buNone/>
              <a:defRPr/>
            </a:pPr>
            <a:r>
              <a:rPr lang="en-US" sz="1800" b="1" i="1" dirty="0"/>
              <a:t> </a:t>
            </a:r>
            <a:r>
              <a:rPr lang="en-US" sz="1800" b="1" i="1" dirty="0" smtClean="0"/>
              <a:t>    </a:t>
            </a:r>
            <a:r>
              <a:rPr lang="ru-RU" sz="1800" b="1" i="1" dirty="0" smtClean="0"/>
              <a:t>имя</a:t>
            </a:r>
            <a:r>
              <a:rPr lang="ru-RU" sz="1800" dirty="0" smtClean="0"/>
              <a:t> </a:t>
            </a:r>
            <a:r>
              <a:rPr lang="ru-RU" sz="1800" dirty="0"/>
              <a:t>[ </a:t>
            </a:r>
            <a:r>
              <a:rPr lang="en-US" sz="1800" dirty="0"/>
              <a:t>INCREMENT [ BY ] </a:t>
            </a:r>
            <a:r>
              <a:rPr lang="ru-RU" sz="1800" b="1" i="1" dirty="0"/>
              <a:t>шаг</a:t>
            </a:r>
            <a:r>
              <a:rPr lang="ru-RU" sz="1800" dirty="0"/>
              <a:t> ] [ </a:t>
            </a:r>
            <a:r>
              <a:rPr lang="en-US" sz="1800" dirty="0"/>
              <a:t>MINVALUE </a:t>
            </a:r>
            <a:r>
              <a:rPr lang="ru-RU" sz="1800" b="1" i="1" dirty="0" err="1"/>
              <a:t>мин_значение</a:t>
            </a:r>
            <a:r>
              <a:rPr lang="ru-RU" sz="1800" dirty="0"/>
              <a:t> | </a:t>
            </a:r>
            <a:r>
              <a:rPr lang="en-US" sz="1800" dirty="0"/>
              <a:t>NO MINVALUE ] </a:t>
            </a:r>
            <a:endParaRPr lang="en-US" sz="1800" dirty="0" smtClean="0"/>
          </a:p>
          <a:p>
            <a:pPr marL="0" indent="0" eaLnBrk="1" hangingPunct="1">
              <a:spcBef>
                <a:spcPts val="600"/>
              </a:spcBef>
              <a:buNone/>
              <a:defRPr/>
            </a:pPr>
            <a:r>
              <a:rPr lang="en-US" sz="1800" dirty="0" smtClean="0"/>
              <a:t>      [ </a:t>
            </a:r>
            <a:r>
              <a:rPr lang="en-US" sz="1800" dirty="0"/>
              <a:t>MAXVALUE </a:t>
            </a:r>
            <a:r>
              <a:rPr lang="ru-RU" sz="1800" b="1" i="1" dirty="0" err="1"/>
              <a:t>макс_значение</a:t>
            </a:r>
            <a:r>
              <a:rPr lang="ru-RU" sz="1800" dirty="0"/>
              <a:t> | </a:t>
            </a:r>
            <a:r>
              <a:rPr lang="en-US" sz="1800" dirty="0"/>
              <a:t>NO MAXVALUE ] </a:t>
            </a:r>
            <a:endParaRPr lang="ru-RU" sz="1800" dirty="0" smtClean="0"/>
          </a:p>
          <a:p>
            <a:pPr marL="0" indent="0" eaLnBrk="1" hangingPunct="1">
              <a:spcBef>
                <a:spcPts val="600"/>
              </a:spcBef>
              <a:buNone/>
              <a:defRPr/>
            </a:pPr>
            <a:r>
              <a:rPr lang="ru-RU" sz="1800" dirty="0"/>
              <a:t> </a:t>
            </a:r>
            <a:r>
              <a:rPr lang="ru-RU" sz="1800" dirty="0" smtClean="0"/>
              <a:t>     </a:t>
            </a:r>
            <a:r>
              <a:rPr lang="en-US" sz="1800" dirty="0" smtClean="0"/>
              <a:t>[ </a:t>
            </a:r>
            <a:r>
              <a:rPr lang="en-US" sz="1800" dirty="0"/>
              <a:t>START [ WITH ] </a:t>
            </a:r>
            <a:r>
              <a:rPr lang="ru-RU" sz="1800" b="1" i="1" dirty="0"/>
              <a:t>начало</a:t>
            </a:r>
            <a:r>
              <a:rPr lang="ru-RU" sz="1800" dirty="0"/>
              <a:t> ] </a:t>
            </a:r>
            <a:endParaRPr lang="en-US" sz="1800" dirty="0" smtClean="0"/>
          </a:p>
          <a:p>
            <a:pPr marL="0" indent="0" eaLnBrk="1" hangingPunct="1">
              <a:spcBef>
                <a:spcPts val="600"/>
              </a:spcBef>
              <a:buNone/>
              <a:defRPr/>
            </a:pPr>
            <a:r>
              <a:rPr lang="en-US" sz="1800" dirty="0"/>
              <a:t> </a:t>
            </a:r>
            <a:r>
              <a:rPr lang="en-US" sz="1800" dirty="0" smtClean="0"/>
              <a:t>     </a:t>
            </a:r>
            <a:r>
              <a:rPr lang="ru-RU" sz="1800" dirty="0" smtClean="0"/>
              <a:t>[ </a:t>
            </a:r>
            <a:r>
              <a:rPr lang="en-US" sz="1800" dirty="0"/>
              <a:t>CACHE </a:t>
            </a:r>
            <a:r>
              <a:rPr lang="ru-RU" sz="1800" b="1" i="1" dirty="0" err="1"/>
              <a:t>кеш</a:t>
            </a:r>
            <a:r>
              <a:rPr lang="ru-RU" sz="1800" dirty="0"/>
              <a:t> ] [ [ </a:t>
            </a:r>
            <a:r>
              <a:rPr lang="en-US" sz="1800" dirty="0"/>
              <a:t>NO ] CYCLE ] </a:t>
            </a:r>
            <a:endParaRPr lang="en-US" sz="1800" dirty="0" smtClean="0"/>
          </a:p>
          <a:p>
            <a:pPr marL="0" indent="0" eaLnBrk="1" hangingPunct="1">
              <a:spcBef>
                <a:spcPts val="600"/>
              </a:spcBef>
              <a:buNone/>
              <a:defRPr/>
            </a:pPr>
            <a:r>
              <a:rPr lang="en-US" sz="1800" dirty="0"/>
              <a:t> </a:t>
            </a:r>
            <a:r>
              <a:rPr lang="en-US" sz="1800" dirty="0" smtClean="0"/>
              <a:t>     </a:t>
            </a:r>
            <a:r>
              <a:rPr lang="en-US" sz="1800" dirty="0" smtClean="0">
                <a:solidFill>
                  <a:srgbClr val="FF0000"/>
                </a:solidFill>
              </a:rPr>
              <a:t>[ </a:t>
            </a:r>
            <a:r>
              <a:rPr lang="en-US" sz="1800" dirty="0">
                <a:solidFill>
                  <a:srgbClr val="FF0000"/>
                </a:solidFill>
              </a:rPr>
              <a:t>OWNED BY { </a:t>
            </a:r>
            <a:r>
              <a:rPr lang="ru-RU" sz="1800" b="1" i="1" dirty="0" err="1" smtClean="0">
                <a:solidFill>
                  <a:srgbClr val="FF0000"/>
                </a:solidFill>
              </a:rPr>
              <a:t>имя_таблицы</a:t>
            </a:r>
            <a:r>
              <a:rPr lang="ru-RU" sz="1800" dirty="0" err="1" smtClean="0">
                <a:solidFill>
                  <a:srgbClr val="FF0000"/>
                </a:solidFill>
              </a:rPr>
              <a:t>.</a:t>
            </a:r>
            <a:r>
              <a:rPr lang="ru-RU" sz="1800" b="1" i="1" dirty="0" err="1" smtClean="0">
                <a:solidFill>
                  <a:srgbClr val="FF0000"/>
                </a:solidFill>
              </a:rPr>
              <a:t>имя_столбца</a:t>
            </a:r>
            <a:r>
              <a:rPr lang="ru-RU" sz="1800" dirty="0" smtClean="0">
                <a:solidFill>
                  <a:srgbClr val="FF0000"/>
                </a:solidFill>
              </a:rPr>
              <a:t> </a:t>
            </a:r>
            <a:r>
              <a:rPr lang="ru-RU" sz="1800" dirty="0">
                <a:solidFill>
                  <a:srgbClr val="FF0000"/>
                </a:solidFill>
              </a:rPr>
              <a:t>| </a:t>
            </a:r>
            <a:r>
              <a:rPr lang="en-US" sz="1800" dirty="0">
                <a:solidFill>
                  <a:srgbClr val="FF0000"/>
                </a:solidFill>
              </a:rPr>
              <a:t>NONE } </a:t>
            </a:r>
            <a:r>
              <a:rPr lang="en-US" sz="1800" dirty="0" smtClean="0">
                <a:solidFill>
                  <a:srgbClr val="FF0000"/>
                </a:solidFill>
              </a:rPr>
              <a:t>]</a:t>
            </a:r>
            <a:endParaRPr lang="ru-RU" sz="1800" dirty="0" smtClean="0">
              <a:solidFill>
                <a:srgbClr val="FF0000"/>
              </a:solidFill>
            </a:endParaRPr>
          </a:p>
          <a:p>
            <a:pPr marL="0" indent="0" eaLnBrk="1" hangingPunct="1">
              <a:spcBef>
                <a:spcPts val="600"/>
              </a:spcBef>
              <a:buNone/>
              <a:defRPr/>
            </a:pPr>
            <a:r>
              <a:rPr lang="ru-RU" altLang="ru-RU" sz="2000" dirty="0" smtClean="0">
                <a:latin typeface="Times New Roman" pitchFamily="18" charset="0"/>
              </a:rPr>
              <a:t>Пример создания последовательности:</a:t>
            </a:r>
          </a:p>
          <a:p>
            <a:pPr marL="0" indent="0" eaLnBrk="1" hangingPunct="1">
              <a:spcBef>
                <a:spcPts val="600"/>
              </a:spcBef>
              <a:buNone/>
              <a:defRPr/>
            </a:pPr>
            <a:r>
              <a:rPr lang="en-US" altLang="ru-RU" sz="2000" dirty="0" smtClean="0">
                <a:latin typeface="Times New Roman" pitchFamily="18" charset="0"/>
              </a:rPr>
              <a:t>	create  sequence  </a:t>
            </a:r>
            <a:r>
              <a:rPr lang="en-US" altLang="ru-RU" sz="2000" dirty="0" err="1" smtClean="0">
                <a:latin typeface="Times New Roman" pitchFamily="18" charset="0"/>
              </a:rPr>
              <a:t>empnum</a:t>
            </a:r>
            <a:r>
              <a:rPr lang="en-US" altLang="ru-RU" sz="2000" dirty="0" smtClean="0">
                <a:latin typeface="Times New Roman" pitchFamily="18" charset="0"/>
              </a:rPr>
              <a:t>  increment by 1</a:t>
            </a:r>
          </a:p>
          <a:p>
            <a:pPr marL="0" indent="0" eaLnBrk="1" hangingPunct="1">
              <a:spcBef>
                <a:spcPts val="600"/>
              </a:spcBef>
              <a:buNone/>
              <a:defRPr/>
            </a:pPr>
            <a:r>
              <a:rPr lang="en-US" altLang="ru-RU" sz="2000" dirty="0" smtClean="0">
                <a:latin typeface="Times New Roman" pitchFamily="18" charset="0"/>
              </a:rPr>
              <a:t>		</a:t>
            </a:r>
            <a:r>
              <a:rPr lang="en-US" altLang="ru-RU" sz="2000" dirty="0" err="1" smtClean="0">
                <a:latin typeface="Times New Roman" pitchFamily="18" charset="0"/>
              </a:rPr>
              <a:t>minvalue</a:t>
            </a:r>
            <a:r>
              <a:rPr lang="en-US" altLang="ru-RU" sz="2000" dirty="0" smtClean="0">
                <a:latin typeface="Times New Roman" pitchFamily="18" charset="0"/>
              </a:rPr>
              <a:t> 10000  </a:t>
            </a:r>
            <a:r>
              <a:rPr lang="en-US" altLang="ru-RU" sz="2000" dirty="0" err="1" smtClean="0">
                <a:latin typeface="Times New Roman" pitchFamily="18" charset="0"/>
              </a:rPr>
              <a:t>maxvalue</a:t>
            </a:r>
            <a:r>
              <a:rPr lang="en-US" altLang="ru-RU" sz="2000" dirty="0">
                <a:latin typeface="Times New Roman" pitchFamily="18" charset="0"/>
              </a:rPr>
              <a:t>  99999 </a:t>
            </a:r>
            <a:r>
              <a:rPr lang="en-US" altLang="ru-RU" sz="2000" dirty="0" smtClean="0">
                <a:latin typeface="Times New Roman" pitchFamily="18" charset="0"/>
              </a:rPr>
              <a:t> start  </a:t>
            </a:r>
            <a:r>
              <a:rPr lang="en-US" altLang="ru-RU" sz="2000" dirty="0">
                <a:latin typeface="Times New Roman" pitchFamily="18" charset="0"/>
              </a:rPr>
              <a:t>with  </a:t>
            </a:r>
            <a:r>
              <a:rPr lang="en-US" altLang="ru-RU" sz="2000" dirty="0" smtClean="0">
                <a:latin typeface="Times New Roman" pitchFamily="18" charset="0"/>
              </a:rPr>
              <a:t>10000  cycle;</a:t>
            </a:r>
          </a:p>
          <a:p>
            <a:pPr marL="0" indent="0" eaLnBrk="1" hangingPunct="1">
              <a:spcBef>
                <a:spcPts val="600"/>
              </a:spcBef>
              <a:buNone/>
              <a:defRPr/>
            </a:pPr>
            <a:r>
              <a:rPr lang="en-US" altLang="ru-RU" sz="2000" dirty="0" smtClean="0">
                <a:latin typeface="Times New Roman" pitchFamily="18" charset="0"/>
              </a:rPr>
              <a:t>select  </a:t>
            </a:r>
            <a:r>
              <a:rPr lang="en-US" altLang="ru-RU" sz="2000" dirty="0" err="1" smtClean="0">
                <a:latin typeface="Times New Roman" pitchFamily="18" charset="0"/>
              </a:rPr>
              <a:t>nextval</a:t>
            </a:r>
            <a:r>
              <a:rPr lang="en-US" altLang="ru-RU" sz="2000" dirty="0" smtClean="0">
                <a:latin typeface="Times New Roman" pitchFamily="18" charset="0"/>
              </a:rPr>
              <a:t>('</a:t>
            </a:r>
            <a:r>
              <a:rPr lang="en-US" altLang="ru-RU" sz="2000" dirty="0" err="1" smtClean="0">
                <a:latin typeface="Times New Roman" pitchFamily="18" charset="0"/>
              </a:rPr>
              <a:t>empnum</a:t>
            </a:r>
            <a:r>
              <a:rPr lang="en-US" altLang="ru-RU" sz="2000" dirty="0" smtClean="0">
                <a:latin typeface="Times New Roman" pitchFamily="18" charset="0"/>
              </a:rPr>
              <a:t>'); -- </a:t>
            </a:r>
            <a:r>
              <a:rPr lang="ru-RU" altLang="ru-RU" sz="2000" dirty="0" smtClean="0">
                <a:latin typeface="Times New Roman" pitchFamily="18" charset="0"/>
              </a:rPr>
              <a:t>извлечение данных из последовательности</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24</a:t>
            </a:fld>
            <a:endParaRPr lang="ru-RU" altLang="ru-RU" dirty="0"/>
          </a:p>
        </p:txBody>
      </p:sp>
    </p:spTree>
    <p:extLst>
      <p:ext uri="{BB962C8B-B14F-4D97-AF65-F5344CB8AC3E}">
        <p14:creationId xmlns:p14="http://schemas.microsoft.com/office/powerpoint/2010/main" val="9500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76250"/>
            <a:ext cx="7772400" cy="573088"/>
          </a:xfrm>
        </p:spPr>
        <p:txBody>
          <a:bodyPr/>
          <a:lstStyle/>
          <a:p>
            <a:pPr algn="ctr" eaLnBrk="1" hangingPunct="1"/>
            <a:r>
              <a:rPr lang="ru-RU" altLang="ru-RU" sz="3200" dirty="0" smtClean="0">
                <a:latin typeface="Times New Roman" pitchFamily="18" charset="0"/>
              </a:rPr>
              <a:t>Основные объекты </a:t>
            </a:r>
            <a:r>
              <a:rPr lang="en-US" altLang="ru-RU" sz="3200" dirty="0" smtClean="0">
                <a:latin typeface="Times New Roman" pitchFamily="18" charset="0"/>
              </a:rPr>
              <a:t>PostgreSQL</a:t>
            </a:r>
            <a:endParaRPr lang="ru-RU" altLang="ru-RU" sz="3200" dirty="0" smtClean="0">
              <a:latin typeface="Times New Roman" pitchFamily="18" charset="0"/>
            </a:endParaRPr>
          </a:p>
        </p:txBody>
      </p:sp>
      <p:sp>
        <p:nvSpPr>
          <p:cNvPr id="27651" name="Rectangle 3"/>
          <p:cNvSpPr>
            <a:spLocks noGrp="1" noChangeArrowheads="1"/>
          </p:cNvSpPr>
          <p:nvPr>
            <p:ph idx="1"/>
          </p:nvPr>
        </p:nvSpPr>
        <p:spPr>
          <a:xfrm>
            <a:off x="251520" y="1052513"/>
            <a:ext cx="5976664" cy="3240583"/>
          </a:xfrm>
        </p:spPr>
        <p:txBody>
          <a:bodyPr/>
          <a:lstStyle/>
          <a:p>
            <a:pPr marL="0" indent="0" eaLnBrk="1" hangingPunct="1">
              <a:lnSpc>
                <a:spcPct val="80000"/>
              </a:lnSpc>
              <a:buNone/>
              <a:defRPr/>
            </a:pPr>
            <a:r>
              <a:rPr lang="ru-RU" altLang="ru-RU" sz="2000" b="1" dirty="0" smtClean="0">
                <a:solidFill>
                  <a:srgbClr val="0D0D11"/>
                </a:solidFill>
                <a:latin typeface="Times New Roman" pitchFamily="18" charset="0"/>
              </a:rPr>
              <a:t>Процедурные объекты:</a:t>
            </a:r>
            <a:endParaRPr lang="en-US" altLang="ru-RU" sz="2000" b="1" dirty="0" smtClean="0">
              <a:solidFill>
                <a:srgbClr val="0D0D11"/>
              </a:solidFill>
              <a:latin typeface="Times New Roman" pitchFamily="18" charset="0"/>
            </a:endParaRPr>
          </a:p>
          <a:p>
            <a:pPr eaLnBrk="1" hangingPunct="1">
              <a:lnSpc>
                <a:spcPct val="80000"/>
              </a:lnSpc>
              <a:defRPr/>
            </a:pPr>
            <a:r>
              <a:rPr lang="ru-RU" altLang="ru-RU" sz="2000" b="1" dirty="0" smtClean="0">
                <a:solidFill>
                  <a:srgbClr val="0D0D11"/>
                </a:solidFill>
                <a:latin typeface="Times New Roman" pitchFamily="18" charset="0"/>
              </a:rPr>
              <a:t>Функция</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FUNCTION</a:t>
            </a:r>
            <a:r>
              <a:rPr lang="ru-RU" altLang="ru-RU" sz="2000" dirty="0" smtClean="0">
                <a:solidFill>
                  <a:srgbClr val="0D0D11"/>
                </a:solidFill>
                <a:latin typeface="Times New Roman" pitchFamily="18" charset="0"/>
              </a:rPr>
              <a:t>) – это подпрограмма, предназначенная для решения конкретной задачи и возвращающая конкретное значение. Создается командой </a:t>
            </a:r>
            <a:r>
              <a:rPr lang="en-US" altLang="ru-RU" sz="2000" dirty="0" smtClean="0">
                <a:solidFill>
                  <a:srgbClr val="0D0D11"/>
                </a:solidFill>
                <a:latin typeface="Times New Roman" pitchFamily="18" charset="0"/>
              </a:rPr>
              <a:t>CREATE FUNCTION</a:t>
            </a:r>
            <a:r>
              <a:rPr lang="ru-RU" altLang="ru-RU" sz="2000" dirty="0" smtClean="0">
                <a:solidFill>
                  <a:srgbClr val="0D0D11"/>
                </a:solidFill>
                <a:latin typeface="Times New Roman" pitchFamily="18" charset="0"/>
              </a:rPr>
              <a:t>.</a:t>
            </a:r>
            <a:endParaRPr lang="ru-RU" altLang="ru-RU" sz="2000" b="1" dirty="0" smtClean="0">
              <a:solidFill>
                <a:srgbClr val="0D0D11"/>
              </a:solidFill>
              <a:latin typeface="Times New Roman" pitchFamily="18" charset="0"/>
            </a:endParaRPr>
          </a:p>
          <a:p>
            <a:pPr eaLnBrk="1" hangingPunct="1">
              <a:lnSpc>
                <a:spcPct val="80000"/>
              </a:lnSpc>
              <a:defRPr/>
            </a:pPr>
            <a:r>
              <a:rPr lang="ru-RU" altLang="ru-RU" sz="2000" b="1" dirty="0" smtClean="0">
                <a:solidFill>
                  <a:srgbClr val="0D0D11"/>
                </a:solidFill>
                <a:latin typeface="Times New Roman" pitchFamily="18" charset="0"/>
              </a:rPr>
              <a:t>Триггер</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TRIGGER</a:t>
            </a:r>
            <a:r>
              <a:rPr lang="ru-RU" altLang="ru-RU" sz="2000" dirty="0" smtClean="0">
                <a:solidFill>
                  <a:srgbClr val="0D0D11"/>
                </a:solidFill>
                <a:latin typeface="Times New Roman" pitchFamily="18" charset="0"/>
              </a:rPr>
              <a:t>) – это хранимая процедура, которая автоматически запускается тогда, когда происходит связанное с триггером событие. Обычные события связаны с выполнением операторов </a:t>
            </a:r>
            <a:r>
              <a:rPr lang="en-US" altLang="ru-RU" sz="2000" dirty="0" smtClean="0">
                <a:solidFill>
                  <a:srgbClr val="0D0D11"/>
                </a:solidFill>
                <a:latin typeface="Times New Roman" pitchFamily="18" charset="0"/>
              </a:rPr>
              <a:t>INSERT</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UPDATE</a:t>
            </a:r>
            <a:r>
              <a:rPr lang="ru-RU" altLang="ru-RU" sz="2000" dirty="0" smtClean="0">
                <a:solidFill>
                  <a:srgbClr val="0D0D11"/>
                </a:solidFill>
                <a:latin typeface="Times New Roman" pitchFamily="18" charset="0"/>
              </a:rPr>
              <a:t> или </a:t>
            </a:r>
            <a:r>
              <a:rPr lang="en-US" altLang="ru-RU" sz="2000" dirty="0" smtClean="0">
                <a:solidFill>
                  <a:srgbClr val="0D0D11"/>
                </a:solidFill>
                <a:latin typeface="Times New Roman" pitchFamily="18" charset="0"/>
              </a:rPr>
              <a:t>DELETE</a:t>
            </a:r>
            <a:r>
              <a:rPr lang="ru-RU" altLang="ru-RU" sz="2000" dirty="0" smtClean="0">
                <a:solidFill>
                  <a:srgbClr val="0D0D11"/>
                </a:solidFill>
                <a:latin typeface="Times New Roman" pitchFamily="18" charset="0"/>
              </a:rPr>
              <a:t> в некоторой таблице. Создается командой </a:t>
            </a:r>
            <a:r>
              <a:rPr lang="en-US" altLang="ru-RU" sz="2000" dirty="0" smtClean="0">
                <a:solidFill>
                  <a:srgbClr val="0D0D11"/>
                </a:solidFill>
                <a:latin typeface="Times New Roman" pitchFamily="18" charset="0"/>
              </a:rPr>
              <a:t>CREATE TRIGGER</a:t>
            </a:r>
            <a:r>
              <a:rPr lang="ru-RU" altLang="ru-RU" sz="2000" dirty="0" smtClean="0">
                <a:solidFill>
                  <a:srgbClr val="0D0D11"/>
                </a:solidFill>
                <a:latin typeface="Times New Roman" pitchFamily="18" charset="0"/>
              </a:rPr>
              <a:t>.</a:t>
            </a:r>
          </a:p>
        </p:txBody>
      </p:sp>
      <p:sp>
        <p:nvSpPr>
          <p:cNvPr id="2" name="Номер слайда 1"/>
          <p:cNvSpPr>
            <a:spLocks noGrp="1"/>
          </p:cNvSpPr>
          <p:nvPr>
            <p:ph type="sldNum" sz="quarter" idx="11"/>
          </p:nvPr>
        </p:nvSpPr>
        <p:spPr>
          <a:xfrm>
            <a:off x="6804248" y="6284168"/>
            <a:ext cx="2133600" cy="457200"/>
          </a:xfrm>
        </p:spPr>
        <p:txBody>
          <a:bodyPr/>
          <a:lstStyle/>
          <a:p>
            <a:pPr>
              <a:defRPr/>
            </a:pPr>
            <a:fld id="{6C9ADA9A-6F36-4338-A00A-075300868182}" type="slidenum">
              <a:rPr lang="ru-RU" altLang="ru-RU" smtClean="0"/>
              <a:pPr>
                <a:defRPr/>
              </a:pPr>
              <a:t>25</a:t>
            </a:fld>
            <a:endParaRPr lang="ru-RU" alt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052736"/>
            <a:ext cx="2367643" cy="38862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61" y="4293096"/>
            <a:ext cx="3438283" cy="2432585"/>
          </a:xfrm>
          <a:prstGeom prst="rect">
            <a:avLst/>
          </a:prstGeom>
        </p:spPr>
      </p:pic>
      <p:sp>
        <p:nvSpPr>
          <p:cNvPr id="5" name="TextBox 4"/>
          <p:cNvSpPr txBox="1"/>
          <p:nvPr/>
        </p:nvSpPr>
        <p:spPr>
          <a:xfrm>
            <a:off x="4283968" y="5157192"/>
            <a:ext cx="4464496" cy="1200329"/>
          </a:xfrm>
          <a:prstGeom prst="rect">
            <a:avLst/>
          </a:prstGeom>
          <a:noFill/>
        </p:spPr>
        <p:txBody>
          <a:bodyPr wrap="square" rtlCol="0">
            <a:spAutoFit/>
          </a:bodyPr>
          <a:lstStyle/>
          <a:p>
            <a:r>
              <a:rPr lang="ru-RU" altLang="ru-RU" dirty="0">
                <a:solidFill>
                  <a:srgbClr val="0D0D11"/>
                </a:solidFill>
              </a:rPr>
              <a:t>В качестве языка программирования используется SQL, Си и другие процедурные языки (PL/</a:t>
            </a:r>
            <a:r>
              <a:rPr lang="ru-RU" altLang="ru-RU" dirty="0" err="1">
                <a:solidFill>
                  <a:srgbClr val="0D0D11"/>
                </a:solidFill>
              </a:rPr>
              <a:t>pgSQL</a:t>
            </a:r>
            <a:r>
              <a:rPr lang="ru-RU" altLang="ru-RU" dirty="0">
                <a:solidFill>
                  <a:srgbClr val="0D0D11"/>
                </a:solidFill>
              </a:rPr>
              <a:t>, PL/</a:t>
            </a:r>
            <a:r>
              <a:rPr lang="ru-RU" altLang="ru-RU" dirty="0" err="1">
                <a:solidFill>
                  <a:srgbClr val="0D0D11"/>
                </a:solidFill>
              </a:rPr>
              <a:t>Python</a:t>
            </a:r>
            <a:r>
              <a:rPr lang="ru-RU" altLang="ru-RU" dirty="0">
                <a:solidFill>
                  <a:srgbClr val="0D0D11"/>
                </a:solidFill>
              </a:rPr>
              <a:t>, PL/</a:t>
            </a:r>
            <a:r>
              <a:rPr lang="ru-RU" altLang="ru-RU" dirty="0" err="1">
                <a:solidFill>
                  <a:srgbClr val="0D0D11"/>
                </a:solidFill>
              </a:rPr>
              <a:t>Perl</a:t>
            </a:r>
            <a:r>
              <a:rPr lang="ru-RU" altLang="ru-RU" dirty="0">
                <a:solidFill>
                  <a:srgbClr val="0D0D11"/>
                </a:solidFill>
              </a:rPr>
              <a:t>, PL/</a:t>
            </a:r>
            <a:r>
              <a:rPr lang="ru-RU" altLang="ru-RU" dirty="0" err="1">
                <a:solidFill>
                  <a:srgbClr val="0D0D11"/>
                </a:solidFill>
              </a:rPr>
              <a:t>Tcl</a:t>
            </a:r>
            <a:r>
              <a:rPr lang="ru-RU" altLang="ru-RU" dirty="0">
                <a:solidFill>
                  <a:srgbClr val="0D0D11"/>
                </a:solidFill>
              </a:rPr>
              <a:t> и др</a:t>
            </a:r>
            <a:r>
              <a:rPr lang="ru-RU" altLang="ru-RU" dirty="0" smtClean="0">
                <a:solidFill>
                  <a:srgbClr val="0D0D11"/>
                </a:solidFill>
              </a:rPr>
              <a:t>.).</a:t>
            </a:r>
            <a:endParaRPr lang="ru-RU" altLang="ru-RU" dirty="0">
              <a:solidFill>
                <a:srgbClr val="0D0D11"/>
              </a:solidFill>
            </a:endParaRPr>
          </a:p>
        </p:txBody>
      </p:sp>
    </p:spTree>
    <p:extLst>
      <p:ext uri="{BB962C8B-B14F-4D97-AF65-F5344CB8AC3E}">
        <p14:creationId xmlns:p14="http://schemas.microsoft.com/office/powerpoint/2010/main" val="271459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124744"/>
            <a:ext cx="197587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25603" name="Rectangle 3"/>
          <p:cNvSpPr>
            <a:spLocks noGrp="1" noChangeArrowheads="1"/>
          </p:cNvSpPr>
          <p:nvPr>
            <p:ph idx="1"/>
          </p:nvPr>
        </p:nvSpPr>
        <p:spPr>
          <a:xfrm>
            <a:off x="323528" y="1124744"/>
            <a:ext cx="6984776" cy="5400600"/>
          </a:xfrm>
        </p:spPr>
        <p:txBody>
          <a:bodyPr/>
          <a:lstStyle/>
          <a:p>
            <a:pPr eaLnBrk="1" hangingPunct="1">
              <a:lnSpc>
                <a:spcPct val="80000"/>
              </a:lnSpc>
            </a:pPr>
            <a:r>
              <a:rPr lang="ru-RU" altLang="ru-RU" sz="2000" b="1" dirty="0" smtClean="0">
                <a:solidFill>
                  <a:srgbClr val="0D0D11"/>
                </a:solidFill>
                <a:latin typeface="Times New Roman" pitchFamily="18" charset="0"/>
              </a:rPr>
              <a:t>База данных </a:t>
            </a:r>
            <a:r>
              <a:rPr lang="ru-RU" altLang="ru-RU" sz="2000" dirty="0" smtClean="0">
                <a:solidFill>
                  <a:srgbClr val="0D0D11"/>
                </a:solidFill>
                <a:latin typeface="Times New Roman" pitchFamily="18" charset="0"/>
              </a:rPr>
              <a:t>(</a:t>
            </a:r>
            <a:r>
              <a:rPr lang="en-US" altLang="ru-RU" sz="2000" dirty="0" smtClean="0">
                <a:solidFill>
                  <a:srgbClr val="0D0D11"/>
                </a:solidFill>
                <a:latin typeface="Times New Roman" pitchFamily="18" charset="0"/>
              </a:rPr>
              <a:t>DATABASE</a:t>
            </a:r>
            <a:r>
              <a:rPr lang="ru-RU" altLang="ru-RU" sz="2000" dirty="0" smtClean="0">
                <a:solidFill>
                  <a:srgbClr val="0D0D11"/>
                </a:solidFill>
                <a:latin typeface="Times New Roman" pitchFamily="18" charset="0"/>
              </a:rPr>
              <a:t>) – объект, который находится на самом верхнем уровне физической организации базы данных. База данных состоит из словаря-справочника данных, собственно данных и различных вспомогательных объектов: файла параметров инициализации, управляющего файла, файла сегментов отката и двух файлов журнала транзакций. (Этот перечень может быть расширен, например, за счет копий управляющего файла). База данных может быть создана автоматически при инсталляции СУБД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или вручную с помощью команды </a:t>
            </a:r>
            <a:r>
              <a:rPr lang="en-US" altLang="ru-RU" sz="2000" dirty="0" smtClean="0">
                <a:solidFill>
                  <a:srgbClr val="0D0D11"/>
                </a:solidFill>
                <a:latin typeface="Times New Roman" pitchFamily="18" charset="0"/>
              </a:rPr>
              <a:t>CREATE DATABASE</a:t>
            </a:r>
            <a:r>
              <a:rPr lang="ru-RU" altLang="ru-RU" sz="2000" dirty="0" smtClean="0">
                <a:solidFill>
                  <a:srgbClr val="0D0D11"/>
                </a:solidFill>
                <a:latin typeface="Times New Roman" pitchFamily="18" charset="0"/>
              </a:rPr>
              <a:t>.</a:t>
            </a:r>
            <a:endParaRPr lang="ru-RU" altLang="ru-RU" sz="2000" b="1" dirty="0" smtClean="0">
              <a:solidFill>
                <a:srgbClr val="0D0D11"/>
              </a:solidFill>
              <a:latin typeface="Times New Roman" pitchFamily="18" charset="0"/>
            </a:endParaRPr>
          </a:p>
          <a:p>
            <a:pPr eaLnBrk="1" hangingPunct="1">
              <a:lnSpc>
                <a:spcPct val="80000"/>
              </a:lnSpc>
            </a:pPr>
            <a:r>
              <a:rPr lang="ru-RU" altLang="ru-RU" sz="2000" b="1" dirty="0" smtClean="0">
                <a:solidFill>
                  <a:srgbClr val="0D0D11"/>
                </a:solidFill>
                <a:latin typeface="Times New Roman" pitchFamily="18" charset="0"/>
              </a:rPr>
              <a:t>Табличная область</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TABLESPACE</a:t>
            </a:r>
            <a:r>
              <a:rPr lang="ru-RU" altLang="ru-RU" sz="2000" dirty="0" smtClean="0">
                <a:solidFill>
                  <a:srgbClr val="0D0D11"/>
                </a:solidFill>
                <a:latin typeface="Times New Roman" pitchFamily="18" charset="0"/>
              </a:rPr>
              <a:t>) – область памяти, предназначенная для хранения всех объектов БД. Табличная область имеет имя и занимает один или более файлов операционной системы. Создается командой </a:t>
            </a:r>
            <a:r>
              <a:rPr lang="en-US" altLang="ru-RU" sz="2000" dirty="0" smtClean="0">
                <a:solidFill>
                  <a:srgbClr val="0D0D11"/>
                </a:solidFill>
                <a:latin typeface="Times New Roman" pitchFamily="18" charset="0"/>
              </a:rPr>
              <a:t>CREATE TABLESPACE</a:t>
            </a:r>
            <a:r>
              <a:rPr lang="ru-RU" altLang="ru-RU" sz="2000" dirty="0" smtClean="0">
                <a:solidFill>
                  <a:srgbClr val="0D0D11"/>
                </a:solidFill>
                <a:latin typeface="Times New Roman" pitchFamily="18" charset="0"/>
              </a:rPr>
              <a:t>. Иногда табличную область называют табличным пространством.</a:t>
            </a:r>
          </a:p>
          <a:p>
            <a:pPr eaLnBrk="1" hangingPunct="1">
              <a:lnSpc>
                <a:spcPct val="80000"/>
              </a:lnSpc>
              <a:buFont typeface="Wingdings" panose="05000000000000000000" pitchFamily="2" charset="2"/>
              <a:buChar char="Ø"/>
            </a:pPr>
            <a:r>
              <a:rPr lang="en-US" altLang="ru-RU" sz="2000" dirty="0" smtClean="0">
                <a:solidFill>
                  <a:srgbClr val="0D0D11"/>
                </a:solidFill>
                <a:latin typeface="Times New Roman" pitchFamily="18" charset="0"/>
              </a:rPr>
              <a:t>SYSTEM - </a:t>
            </a:r>
            <a:r>
              <a:rPr lang="ru-RU" altLang="ru-RU" sz="2000" dirty="0" smtClean="0">
                <a:solidFill>
                  <a:srgbClr val="0D0D11"/>
                </a:solidFill>
                <a:latin typeface="Times New Roman" pitchFamily="18" charset="0"/>
              </a:rPr>
              <a:t>ТО для хранения словаря-справочника данных</a:t>
            </a:r>
            <a:endParaRPr lang="en-US" altLang="ru-RU" sz="2000" dirty="0" smtClean="0">
              <a:solidFill>
                <a:srgbClr val="0D0D11"/>
              </a:solidFill>
              <a:latin typeface="Times New Roman" pitchFamily="18" charset="0"/>
            </a:endParaRPr>
          </a:p>
          <a:p>
            <a:pPr eaLnBrk="1" hangingPunct="1">
              <a:lnSpc>
                <a:spcPct val="80000"/>
              </a:lnSpc>
              <a:buFont typeface="Wingdings" panose="05000000000000000000" pitchFamily="2" charset="2"/>
              <a:buChar char="Ø"/>
            </a:pPr>
            <a:r>
              <a:rPr lang="en-US" altLang="ru-RU" sz="2000" dirty="0" smtClean="0">
                <a:solidFill>
                  <a:srgbClr val="0D0D11"/>
                </a:solidFill>
                <a:latin typeface="Times New Roman" pitchFamily="18" charset="0"/>
              </a:rPr>
              <a:t>USERS</a:t>
            </a:r>
            <a:r>
              <a:rPr lang="ru-RU" altLang="ru-RU" sz="2000" dirty="0">
                <a:solidFill>
                  <a:srgbClr val="0D0D11"/>
                </a:solidFill>
                <a:latin typeface="Times New Roman" pitchFamily="18" charset="0"/>
              </a:rPr>
              <a:t> - ТО для хранения </a:t>
            </a:r>
            <a:r>
              <a:rPr lang="ru-RU" altLang="ru-RU" sz="2000" dirty="0" smtClean="0">
                <a:solidFill>
                  <a:srgbClr val="0D0D11"/>
                </a:solidFill>
                <a:latin typeface="Times New Roman" pitchFamily="18" charset="0"/>
              </a:rPr>
              <a:t>пользовательских данных</a:t>
            </a:r>
            <a:endParaRPr lang="en-US" altLang="ru-RU" sz="2000" dirty="0" smtClean="0">
              <a:solidFill>
                <a:srgbClr val="0D0D11"/>
              </a:solidFill>
              <a:latin typeface="Times New Roman" pitchFamily="18" charset="0"/>
            </a:endParaRPr>
          </a:p>
          <a:p>
            <a:pPr eaLnBrk="1" hangingPunct="1">
              <a:lnSpc>
                <a:spcPct val="80000"/>
              </a:lnSpc>
              <a:buFont typeface="Wingdings" panose="05000000000000000000" pitchFamily="2" charset="2"/>
              <a:buChar char="Ø"/>
            </a:pPr>
            <a:r>
              <a:rPr lang="en-US" altLang="ru-RU" sz="2000" dirty="0" smtClean="0">
                <a:solidFill>
                  <a:srgbClr val="0D0D11"/>
                </a:solidFill>
                <a:latin typeface="Times New Roman" pitchFamily="18" charset="0"/>
              </a:rPr>
              <a:t>TEMP</a:t>
            </a:r>
            <a:r>
              <a:rPr lang="ru-RU" altLang="ru-RU" sz="2000" dirty="0" smtClean="0">
                <a:solidFill>
                  <a:srgbClr val="0D0D11"/>
                </a:solidFill>
                <a:latin typeface="Times New Roman" pitchFamily="18" charset="0"/>
              </a:rPr>
              <a:t> - </a:t>
            </a:r>
            <a:r>
              <a:rPr lang="ru-RU" altLang="ru-RU" sz="2000" dirty="0">
                <a:solidFill>
                  <a:srgbClr val="0D0D11"/>
                </a:solidFill>
                <a:latin typeface="Times New Roman" pitchFamily="18" charset="0"/>
              </a:rPr>
              <a:t>ТО для хранения </a:t>
            </a:r>
            <a:r>
              <a:rPr lang="ru-RU" altLang="ru-RU" sz="2000" dirty="0" smtClean="0">
                <a:solidFill>
                  <a:srgbClr val="0D0D11"/>
                </a:solidFill>
                <a:latin typeface="Times New Roman" pitchFamily="18" charset="0"/>
              </a:rPr>
              <a:t>временных данных</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26</a:t>
            </a:fld>
            <a:endParaRPr lang="ru-RU" altLang="ru-RU"/>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372" y="3789040"/>
            <a:ext cx="1869124" cy="297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28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26627" name="Rectangle 3"/>
          <p:cNvSpPr>
            <a:spLocks noGrp="1" noChangeArrowheads="1"/>
          </p:cNvSpPr>
          <p:nvPr>
            <p:ph idx="1"/>
          </p:nvPr>
        </p:nvSpPr>
        <p:spPr>
          <a:xfrm>
            <a:off x="251520" y="1124744"/>
            <a:ext cx="6192688" cy="5472608"/>
          </a:xfrm>
        </p:spPr>
        <p:txBody>
          <a:bodyPr/>
          <a:lstStyle/>
          <a:p>
            <a:pPr eaLnBrk="1" hangingPunct="1">
              <a:lnSpc>
                <a:spcPct val="80000"/>
              </a:lnSpc>
            </a:pPr>
            <a:r>
              <a:rPr lang="ru-RU" altLang="ru-RU" sz="2000" b="1" dirty="0" smtClean="0">
                <a:solidFill>
                  <a:srgbClr val="0D0D11"/>
                </a:solidFill>
                <a:latin typeface="Times New Roman" pitchFamily="18" charset="0"/>
              </a:rPr>
              <a:t>Пользователь</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USER</a:t>
            </a:r>
            <a:r>
              <a:rPr lang="ru-RU" altLang="ru-RU" sz="2000" dirty="0" smtClean="0">
                <a:solidFill>
                  <a:srgbClr val="0D0D11"/>
                </a:solidFill>
                <a:latin typeface="Times New Roman" pitchFamily="18" charset="0"/>
              </a:rPr>
              <a:t>) – объект, обладающий возможностью создавать и использовать другие объекты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а также запрашивать выполнение функций сервера. К числу таких функций относятся организация сессии, изменение состояния сервера и базы данных, создание других объектов БД, запросы на выполнение операторов </a:t>
            </a:r>
            <a:r>
              <a:rPr lang="en-US" altLang="ru-RU" sz="2000" dirty="0" smtClean="0">
                <a:solidFill>
                  <a:srgbClr val="0D0D11"/>
                </a:solidFill>
                <a:latin typeface="Times New Roman" pitchFamily="18" charset="0"/>
              </a:rPr>
              <a:t>SQL</a:t>
            </a:r>
            <a:r>
              <a:rPr lang="ru-RU" altLang="ru-RU" sz="2000" dirty="0" smtClean="0">
                <a:solidFill>
                  <a:srgbClr val="0D0D11"/>
                </a:solidFill>
                <a:latin typeface="Times New Roman" pitchFamily="18" charset="0"/>
              </a:rPr>
              <a:t> и проч. В СУБД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имя пользователя совпадает с именем схемы. Создается командой </a:t>
            </a:r>
            <a:r>
              <a:rPr lang="en-US" altLang="ru-RU" sz="2000" dirty="0" smtClean="0">
                <a:solidFill>
                  <a:srgbClr val="0D0D11"/>
                </a:solidFill>
                <a:latin typeface="Times New Roman" pitchFamily="18" charset="0"/>
              </a:rPr>
              <a:t>CREATE USER</a:t>
            </a:r>
            <a:r>
              <a:rPr lang="ru-RU" altLang="ru-RU" sz="2000" dirty="0" smtClean="0">
                <a:solidFill>
                  <a:srgbClr val="0D0D11"/>
                </a:solidFill>
                <a:latin typeface="Times New Roman" pitchFamily="18" charset="0"/>
              </a:rPr>
              <a:t>.</a:t>
            </a:r>
          </a:p>
          <a:p>
            <a:pPr eaLnBrk="1" hangingPunct="1">
              <a:lnSpc>
                <a:spcPct val="80000"/>
              </a:lnSpc>
              <a:buFontTx/>
              <a:buNone/>
            </a:pPr>
            <a:r>
              <a:rPr lang="ru-RU" altLang="ru-RU" sz="2000" dirty="0" smtClean="0">
                <a:solidFill>
                  <a:srgbClr val="0D0D11"/>
                </a:solidFill>
                <a:latin typeface="Times New Roman" pitchFamily="18" charset="0"/>
              </a:rPr>
              <a:t>Каждый объект БД принадлежит тому пользователю, который его создал, и находится в его схеме. Полное имя любого объекта БД (кроме базы данных, табличных областей и пользователей) состоит из имени схемы, в которой он создан, и собственно имени объекта, например:</a:t>
            </a:r>
            <a:endParaRPr lang="en-US" altLang="ru-RU" sz="2000" dirty="0" smtClean="0">
              <a:solidFill>
                <a:srgbClr val="0D0D11"/>
              </a:solidFill>
              <a:latin typeface="Times New Roman" pitchFamily="18" charset="0"/>
            </a:endParaRPr>
          </a:p>
          <a:p>
            <a:pPr eaLnBrk="1" hangingPunct="1">
              <a:lnSpc>
                <a:spcPct val="80000"/>
              </a:lnSpc>
              <a:buFontTx/>
              <a:buNone/>
            </a:pPr>
            <a:r>
              <a:rPr lang="ru-RU" altLang="ru-RU" sz="2000" dirty="0" smtClean="0">
                <a:solidFill>
                  <a:srgbClr val="0D0D11"/>
                </a:solidFill>
                <a:latin typeface="Times New Roman" pitchFamily="18" charset="0"/>
              </a:rPr>
              <a:t>			</a:t>
            </a:r>
            <a:r>
              <a:rPr lang="en-US" altLang="ru-RU" sz="2000" b="1" dirty="0" err="1" smtClean="0">
                <a:solidFill>
                  <a:srgbClr val="0D0D11"/>
                </a:solidFill>
                <a:latin typeface="Times New Roman" pitchFamily="18" charset="0"/>
              </a:rPr>
              <a:t>scott</a:t>
            </a:r>
            <a:r>
              <a:rPr lang="ru-RU" altLang="ru-RU" sz="2000" b="1" dirty="0" smtClean="0">
                <a:solidFill>
                  <a:srgbClr val="0D0D11"/>
                </a:solidFill>
                <a:latin typeface="Times New Roman" pitchFamily="18" charset="0"/>
              </a:rPr>
              <a:t>.</a:t>
            </a:r>
            <a:r>
              <a:rPr lang="en-US" altLang="ru-RU" sz="2000" b="1" dirty="0" err="1" smtClean="0">
                <a:solidFill>
                  <a:srgbClr val="0D0D11"/>
                </a:solidFill>
                <a:latin typeface="Times New Roman" pitchFamily="18" charset="0"/>
              </a:rPr>
              <a:t>emp</a:t>
            </a:r>
            <a:endParaRPr lang="ru-RU" altLang="ru-RU" sz="2000" b="1" dirty="0" smtClean="0">
              <a:solidFill>
                <a:srgbClr val="0D0D11"/>
              </a:solidFill>
              <a:latin typeface="Times New Roman" pitchFamily="18" charset="0"/>
            </a:endParaRPr>
          </a:p>
          <a:p>
            <a:pPr eaLnBrk="1" hangingPunct="1">
              <a:lnSpc>
                <a:spcPct val="80000"/>
              </a:lnSpc>
              <a:buFontTx/>
              <a:buNone/>
            </a:pPr>
            <a:r>
              <a:rPr lang="ru-RU" altLang="ru-RU" sz="2000" dirty="0" smtClean="0">
                <a:solidFill>
                  <a:srgbClr val="0D0D11"/>
                </a:solidFill>
                <a:latin typeface="Times New Roman" pitchFamily="18" charset="0"/>
              </a:rPr>
              <a:t>Здесь </a:t>
            </a:r>
            <a:r>
              <a:rPr lang="en-US" altLang="ru-RU" sz="2000" dirty="0" err="1" smtClean="0">
                <a:solidFill>
                  <a:srgbClr val="0D0D11"/>
                </a:solidFill>
                <a:latin typeface="Times New Roman" pitchFamily="18" charset="0"/>
              </a:rPr>
              <a:t>scott</a:t>
            </a:r>
            <a:r>
              <a:rPr lang="ru-RU" altLang="ru-RU" sz="2000" dirty="0" smtClean="0">
                <a:solidFill>
                  <a:srgbClr val="0D0D11"/>
                </a:solidFill>
                <a:latin typeface="Times New Roman" pitchFamily="18" charset="0"/>
              </a:rPr>
              <a:t> – имя пользователя (схемы), </a:t>
            </a:r>
            <a:r>
              <a:rPr lang="en-US" altLang="ru-RU" sz="2000" dirty="0" err="1" smtClean="0">
                <a:solidFill>
                  <a:srgbClr val="0D0D11"/>
                </a:solidFill>
                <a:latin typeface="Times New Roman" pitchFamily="18" charset="0"/>
              </a:rPr>
              <a:t>emp</a:t>
            </a:r>
            <a:r>
              <a:rPr lang="ru-RU" altLang="ru-RU" sz="2000" dirty="0" smtClean="0">
                <a:solidFill>
                  <a:srgbClr val="0D0D11"/>
                </a:solidFill>
                <a:latin typeface="Times New Roman" pitchFamily="18" charset="0"/>
              </a:rPr>
              <a:t> – имя объекта (таблицы "Сотрудники"), а точка – это т.н. </a:t>
            </a:r>
            <a:r>
              <a:rPr lang="ru-RU" altLang="ru-RU" sz="2000" i="1" dirty="0" smtClean="0">
                <a:solidFill>
                  <a:srgbClr val="0D0D11"/>
                </a:solidFill>
                <a:latin typeface="Times New Roman" pitchFamily="18" charset="0"/>
              </a:rPr>
              <a:t>квалифицированная ссылка</a:t>
            </a:r>
            <a:r>
              <a:rPr lang="ru-RU" altLang="ru-RU" sz="2000" dirty="0" smtClean="0">
                <a:solidFill>
                  <a:srgbClr val="0D0D11"/>
                </a:solidFill>
                <a:latin typeface="Times New Roman" pitchFamily="18" charset="0"/>
              </a:rPr>
              <a:t>, разделяющая уровни определения.</a:t>
            </a:r>
          </a:p>
        </p:txBody>
      </p:sp>
      <p:sp>
        <p:nvSpPr>
          <p:cNvPr id="2" name="Номер слайда 1"/>
          <p:cNvSpPr>
            <a:spLocks noGrp="1"/>
          </p:cNvSpPr>
          <p:nvPr>
            <p:ph type="sldNum" sz="quarter" idx="11"/>
          </p:nvPr>
        </p:nvSpPr>
        <p:spPr>
          <a:xfrm>
            <a:off x="6902896" y="6248400"/>
            <a:ext cx="2133600" cy="457200"/>
          </a:xfrm>
        </p:spPr>
        <p:txBody>
          <a:bodyPr/>
          <a:lstStyle/>
          <a:p>
            <a:pPr>
              <a:defRPr/>
            </a:pPr>
            <a:fld id="{6C9ADA9A-6F36-4338-A00A-075300868182}" type="slidenum">
              <a:rPr lang="ru-RU" altLang="ru-RU" smtClean="0"/>
              <a:pPr>
                <a:defRPr/>
              </a:pPr>
              <a:t>27</a:t>
            </a:fld>
            <a:endParaRPr lang="ru-RU" alt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980728"/>
            <a:ext cx="2763943" cy="2736304"/>
          </a:xfrm>
          <a:prstGeom prst="rect">
            <a:avLst/>
          </a:prstGeom>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09" y="3933056"/>
            <a:ext cx="2287465" cy="269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27651" name="Rectangle 3"/>
          <p:cNvSpPr>
            <a:spLocks noGrp="1" noChangeArrowheads="1"/>
          </p:cNvSpPr>
          <p:nvPr>
            <p:ph idx="1"/>
          </p:nvPr>
        </p:nvSpPr>
        <p:spPr>
          <a:xfrm>
            <a:off x="251520" y="1124744"/>
            <a:ext cx="4536504" cy="2808312"/>
          </a:xfrm>
        </p:spPr>
        <p:txBody>
          <a:bodyPr/>
          <a:lstStyle/>
          <a:p>
            <a:pPr eaLnBrk="1" hangingPunct="1">
              <a:lnSpc>
                <a:spcPct val="80000"/>
              </a:lnSpc>
            </a:pPr>
            <a:r>
              <a:rPr lang="ru-RU" altLang="ru-RU" sz="2000" b="1" dirty="0" smtClean="0">
                <a:solidFill>
                  <a:srgbClr val="0D0D11"/>
                </a:solidFill>
                <a:latin typeface="Times New Roman" pitchFamily="18" charset="0"/>
              </a:rPr>
              <a:t>Кластер</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CLUSTER</a:t>
            </a:r>
            <a:r>
              <a:rPr lang="ru-RU" altLang="ru-RU" sz="2000" dirty="0" smtClean="0">
                <a:solidFill>
                  <a:srgbClr val="0D0D11"/>
                </a:solidFill>
                <a:latin typeface="Times New Roman" pitchFamily="18" charset="0"/>
              </a:rPr>
              <a:t>) – объект, задающий способ совместного хранения данных нескольких таблиц, содержащих информацию, обычно обрабатываемую совместно. Кластеризация таблиц позволяет уменьшить время выполнения выборки. Создается командой </a:t>
            </a:r>
            <a:r>
              <a:rPr lang="en-US" altLang="ru-RU" sz="2000" dirty="0" smtClean="0">
                <a:solidFill>
                  <a:srgbClr val="0D0D11"/>
                </a:solidFill>
                <a:latin typeface="Times New Roman" pitchFamily="18" charset="0"/>
              </a:rPr>
              <a:t>CREATE CLUSTER</a:t>
            </a:r>
            <a:r>
              <a:rPr lang="ru-RU" altLang="ru-RU" sz="2000" dirty="0" smtClean="0">
                <a:solidFill>
                  <a:srgbClr val="0D0D11"/>
                </a:solidFill>
                <a:latin typeface="Times New Roman" pitchFamily="18" charset="0"/>
              </a:rPr>
              <a:t>. Включает одну или несколько таблиц с данными.</a:t>
            </a:r>
            <a:endParaRPr lang="ru-RU" altLang="ru-RU" sz="2000" b="1" dirty="0" smtClean="0">
              <a:solidFill>
                <a:srgbClr val="0D0D11"/>
              </a:solidFill>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28</a:t>
            </a:fld>
            <a:endParaRPr lang="ru-RU" altLang="ru-RU"/>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798" y="1052736"/>
            <a:ext cx="325265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4293096"/>
            <a:ext cx="8280920" cy="2554545"/>
          </a:xfrm>
          <a:prstGeom prst="rect">
            <a:avLst/>
          </a:prstGeom>
          <a:noFill/>
        </p:spPr>
        <p:txBody>
          <a:bodyPr wrap="square" rtlCol="0">
            <a:spAutoFit/>
          </a:bodyPr>
          <a:lstStyle/>
          <a:p>
            <a:pPr marL="285750" indent="-285750">
              <a:lnSpc>
                <a:spcPct val="80000"/>
              </a:lnSpc>
              <a:buFont typeface="Wingdings" panose="05000000000000000000" pitchFamily="2" charset="2"/>
              <a:buChar char="§"/>
            </a:pPr>
            <a:r>
              <a:rPr lang="ru-RU" altLang="ru-RU" sz="2000" b="1" dirty="0">
                <a:solidFill>
                  <a:srgbClr val="0D0D11"/>
                </a:solidFill>
              </a:rPr>
              <a:t>Таблица</a:t>
            </a:r>
            <a:r>
              <a:rPr lang="ru-RU" altLang="ru-RU" sz="2000" dirty="0">
                <a:solidFill>
                  <a:srgbClr val="0D0D11"/>
                </a:solidFill>
              </a:rPr>
              <a:t> (</a:t>
            </a:r>
            <a:r>
              <a:rPr lang="en-US" altLang="ru-RU" sz="2000" dirty="0">
                <a:solidFill>
                  <a:srgbClr val="0D0D11"/>
                </a:solidFill>
              </a:rPr>
              <a:t>TABLE</a:t>
            </a:r>
            <a:r>
              <a:rPr lang="ru-RU" altLang="ru-RU" sz="2000" dirty="0">
                <a:solidFill>
                  <a:srgbClr val="0D0D11"/>
                </a:solidFill>
              </a:rPr>
              <a:t>) является базовой структурой реляционной модели. Как известно, вся информация в базе данных хранится в таблицах. Таблицы состоят из множества поименованных столбцов или атрибутов. Множество значений столбца определено с помощью ограничений целостности, то есть поддерживается ограниченная концепция домена (множества допустимых значений). Таблица может быть пустой или состоять из одной или более строк значений атрибутов. Строки значений атрибутов таблицы называют также </a:t>
            </a:r>
            <a:r>
              <a:rPr lang="ru-RU" altLang="ru-RU" sz="2000" i="1" dirty="0">
                <a:solidFill>
                  <a:srgbClr val="0D0D11"/>
                </a:solidFill>
              </a:rPr>
              <a:t>записями</a:t>
            </a:r>
            <a:r>
              <a:rPr lang="ru-RU" altLang="ru-RU" sz="2000" dirty="0">
                <a:solidFill>
                  <a:srgbClr val="0D0D11"/>
                </a:solidFill>
              </a:rPr>
              <a:t> или </a:t>
            </a:r>
            <a:r>
              <a:rPr lang="ru-RU" altLang="ru-RU" sz="2000" i="1" dirty="0">
                <a:solidFill>
                  <a:srgbClr val="0D0D11"/>
                </a:solidFill>
              </a:rPr>
              <a:t>кортежами.</a:t>
            </a:r>
            <a:r>
              <a:rPr lang="ru-RU" altLang="ru-RU" sz="2000" dirty="0">
                <a:solidFill>
                  <a:srgbClr val="0D0D11"/>
                </a:solidFill>
              </a:rPr>
              <a:t> Создается командой </a:t>
            </a:r>
            <a:r>
              <a:rPr lang="en-US" altLang="ru-RU" sz="2000" dirty="0">
                <a:solidFill>
                  <a:srgbClr val="0D0D11"/>
                </a:solidFill>
              </a:rPr>
              <a:t>CREATE TABLE</a:t>
            </a:r>
            <a:r>
              <a:rPr lang="ru-RU" altLang="ru-RU" sz="2000" dirty="0">
                <a:solidFill>
                  <a:srgbClr val="0D0D11"/>
                </a:solidFill>
              </a:rPr>
              <a:t>, может быть создана в кластере.</a:t>
            </a:r>
            <a:endParaRPr lang="ru-RU" sz="2000" dirty="0"/>
          </a:p>
        </p:txBody>
      </p:sp>
    </p:spTree>
    <p:extLst>
      <p:ext uri="{BB962C8B-B14F-4D97-AF65-F5344CB8AC3E}">
        <p14:creationId xmlns:p14="http://schemas.microsoft.com/office/powerpoint/2010/main" val="20019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28675" name="Rectangle 3"/>
          <p:cNvSpPr>
            <a:spLocks noGrp="1" noChangeArrowheads="1"/>
          </p:cNvSpPr>
          <p:nvPr>
            <p:ph idx="1"/>
          </p:nvPr>
        </p:nvSpPr>
        <p:spPr>
          <a:xfrm>
            <a:off x="251520" y="1124744"/>
            <a:ext cx="7772400" cy="1584325"/>
          </a:xfrm>
        </p:spPr>
        <p:txBody>
          <a:bodyPr/>
          <a:lstStyle/>
          <a:p>
            <a:pPr eaLnBrk="1" hangingPunct="1">
              <a:lnSpc>
                <a:spcPct val="80000"/>
              </a:lnSpc>
            </a:pPr>
            <a:r>
              <a:rPr lang="ru-RU" altLang="ru-RU" sz="2000" b="1" dirty="0" smtClean="0">
                <a:solidFill>
                  <a:srgbClr val="0D0D11"/>
                </a:solidFill>
                <a:latin typeface="Times New Roman" pitchFamily="18" charset="0"/>
              </a:rPr>
              <a:t>Индекс</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INDEX</a:t>
            </a:r>
            <a:r>
              <a:rPr lang="ru-RU" altLang="ru-RU" sz="2000" dirty="0" smtClean="0">
                <a:solidFill>
                  <a:srgbClr val="0D0D11"/>
                </a:solidFill>
                <a:latin typeface="Times New Roman" pitchFamily="18" charset="0"/>
              </a:rPr>
              <a:t>) – это объект базы данных, создаваемый для повышения производительности выборки данных. Индекс создается для столбца (столбцов) таблицы и обеспечивает более быстрый доступ к данным этой таблицы за счет упорядочения данных столбца (столбцов) по значению. Создается командой </a:t>
            </a:r>
            <a:r>
              <a:rPr lang="en-US" altLang="ru-RU" sz="2000" dirty="0" smtClean="0">
                <a:solidFill>
                  <a:srgbClr val="0D0D11"/>
                </a:solidFill>
                <a:latin typeface="Times New Roman" pitchFamily="18" charset="0"/>
              </a:rPr>
              <a:t>CREATE INDEX</a:t>
            </a:r>
            <a:r>
              <a:rPr lang="ru-RU" altLang="ru-RU" sz="2000" dirty="0" smtClean="0">
                <a:solidFill>
                  <a:srgbClr val="0D0D11"/>
                </a:solidFill>
                <a:latin typeface="Times New Roman" pitchFamily="18" charset="0"/>
              </a:rPr>
              <a:t>.</a:t>
            </a:r>
          </a:p>
        </p:txBody>
      </p:sp>
      <p:sp>
        <p:nvSpPr>
          <p:cNvPr id="28676" name="Text Box 4"/>
          <p:cNvSpPr txBox="1">
            <a:spLocks noChangeArrowheads="1"/>
          </p:cNvSpPr>
          <p:nvPr/>
        </p:nvSpPr>
        <p:spPr bwMode="auto">
          <a:xfrm>
            <a:off x="5508625" y="3068638"/>
            <a:ext cx="3055938" cy="376237"/>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Кластер</a:t>
            </a:r>
          </a:p>
        </p:txBody>
      </p:sp>
      <p:sp>
        <p:nvSpPr>
          <p:cNvPr id="28677" name="Text Box 5"/>
          <p:cNvSpPr txBox="1">
            <a:spLocks noChangeArrowheads="1"/>
          </p:cNvSpPr>
          <p:nvPr/>
        </p:nvSpPr>
        <p:spPr bwMode="auto">
          <a:xfrm>
            <a:off x="5508625" y="4060825"/>
            <a:ext cx="3052763"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Таблица</a:t>
            </a:r>
          </a:p>
        </p:txBody>
      </p:sp>
      <p:sp>
        <p:nvSpPr>
          <p:cNvPr id="28678" name="Line 6"/>
          <p:cNvSpPr>
            <a:spLocks noChangeShapeType="1"/>
          </p:cNvSpPr>
          <p:nvPr/>
        </p:nvSpPr>
        <p:spPr bwMode="auto">
          <a:xfrm>
            <a:off x="7019925" y="3467100"/>
            <a:ext cx="1588" cy="609600"/>
          </a:xfrm>
          <a:prstGeom prst="line">
            <a:avLst/>
          </a:prstGeom>
          <a:noFill/>
          <a:ln w="1270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8679" name="Line 7"/>
          <p:cNvSpPr>
            <a:spLocks noChangeShapeType="1"/>
          </p:cNvSpPr>
          <p:nvPr/>
        </p:nvSpPr>
        <p:spPr bwMode="auto">
          <a:xfrm>
            <a:off x="7019925" y="4437063"/>
            <a:ext cx="0" cy="685800"/>
          </a:xfrm>
          <a:prstGeom prst="line">
            <a:avLst/>
          </a:prstGeom>
          <a:noFill/>
          <a:ln w="12700">
            <a:solidFill>
              <a:schemeClr val="tx1"/>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8680" name="Text Box 8"/>
          <p:cNvSpPr txBox="1">
            <a:spLocks noChangeArrowheads="1"/>
          </p:cNvSpPr>
          <p:nvPr/>
        </p:nvSpPr>
        <p:spPr bwMode="auto">
          <a:xfrm>
            <a:off x="5508625" y="5140325"/>
            <a:ext cx="3052763"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ctr" eaLnBrk="1" hangingPunct="1">
              <a:spcBef>
                <a:spcPct val="50000"/>
              </a:spcBef>
            </a:pPr>
            <a:r>
              <a:rPr lang="ru-RU" altLang="ru-RU">
                <a:solidFill>
                  <a:srgbClr val="0D0D11"/>
                </a:solidFill>
              </a:rPr>
              <a:t>Индекс</a:t>
            </a:r>
          </a:p>
        </p:txBody>
      </p:sp>
      <p:sp>
        <p:nvSpPr>
          <p:cNvPr id="28681" name="Text Box 9"/>
          <p:cNvSpPr txBox="1">
            <a:spLocks noChangeArrowheads="1"/>
          </p:cNvSpPr>
          <p:nvPr/>
        </p:nvSpPr>
        <p:spPr bwMode="auto">
          <a:xfrm>
            <a:off x="573261" y="2852936"/>
            <a:ext cx="446405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lnSpc>
                <a:spcPct val="80000"/>
              </a:lnSpc>
              <a:spcBef>
                <a:spcPct val="20000"/>
              </a:spcBef>
              <a:buSzPct val="90000"/>
            </a:pPr>
            <a:r>
              <a:rPr kumimoji="0" lang="ru-RU" altLang="ru-RU" sz="2000" dirty="0">
                <a:solidFill>
                  <a:srgbClr val="0D0D11"/>
                </a:solidFill>
              </a:rPr>
              <a:t>Кластеры, таблицы и индексы называются </a:t>
            </a:r>
            <a:r>
              <a:rPr kumimoji="0" lang="ru-RU" altLang="ru-RU" sz="2000" i="1" dirty="0">
                <a:solidFill>
                  <a:srgbClr val="0D0D11"/>
                </a:solidFill>
              </a:rPr>
              <a:t>объектами, занимающими память</a:t>
            </a:r>
            <a:r>
              <a:rPr kumimoji="0" lang="ru-RU" altLang="ru-RU" sz="2000" dirty="0">
                <a:solidFill>
                  <a:srgbClr val="0D0D11"/>
                </a:solidFill>
              </a:rPr>
              <a:t>, т.к. в них хранятся фактографические данные. Им при создании выделяется определенный объем памяти (один или несколько экстентов), который может быть увеличен при добавлении в них данных. Экстент (</a:t>
            </a:r>
            <a:r>
              <a:rPr kumimoji="0" lang="en-US" altLang="ru-RU" sz="2000" dirty="0">
                <a:solidFill>
                  <a:srgbClr val="0D0D11"/>
                </a:solidFill>
              </a:rPr>
              <a:t>extent</a:t>
            </a:r>
            <a:r>
              <a:rPr kumimoji="0" lang="ru-RU" altLang="ru-RU" sz="2000" dirty="0">
                <a:solidFill>
                  <a:srgbClr val="0D0D11"/>
                </a:solidFill>
              </a:rPr>
              <a:t>) – это непрерывная область памяти в табличном пространстве. Все экстенты, относящиеся к одному объекту, образуют сегмент (</a:t>
            </a:r>
            <a:r>
              <a:rPr kumimoji="0" lang="en-US" altLang="ru-RU" sz="2000" dirty="0">
                <a:solidFill>
                  <a:srgbClr val="0D0D11"/>
                </a:solidFill>
              </a:rPr>
              <a:t>segment</a:t>
            </a:r>
            <a:r>
              <a:rPr kumimoji="0" lang="ru-RU" altLang="ru-RU" sz="2000" dirty="0">
                <a:solidFill>
                  <a:srgbClr val="0D0D11"/>
                </a:solidFill>
              </a:rPr>
              <a:t>).</a:t>
            </a:r>
            <a:endParaRPr lang="ru-RU" altLang="ru-RU" sz="2000" dirty="0"/>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29</a:t>
            </a:fld>
            <a:endParaRPr lang="ru-RU" altLang="ru-RU"/>
          </a:p>
        </p:txBody>
      </p:sp>
    </p:spTree>
    <p:extLst>
      <p:ext uri="{BB962C8B-B14F-4D97-AF65-F5344CB8AC3E}">
        <p14:creationId xmlns:p14="http://schemas.microsoft.com/office/powerpoint/2010/main" val="19559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P spid="28679" grpId="0" animBg="1"/>
      <p:bldP spid="28680" grpId="0" animBg="1"/>
      <p:bldP spid="286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534" y="1733466"/>
            <a:ext cx="7048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606" y="691616"/>
            <a:ext cx="2910190" cy="2708920"/>
          </a:xfrm>
          <a:prstGeom prst="rect">
            <a:avLst/>
          </a:prstGeom>
        </p:spPr>
      </p:pic>
      <p:sp>
        <p:nvSpPr>
          <p:cNvPr id="5122" name="Rectangle 2"/>
          <p:cNvSpPr>
            <a:spLocks noGrp="1" noChangeArrowheads="1"/>
          </p:cNvSpPr>
          <p:nvPr>
            <p:ph type="title"/>
          </p:nvPr>
        </p:nvSpPr>
        <p:spPr>
          <a:xfrm>
            <a:off x="685800" y="404664"/>
            <a:ext cx="7772400" cy="831850"/>
          </a:xfrm>
        </p:spPr>
        <p:txBody>
          <a:bodyPr/>
          <a:lstStyle/>
          <a:p>
            <a:pPr algn="ctr" eaLnBrk="1" hangingPunct="1"/>
            <a:r>
              <a:rPr lang="ru-RU" altLang="ru-RU" sz="4000" dirty="0" smtClean="0">
                <a:latin typeface="Times New Roman" pitchFamily="18" charset="0"/>
              </a:rPr>
              <a:t>СУБД</a:t>
            </a:r>
          </a:p>
        </p:txBody>
      </p:sp>
      <p:sp>
        <p:nvSpPr>
          <p:cNvPr id="5123" name="Text Box 14"/>
          <p:cNvSpPr txBox="1">
            <a:spLocks noChangeArrowheads="1"/>
          </p:cNvSpPr>
          <p:nvPr/>
        </p:nvSpPr>
        <p:spPr bwMode="auto">
          <a:xfrm>
            <a:off x="395536" y="1175261"/>
            <a:ext cx="626469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sz="2000" dirty="0">
                <a:solidFill>
                  <a:srgbClr val="0D0D11"/>
                </a:solidFill>
              </a:rPr>
              <a:t>Программные составляющие СУБД включают в </a:t>
            </a:r>
            <a:r>
              <a:rPr lang="ru-RU" altLang="ru-RU" sz="2000" dirty="0" smtClean="0">
                <a:solidFill>
                  <a:srgbClr val="0D0D11"/>
                </a:solidFill>
              </a:rPr>
              <a:t>      себя </a:t>
            </a:r>
            <a:r>
              <a:rPr lang="ru-RU" altLang="ru-RU" sz="2000" dirty="0">
                <a:solidFill>
                  <a:srgbClr val="0D0D11"/>
                </a:solidFill>
              </a:rPr>
              <a:t>ядро и сервисные средства (утилиты).</a:t>
            </a:r>
            <a:endParaRPr lang="ru-RU" altLang="ru-RU" sz="2000" b="1" dirty="0">
              <a:solidFill>
                <a:srgbClr val="0D0D11"/>
              </a:solidFill>
            </a:endParaRPr>
          </a:p>
          <a:p>
            <a:pPr eaLnBrk="1" hangingPunct="1">
              <a:buFont typeface="Wingdings" pitchFamily="2" charset="2"/>
              <a:buChar char="Ø"/>
            </a:pPr>
            <a:r>
              <a:rPr lang="en-US" altLang="ru-RU" sz="2000" b="1" dirty="0">
                <a:solidFill>
                  <a:srgbClr val="0D0D11"/>
                </a:solidFill>
              </a:rPr>
              <a:t> </a:t>
            </a:r>
            <a:r>
              <a:rPr lang="ru-RU" altLang="ru-RU" sz="2000" b="1" dirty="0" smtClean="0">
                <a:solidFill>
                  <a:srgbClr val="0D0D11"/>
                </a:solidFill>
              </a:rPr>
              <a:t> Ядро </a:t>
            </a:r>
            <a:r>
              <a:rPr lang="ru-RU" altLang="ru-RU" sz="2000" b="1" dirty="0">
                <a:solidFill>
                  <a:srgbClr val="0D0D11"/>
                </a:solidFill>
              </a:rPr>
              <a:t>СУБД </a:t>
            </a:r>
            <a:r>
              <a:rPr lang="ru-RU" altLang="ru-RU" sz="2000" dirty="0">
                <a:solidFill>
                  <a:srgbClr val="0D0D11"/>
                </a:solidFill>
              </a:rPr>
              <a:t>– это набор программных модулей, необходимый и достаточный для создания и поддержания БД, то есть универсальная часть, решающая стандартные задачи по информационному обслуживанию пользователей. </a:t>
            </a:r>
            <a:endParaRPr lang="en-US" altLang="ru-RU" sz="2000" dirty="0">
              <a:solidFill>
                <a:srgbClr val="0D0D11"/>
              </a:solidFill>
            </a:endParaRPr>
          </a:p>
          <a:p>
            <a:pPr eaLnBrk="1" hangingPunct="1">
              <a:buFont typeface="Wingdings" pitchFamily="2" charset="2"/>
              <a:buChar char="Ø"/>
            </a:pPr>
            <a:r>
              <a:rPr lang="en-US" altLang="ru-RU" sz="2000" b="1" dirty="0">
                <a:solidFill>
                  <a:srgbClr val="0D0D11"/>
                </a:solidFill>
              </a:rPr>
              <a:t> </a:t>
            </a:r>
            <a:r>
              <a:rPr lang="ru-RU" altLang="ru-RU" sz="2000" b="1" dirty="0" smtClean="0">
                <a:solidFill>
                  <a:srgbClr val="0D0D11"/>
                </a:solidFill>
              </a:rPr>
              <a:t> Сервисные </a:t>
            </a:r>
            <a:r>
              <a:rPr lang="ru-RU" altLang="ru-RU" sz="2000" b="1" dirty="0">
                <a:solidFill>
                  <a:srgbClr val="0D0D11"/>
                </a:solidFill>
              </a:rPr>
              <a:t>программы</a:t>
            </a:r>
            <a:r>
              <a:rPr lang="ru-RU" altLang="ru-RU" sz="2000" dirty="0">
                <a:solidFill>
                  <a:srgbClr val="0D0D11"/>
                </a:solidFill>
              </a:rPr>
              <a:t> предоставляют пользователям ряд дополнительных возможностей и услуг, зависящих от описываемой предметной области и потребностей конкретного пользователя.</a:t>
            </a:r>
            <a:endParaRPr lang="ru-RU" altLang="ru-RU" sz="2400" dirty="0">
              <a:solidFill>
                <a:srgbClr val="0D0D11"/>
              </a:solidFill>
            </a:endParaRPr>
          </a:p>
        </p:txBody>
      </p:sp>
      <p:sp>
        <p:nvSpPr>
          <p:cNvPr id="5124" name="Text Box 15"/>
          <p:cNvSpPr txBox="1">
            <a:spLocks noChangeArrowheads="1"/>
          </p:cNvSpPr>
          <p:nvPr/>
        </p:nvSpPr>
        <p:spPr bwMode="auto">
          <a:xfrm>
            <a:off x="467544" y="4869160"/>
            <a:ext cx="8064500" cy="1631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spcBef>
                <a:spcPct val="50000"/>
              </a:spcBef>
            </a:pPr>
            <a:r>
              <a:rPr lang="ru-RU" altLang="ru-RU" sz="2000" b="1" dirty="0">
                <a:solidFill>
                  <a:srgbClr val="0D0D11"/>
                </a:solidFill>
              </a:rPr>
              <a:t>Системой управления базами данных</a:t>
            </a:r>
            <a:r>
              <a:rPr lang="ru-RU" altLang="ru-RU" sz="2000" dirty="0">
                <a:solidFill>
                  <a:srgbClr val="0D0D11"/>
                </a:solidFill>
              </a:rPr>
              <a:t> называют программную систему, предназначенную для создания на ЭВМ общей базы данных для множества приложений, поддержания её в актуальном состоянии и обеспечения эффективного доступа пользователей к содержащимся в ней данным в рамках предоставленных им полномочий.</a:t>
            </a:r>
          </a:p>
        </p:txBody>
      </p:sp>
      <p:sp>
        <p:nvSpPr>
          <p:cNvPr id="3" name="Номер слайда 2"/>
          <p:cNvSpPr>
            <a:spLocks noGrp="1"/>
          </p:cNvSpPr>
          <p:nvPr>
            <p:ph type="sldNum" sz="quarter" idx="11"/>
          </p:nvPr>
        </p:nvSpPr>
        <p:spPr/>
        <p:txBody>
          <a:bodyPr/>
          <a:lstStyle/>
          <a:p>
            <a:pPr>
              <a:defRPr/>
            </a:pPr>
            <a:fld id="{6C9ADA9A-6F36-4338-A00A-075300868182}" type="slidenum">
              <a:rPr lang="ru-RU" altLang="ru-RU" smtClean="0"/>
              <a:pPr>
                <a:defRPr/>
              </a:pPr>
              <a:t>3</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29699" name="Rectangle 3"/>
          <p:cNvSpPr>
            <a:spLocks noGrp="1" noChangeArrowheads="1"/>
          </p:cNvSpPr>
          <p:nvPr>
            <p:ph idx="1"/>
          </p:nvPr>
        </p:nvSpPr>
        <p:spPr>
          <a:xfrm>
            <a:off x="179512" y="1052736"/>
            <a:ext cx="6552728" cy="2592288"/>
          </a:xfrm>
        </p:spPr>
        <p:txBody>
          <a:bodyPr/>
          <a:lstStyle/>
          <a:p>
            <a:pPr eaLnBrk="1" hangingPunct="1">
              <a:lnSpc>
                <a:spcPct val="80000"/>
              </a:lnSpc>
            </a:pPr>
            <a:r>
              <a:rPr lang="ru-RU" altLang="ru-RU" sz="2000" b="1" dirty="0" smtClean="0">
                <a:solidFill>
                  <a:srgbClr val="0D0D11"/>
                </a:solidFill>
                <a:latin typeface="Times New Roman" pitchFamily="18" charset="0"/>
              </a:rPr>
              <a:t>Представление</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VIEW</a:t>
            </a:r>
            <a:r>
              <a:rPr lang="ru-RU" altLang="ru-RU" sz="2000" dirty="0" smtClean="0">
                <a:solidFill>
                  <a:srgbClr val="0D0D11"/>
                </a:solidFill>
                <a:latin typeface="Times New Roman" pitchFamily="18" charset="0"/>
              </a:rPr>
              <a:t>) – это поименованная, динамически поддерживаемая сервером выборка данных из одной или нескольких таблиц. В основе представления лежит оператор </a:t>
            </a:r>
            <a:r>
              <a:rPr lang="en-US" altLang="ru-RU" sz="2000" dirty="0" smtClean="0">
                <a:solidFill>
                  <a:srgbClr val="0D0D11"/>
                </a:solidFill>
                <a:latin typeface="Times New Roman" pitchFamily="18" charset="0"/>
              </a:rPr>
              <a:t>SELECT</a:t>
            </a:r>
            <a:r>
              <a:rPr lang="ru-RU" altLang="ru-RU" sz="2000" dirty="0" smtClean="0">
                <a:solidFill>
                  <a:srgbClr val="0D0D11"/>
                </a:solidFill>
                <a:latin typeface="Times New Roman" pitchFamily="18" charset="0"/>
              </a:rPr>
              <a:t>, который называется базовым запросом представления. Базовый запрос определяет видимые пользователем данные. Данные в представлении не хранятся: сервер формирует представление каждый раз при обращении к нему. Создается командой </a:t>
            </a:r>
            <a:r>
              <a:rPr lang="en-US" altLang="ru-RU" sz="2000" dirty="0" smtClean="0">
                <a:solidFill>
                  <a:srgbClr val="0D0D11"/>
                </a:solidFill>
                <a:latin typeface="Times New Roman" pitchFamily="18" charset="0"/>
              </a:rPr>
              <a:t>CREATE VIEW</a:t>
            </a:r>
            <a:r>
              <a:rPr lang="ru-RU" altLang="ru-RU" sz="2000" dirty="0" smtClean="0">
                <a:solidFill>
                  <a:srgbClr val="0D0D11"/>
                </a:solidFill>
                <a:latin typeface="Times New Roman" pitchFamily="18" charset="0"/>
              </a:rPr>
              <a:t>. В </a:t>
            </a:r>
            <a:r>
              <a:rPr lang="en-US" altLang="ru-RU" sz="2000" dirty="0" smtClean="0">
                <a:solidFill>
                  <a:srgbClr val="0D0D11"/>
                </a:solidFill>
                <a:latin typeface="Times New Roman" pitchFamily="18" charset="0"/>
              </a:rPr>
              <a:t>Oracle </a:t>
            </a:r>
            <a:r>
              <a:rPr lang="ru-RU" altLang="ru-RU" sz="2000" dirty="0" smtClean="0">
                <a:solidFill>
                  <a:srgbClr val="0D0D11"/>
                </a:solidFill>
                <a:latin typeface="Times New Roman" pitchFamily="18" charset="0"/>
              </a:rPr>
              <a:t>также существуют </a:t>
            </a:r>
            <a:r>
              <a:rPr lang="ru-RU" altLang="ru-RU" sz="2000" i="1" dirty="0" smtClean="0">
                <a:solidFill>
                  <a:srgbClr val="0D0D11"/>
                </a:solidFill>
                <a:latin typeface="Times New Roman" pitchFamily="18" charset="0"/>
              </a:rPr>
              <a:t>материализованные представления</a:t>
            </a:r>
            <a:r>
              <a:rPr lang="ru-RU" altLang="ru-RU" sz="2000" dirty="0" smtClean="0">
                <a:solidFill>
                  <a:srgbClr val="0D0D11"/>
                </a:solidFill>
                <a:latin typeface="Times New Roman" pitchFamily="18" charset="0"/>
              </a:rPr>
              <a:t>, аналогичные тем, что есть в </a:t>
            </a:r>
            <a:r>
              <a:rPr lang="en-US" altLang="ru-RU" sz="2000" dirty="0" smtClean="0">
                <a:solidFill>
                  <a:srgbClr val="0D0D11"/>
                </a:solidFill>
                <a:latin typeface="Times New Roman" pitchFamily="18" charset="0"/>
              </a:rPr>
              <a:t>Postgres</a:t>
            </a:r>
            <a:r>
              <a:rPr lang="ru-RU" altLang="ru-RU" sz="2000" dirty="0" smtClean="0">
                <a:solidFill>
                  <a:srgbClr val="0D0D11"/>
                </a:solidFill>
                <a:latin typeface="Times New Roman" pitchFamily="18" charset="0"/>
              </a:rPr>
              <a:t>. </a:t>
            </a:r>
            <a:endParaRPr lang="ru-RU" altLang="ru-RU" sz="2000" b="1" dirty="0" smtClean="0">
              <a:solidFill>
                <a:srgbClr val="0D0D11"/>
              </a:solidFill>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30</a:t>
            </a:fld>
            <a:endParaRPr lang="ru-RU" alt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006" y="1628800"/>
            <a:ext cx="2286000" cy="155665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077072"/>
            <a:ext cx="3544173" cy="1945382"/>
          </a:xfrm>
          <a:prstGeom prst="rect">
            <a:avLst/>
          </a:prstGeom>
        </p:spPr>
      </p:pic>
      <p:sp>
        <p:nvSpPr>
          <p:cNvPr id="5" name="TextBox 4"/>
          <p:cNvSpPr txBox="1"/>
          <p:nvPr/>
        </p:nvSpPr>
        <p:spPr>
          <a:xfrm>
            <a:off x="251520" y="4012029"/>
            <a:ext cx="5256584" cy="2308324"/>
          </a:xfrm>
          <a:prstGeom prst="rect">
            <a:avLst/>
          </a:prstGeom>
          <a:noFill/>
        </p:spPr>
        <p:txBody>
          <a:bodyPr wrap="square" rtlCol="0">
            <a:spAutoFit/>
          </a:bodyPr>
          <a:lstStyle/>
          <a:p>
            <a:pPr marL="285750" indent="-285750">
              <a:buFont typeface="Arial" panose="020B0604020202020204" pitchFamily="34" charset="0"/>
              <a:buChar char="•"/>
            </a:pPr>
            <a:r>
              <a:rPr lang="ru-RU" altLang="ru-RU" b="1" dirty="0">
                <a:solidFill>
                  <a:srgbClr val="0D0D11"/>
                </a:solidFill>
              </a:rPr>
              <a:t>Последовательность</a:t>
            </a:r>
            <a:r>
              <a:rPr lang="ru-RU" altLang="ru-RU" dirty="0">
                <a:solidFill>
                  <a:srgbClr val="0D0D11"/>
                </a:solidFill>
              </a:rPr>
              <a:t> (</a:t>
            </a:r>
            <a:r>
              <a:rPr lang="en-US" altLang="ru-RU" dirty="0">
                <a:solidFill>
                  <a:srgbClr val="0D0D11"/>
                </a:solidFill>
              </a:rPr>
              <a:t>SEQUENCE</a:t>
            </a:r>
            <a:r>
              <a:rPr lang="ru-RU" altLang="ru-RU" dirty="0">
                <a:solidFill>
                  <a:srgbClr val="0D0D11"/>
                </a:solidFill>
              </a:rPr>
              <a:t>) – это объект, обеспечивающий генерацию уникальных номеров в условиях многопользовательского асинхронного доступа. Обычно элементы последовательности используются для вставки уникальных идентификационных номеров для элементов таблиц базы данных. Создается командой </a:t>
            </a:r>
            <a:r>
              <a:rPr lang="en-US" altLang="ru-RU" dirty="0">
                <a:solidFill>
                  <a:srgbClr val="0D0D11"/>
                </a:solidFill>
              </a:rPr>
              <a:t>CREATE SEQUENCE</a:t>
            </a:r>
            <a:r>
              <a:rPr lang="ru-RU" altLang="ru-RU" dirty="0" smtClean="0">
                <a:solidFill>
                  <a:srgbClr val="0D0D11"/>
                </a:solidFill>
              </a:rPr>
              <a:t>.</a:t>
            </a:r>
            <a:endParaRPr lang="ru-RU" dirty="0"/>
          </a:p>
        </p:txBody>
      </p:sp>
    </p:spTree>
    <p:extLst>
      <p:ext uri="{BB962C8B-B14F-4D97-AF65-F5344CB8AC3E}">
        <p14:creationId xmlns:p14="http://schemas.microsoft.com/office/powerpoint/2010/main" val="33336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30723" name="Rectangle 3"/>
          <p:cNvSpPr>
            <a:spLocks noGrp="1" noChangeArrowheads="1"/>
          </p:cNvSpPr>
          <p:nvPr>
            <p:ph idx="1"/>
          </p:nvPr>
        </p:nvSpPr>
        <p:spPr>
          <a:xfrm>
            <a:off x="323528" y="1052736"/>
            <a:ext cx="8640960" cy="5805264"/>
          </a:xfrm>
        </p:spPr>
        <p:txBody>
          <a:bodyPr/>
          <a:lstStyle/>
          <a:p>
            <a:pPr eaLnBrk="1" hangingPunct="1">
              <a:lnSpc>
                <a:spcPct val="80000"/>
              </a:lnSpc>
            </a:pPr>
            <a:r>
              <a:rPr lang="ru-RU" altLang="ru-RU" sz="2000" b="1" dirty="0" smtClean="0">
                <a:solidFill>
                  <a:srgbClr val="0D0D11"/>
                </a:solidFill>
                <a:latin typeface="Times New Roman" pitchFamily="18" charset="0"/>
              </a:rPr>
              <a:t>Синоним </a:t>
            </a:r>
            <a:r>
              <a:rPr lang="ru-RU" altLang="ru-RU" sz="2000" dirty="0" smtClean="0">
                <a:solidFill>
                  <a:srgbClr val="0D0D11"/>
                </a:solidFill>
                <a:latin typeface="Times New Roman" pitchFamily="18" charset="0"/>
              </a:rPr>
              <a:t>(</a:t>
            </a:r>
            <a:r>
              <a:rPr lang="en-US" altLang="ru-RU" sz="2000" dirty="0" smtClean="0">
                <a:solidFill>
                  <a:srgbClr val="0D0D11"/>
                </a:solidFill>
                <a:latin typeface="Times New Roman" pitchFamily="18" charset="0"/>
              </a:rPr>
              <a:t>SYNONYM</a:t>
            </a:r>
            <a:r>
              <a:rPr lang="ru-RU" altLang="ru-RU" sz="2000" dirty="0" smtClean="0">
                <a:solidFill>
                  <a:srgbClr val="0D0D11"/>
                </a:solidFill>
                <a:latin typeface="Times New Roman" pitchFamily="18" charset="0"/>
              </a:rPr>
              <a:t>) – это альтернативное имя или псевдоним объекта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который позволяет пользователям базы данных иметь доступ к данному объекту. Синоним может быть частным и общим. Общий (</a:t>
            </a:r>
            <a:r>
              <a:rPr lang="en-US" altLang="ru-RU" sz="2000" dirty="0" smtClean="0">
                <a:solidFill>
                  <a:srgbClr val="0D0D11"/>
                </a:solidFill>
                <a:latin typeface="Times New Roman" pitchFamily="18" charset="0"/>
              </a:rPr>
              <a:t>public</a:t>
            </a:r>
            <a:r>
              <a:rPr lang="ru-RU" altLang="ru-RU" sz="2000" dirty="0" smtClean="0">
                <a:solidFill>
                  <a:srgbClr val="0D0D11"/>
                </a:solidFill>
                <a:latin typeface="Times New Roman" pitchFamily="18" charset="0"/>
              </a:rPr>
              <a:t>) синоним позволяет всем пользователям базы данных обращаться к соответствующему объекту по альтернативному имени. </a:t>
            </a:r>
            <a:endParaRPr lang="en-US" altLang="ru-RU" sz="2000" dirty="0" smtClean="0">
              <a:solidFill>
                <a:srgbClr val="0D0D11"/>
              </a:solidFill>
              <a:latin typeface="Times New Roman" pitchFamily="18" charset="0"/>
            </a:endParaRPr>
          </a:p>
          <a:p>
            <a:pPr marL="0" indent="0" eaLnBrk="1" hangingPunct="1">
              <a:lnSpc>
                <a:spcPct val="80000"/>
              </a:lnSpc>
              <a:buNone/>
            </a:pPr>
            <a:r>
              <a:rPr lang="ru-RU" altLang="ru-RU" sz="2000" u="sng" dirty="0" smtClean="0">
                <a:solidFill>
                  <a:srgbClr val="0D0D11"/>
                </a:solidFill>
                <a:latin typeface="Times New Roman" pitchFamily="18" charset="0"/>
              </a:rPr>
              <a:t>Пример</a:t>
            </a:r>
            <a:r>
              <a:rPr lang="ru-RU" altLang="ru-RU" sz="2000" dirty="0">
                <a:solidFill>
                  <a:srgbClr val="0D0D11"/>
                </a:solidFill>
                <a:latin typeface="Times New Roman" pitchFamily="18" charset="0"/>
              </a:rPr>
              <a:t>: Пользователь STUD </a:t>
            </a:r>
            <a:r>
              <a:rPr lang="ru-RU" altLang="ru-RU" sz="2000" dirty="0" smtClean="0">
                <a:solidFill>
                  <a:srgbClr val="0D0D11"/>
                </a:solidFill>
                <a:latin typeface="Times New Roman" pitchFamily="18" charset="0"/>
              </a:rPr>
              <a:t>создает </a:t>
            </a:r>
            <a:r>
              <a:rPr lang="ru-RU" altLang="ru-RU" sz="2000" dirty="0">
                <a:solidFill>
                  <a:srgbClr val="0D0D11"/>
                </a:solidFill>
                <a:latin typeface="Times New Roman" pitchFamily="18" charset="0"/>
              </a:rPr>
              <a:t>общий синоним для таблицы </a:t>
            </a:r>
            <a:r>
              <a:rPr lang="ru-RU" altLang="ru-RU" sz="2000" b="1" dirty="0" err="1" smtClean="0">
                <a:solidFill>
                  <a:srgbClr val="0D0D11"/>
                </a:solidFill>
                <a:latin typeface="Times New Roman" pitchFamily="18" charset="0"/>
              </a:rPr>
              <a:t>student</a:t>
            </a:r>
            <a:endParaRPr lang="en-US" altLang="ru-RU" sz="2000" b="1" dirty="0" smtClean="0">
              <a:solidFill>
                <a:srgbClr val="0D0D11"/>
              </a:solidFill>
              <a:latin typeface="Times New Roman" pitchFamily="18" charset="0"/>
            </a:endParaRPr>
          </a:p>
          <a:p>
            <a:pPr marL="0" indent="0" eaLnBrk="1" hangingPunct="1">
              <a:lnSpc>
                <a:spcPct val="80000"/>
              </a:lnSpc>
              <a:buNone/>
            </a:pPr>
            <a:r>
              <a:rPr lang="ru-RU" altLang="ru-RU" sz="2000" dirty="0">
                <a:solidFill>
                  <a:srgbClr val="0D0D11"/>
                </a:solidFill>
                <a:latin typeface="Times New Roman" pitchFamily="18" charset="0"/>
              </a:rPr>
              <a:t>—Выполняется пользователем STUD </a:t>
            </a:r>
          </a:p>
          <a:p>
            <a:pPr marL="0" indent="0" eaLnBrk="1" hangingPunct="1">
              <a:lnSpc>
                <a:spcPct val="80000"/>
              </a:lnSpc>
              <a:buNone/>
            </a:pPr>
            <a:r>
              <a:rPr lang="ru-RU" altLang="ru-RU" sz="2000" dirty="0" smtClean="0">
                <a:solidFill>
                  <a:srgbClr val="0D0D11"/>
                </a:solidFill>
                <a:latin typeface="Times New Roman" pitchFamily="18" charset="0"/>
              </a:rPr>
              <a:t>CREATE </a:t>
            </a:r>
            <a:r>
              <a:rPr lang="ru-RU" altLang="ru-RU" sz="2000" b="1" dirty="0">
                <a:solidFill>
                  <a:srgbClr val="0D0D11"/>
                </a:solidFill>
                <a:latin typeface="Times New Roman" pitchFamily="18" charset="0"/>
              </a:rPr>
              <a:t>PUBLIC</a:t>
            </a:r>
            <a:r>
              <a:rPr lang="ru-RU" altLang="ru-RU" sz="2000" dirty="0">
                <a:solidFill>
                  <a:srgbClr val="0D0D11"/>
                </a:solidFill>
                <a:latin typeface="Times New Roman" pitchFamily="18" charset="0"/>
              </a:rPr>
              <a:t> SYNONYM </a:t>
            </a:r>
            <a:r>
              <a:rPr lang="ru-RU" altLang="ru-RU" sz="2000" dirty="0" err="1">
                <a:solidFill>
                  <a:srgbClr val="0D0D11"/>
                </a:solidFill>
                <a:latin typeface="Times New Roman" pitchFamily="18" charset="0"/>
              </a:rPr>
              <a:t>student</a:t>
            </a:r>
            <a:r>
              <a:rPr lang="ru-RU" altLang="ru-RU" sz="2000" dirty="0">
                <a:solidFill>
                  <a:srgbClr val="0D0D11"/>
                </a:solidFill>
                <a:latin typeface="Times New Roman" pitchFamily="18" charset="0"/>
              </a:rPr>
              <a:t> FOR </a:t>
            </a:r>
            <a:r>
              <a:rPr lang="ru-RU" altLang="ru-RU" sz="2000" dirty="0" err="1">
                <a:solidFill>
                  <a:srgbClr val="0D0D11"/>
                </a:solidFill>
                <a:latin typeface="Times New Roman" pitchFamily="18" charset="0"/>
              </a:rPr>
              <a:t>stud.student</a:t>
            </a:r>
            <a:r>
              <a:rPr lang="ru-RU" altLang="ru-RU" sz="2000" dirty="0">
                <a:solidFill>
                  <a:srgbClr val="0D0D11"/>
                </a:solidFill>
                <a:latin typeface="Times New Roman" pitchFamily="18" charset="0"/>
              </a:rPr>
              <a:t>;</a:t>
            </a:r>
          </a:p>
          <a:p>
            <a:pPr marL="0" indent="0" eaLnBrk="1" hangingPunct="1">
              <a:lnSpc>
                <a:spcPct val="80000"/>
              </a:lnSpc>
              <a:buNone/>
            </a:pPr>
            <a:r>
              <a:rPr lang="ru-RU" altLang="ru-RU" sz="2000" dirty="0" smtClean="0">
                <a:solidFill>
                  <a:srgbClr val="0D0D11"/>
                </a:solidFill>
                <a:latin typeface="Times New Roman" pitchFamily="18" charset="0"/>
              </a:rPr>
              <a:t>После этого пользователь </a:t>
            </a:r>
            <a:r>
              <a:rPr lang="ru-RU" altLang="ru-RU" sz="2000" dirty="0">
                <a:solidFill>
                  <a:srgbClr val="0D0D11"/>
                </a:solidFill>
                <a:latin typeface="Times New Roman" pitchFamily="18" charset="0"/>
              </a:rPr>
              <a:t>USER1 может обратиться к таблице </a:t>
            </a:r>
            <a:r>
              <a:rPr lang="ru-RU" altLang="ru-RU" sz="2000" dirty="0" smtClean="0">
                <a:solidFill>
                  <a:srgbClr val="0D0D11"/>
                </a:solidFill>
                <a:latin typeface="Times New Roman" pitchFamily="18" charset="0"/>
              </a:rPr>
              <a:t>через синоним</a:t>
            </a:r>
            <a:endParaRPr lang="ru-RU" altLang="ru-RU" sz="2000" dirty="0">
              <a:solidFill>
                <a:srgbClr val="0D0D11"/>
              </a:solidFill>
              <a:latin typeface="Times New Roman" pitchFamily="18" charset="0"/>
            </a:endParaRPr>
          </a:p>
          <a:p>
            <a:pPr marL="0" indent="0" eaLnBrk="1" hangingPunct="1">
              <a:lnSpc>
                <a:spcPct val="80000"/>
              </a:lnSpc>
              <a:buNone/>
            </a:pPr>
            <a:r>
              <a:rPr lang="ru-RU" altLang="ru-RU" sz="2000" dirty="0">
                <a:solidFill>
                  <a:srgbClr val="0D0D11"/>
                </a:solidFill>
                <a:latin typeface="Times New Roman" pitchFamily="18" charset="0"/>
              </a:rPr>
              <a:t>—Выполняется пользователем USER1</a:t>
            </a:r>
          </a:p>
          <a:p>
            <a:pPr marL="0" indent="0" eaLnBrk="1" hangingPunct="1">
              <a:lnSpc>
                <a:spcPct val="80000"/>
              </a:lnSpc>
              <a:buNone/>
            </a:pPr>
            <a:r>
              <a:rPr lang="ru-RU" altLang="ru-RU" sz="2000" dirty="0" smtClean="0">
                <a:solidFill>
                  <a:srgbClr val="0D0D11"/>
                </a:solidFill>
                <a:latin typeface="Times New Roman" pitchFamily="18" charset="0"/>
              </a:rPr>
              <a:t>SELECT </a:t>
            </a:r>
            <a:r>
              <a:rPr lang="ru-RU" altLang="ru-RU" sz="2000" dirty="0">
                <a:solidFill>
                  <a:srgbClr val="0D0D11"/>
                </a:solidFill>
                <a:latin typeface="Times New Roman" pitchFamily="18" charset="0"/>
              </a:rPr>
              <a:t>* FROM </a:t>
            </a:r>
            <a:r>
              <a:rPr lang="ru-RU" altLang="ru-RU" sz="2000" dirty="0" err="1">
                <a:solidFill>
                  <a:srgbClr val="0D0D11"/>
                </a:solidFill>
                <a:latin typeface="Times New Roman" pitchFamily="18" charset="0"/>
              </a:rPr>
              <a:t>student</a:t>
            </a:r>
            <a:r>
              <a:rPr lang="ru-RU" altLang="ru-RU" sz="2000" dirty="0">
                <a:solidFill>
                  <a:srgbClr val="0D0D11"/>
                </a:solidFill>
                <a:latin typeface="Times New Roman" pitchFamily="18" charset="0"/>
              </a:rPr>
              <a:t> WHERE </a:t>
            </a:r>
            <a:r>
              <a:rPr lang="ru-RU" altLang="ru-RU" sz="2000" dirty="0" err="1">
                <a:solidFill>
                  <a:srgbClr val="0D0D11"/>
                </a:solidFill>
                <a:latin typeface="Times New Roman" pitchFamily="18" charset="0"/>
              </a:rPr>
              <a:t>kod_stud</a:t>
            </a:r>
            <a:r>
              <a:rPr lang="ru-RU" altLang="ru-RU" sz="2000" dirty="0">
                <a:solidFill>
                  <a:srgbClr val="0D0D11"/>
                </a:solidFill>
                <a:latin typeface="Times New Roman" pitchFamily="18" charset="0"/>
              </a:rPr>
              <a:t> = 256;</a:t>
            </a:r>
          </a:p>
          <a:p>
            <a:pPr marL="0" indent="0" eaLnBrk="1" hangingPunct="1">
              <a:lnSpc>
                <a:spcPct val="80000"/>
              </a:lnSpc>
              <a:buNone/>
            </a:pPr>
            <a:r>
              <a:rPr lang="ru-RU" altLang="ru-RU" sz="2000" u="sng" dirty="0" smtClean="0">
                <a:solidFill>
                  <a:srgbClr val="0D0D11"/>
                </a:solidFill>
                <a:latin typeface="Times New Roman" pitchFamily="18" charset="0"/>
              </a:rPr>
              <a:t>Пример</a:t>
            </a:r>
            <a:r>
              <a:rPr lang="ru-RU" altLang="ru-RU" sz="2000" dirty="0">
                <a:solidFill>
                  <a:srgbClr val="0D0D11"/>
                </a:solidFill>
                <a:latin typeface="Times New Roman" pitchFamily="18" charset="0"/>
              </a:rPr>
              <a:t>: </a:t>
            </a:r>
            <a:r>
              <a:rPr lang="ru-RU" altLang="ru-RU" sz="2000" dirty="0" smtClean="0">
                <a:solidFill>
                  <a:srgbClr val="0D0D11"/>
                </a:solidFill>
                <a:latin typeface="Times New Roman" pitchFamily="18" charset="0"/>
              </a:rPr>
              <a:t>создание частного </a:t>
            </a:r>
            <a:r>
              <a:rPr lang="ru-RU" altLang="ru-RU" sz="2000" dirty="0">
                <a:solidFill>
                  <a:srgbClr val="0D0D11"/>
                </a:solidFill>
                <a:latin typeface="Times New Roman" pitchFamily="18" charset="0"/>
              </a:rPr>
              <a:t>синонима.</a:t>
            </a:r>
          </a:p>
          <a:p>
            <a:pPr marL="0" indent="0" eaLnBrk="1" hangingPunct="1">
              <a:lnSpc>
                <a:spcPct val="80000"/>
              </a:lnSpc>
              <a:buNone/>
            </a:pPr>
            <a:r>
              <a:rPr lang="ru-RU" altLang="ru-RU" sz="2000" dirty="0" smtClean="0">
                <a:solidFill>
                  <a:srgbClr val="0D0D11"/>
                </a:solidFill>
                <a:latin typeface="Times New Roman" pitchFamily="18" charset="0"/>
              </a:rPr>
              <a:t>—</a:t>
            </a:r>
            <a:r>
              <a:rPr lang="ru-RU" altLang="ru-RU" sz="2000" dirty="0">
                <a:solidFill>
                  <a:srgbClr val="0D0D11"/>
                </a:solidFill>
                <a:latin typeface="Times New Roman" pitchFamily="18" charset="0"/>
              </a:rPr>
              <a:t>Выполняется пользователем USER1</a:t>
            </a:r>
          </a:p>
          <a:p>
            <a:pPr marL="0" indent="0" eaLnBrk="1" hangingPunct="1">
              <a:lnSpc>
                <a:spcPct val="80000"/>
              </a:lnSpc>
              <a:buNone/>
            </a:pPr>
            <a:r>
              <a:rPr lang="ru-RU" altLang="ru-RU" sz="2000" dirty="0" smtClean="0">
                <a:solidFill>
                  <a:srgbClr val="0D0D11"/>
                </a:solidFill>
                <a:latin typeface="Times New Roman" pitchFamily="18" charset="0"/>
              </a:rPr>
              <a:t>CREATE </a:t>
            </a:r>
            <a:r>
              <a:rPr lang="ru-RU" altLang="ru-RU" sz="2000" dirty="0">
                <a:solidFill>
                  <a:srgbClr val="0D0D11"/>
                </a:solidFill>
                <a:latin typeface="Times New Roman" pitchFamily="18" charset="0"/>
              </a:rPr>
              <a:t>SYNONYM </a:t>
            </a:r>
            <a:r>
              <a:rPr lang="ru-RU" altLang="ru-RU" sz="2000" dirty="0" err="1">
                <a:solidFill>
                  <a:srgbClr val="0D0D11"/>
                </a:solidFill>
                <a:latin typeface="Times New Roman" pitchFamily="18" charset="0"/>
              </a:rPr>
              <a:t>student</a:t>
            </a:r>
            <a:r>
              <a:rPr lang="ru-RU" altLang="ru-RU" sz="2000" dirty="0">
                <a:solidFill>
                  <a:srgbClr val="0D0D11"/>
                </a:solidFill>
                <a:latin typeface="Times New Roman" pitchFamily="18" charset="0"/>
              </a:rPr>
              <a:t> FOR </a:t>
            </a:r>
            <a:r>
              <a:rPr lang="ru-RU" altLang="ru-RU" sz="2000" dirty="0" err="1">
                <a:solidFill>
                  <a:srgbClr val="0D0D11"/>
                </a:solidFill>
                <a:latin typeface="Times New Roman" pitchFamily="18" charset="0"/>
              </a:rPr>
              <a:t>stud.student</a:t>
            </a:r>
            <a:r>
              <a:rPr lang="ru-RU" altLang="ru-RU" sz="2000" dirty="0">
                <a:solidFill>
                  <a:srgbClr val="0D0D11"/>
                </a:solidFill>
                <a:latin typeface="Times New Roman" pitchFamily="18" charset="0"/>
              </a:rPr>
              <a:t>;</a:t>
            </a:r>
          </a:p>
          <a:p>
            <a:pPr marL="0" indent="0" eaLnBrk="1" hangingPunct="1">
              <a:lnSpc>
                <a:spcPct val="80000"/>
              </a:lnSpc>
              <a:buNone/>
            </a:pPr>
            <a:r>
              <a:rPr lang="ru-RU" altLang="ru-RU" sz="2000" dirty="0" smtClean="0">
                <a:solidFill>
                  <a:srgbClr val="0D0D11"/>
                </a:solidFill>
                <a:latin typeface="Times New Roman" pitchFamily="18" charset="0"/>
              </a:rPr>
              <a:t>SELECT </a:t>
            </a:r>
            <a:r>
              <a:rPr lang="ru-RU" altLang="ru-RU" sz="2000" dirty="0">
                <a:solidFill>
                  <a:srgbClr val="0D0D11"/>
                </a:solidFill>
                <a:latin typeface="Times New Roman" pitchFamily="18" charset="0"/>
              </a:rPr>
              <a:t>* FROM </a:t>
            </a:r>
            <a:r>
              <a:rPr lang="ru-RU" altLang="ru-RU" sz="2000" dirty="0" err="1">
                <a:solidFill>
                  <a:srgbClr val="0D0D11"/>
                </a:solidFill>
                <a:latin typeface="Times New Roman" pitchFamily="18" charset="0"/>
              </a:rPr>
              <a:t>student</a:t>
            </a:r>
            <a:r>
              <a:rPr lang="ru-RU" altLang="ru-RU" sz="2000" dirty="0">
                <a:solidFill>
                  <a:srgbClr val="0D0D11"/>
                </a:solidFill>
                <a:latin typeface="Times New Roman" pitchFamily="18" charset="0"/>
              </a:rPr>
              <a:t> WHERE </a:t>
            </a:r>
            <a:r>
              <a:rPr lang="ru-RU" altLang="ru-RU" sz="2000" dirty="0" err="1">
                <a:solidFill>
                  <a:srgbClr val="0D0D11"/>
                </a:solidFill>
                <a:latin typeface="Times New Roman" pitchFamily="18" charset="0"/>
              </a:rPr>
              <a:t>kod_stud</a:t>
            </a:r>
            <a:r>
              <a:rPr lang="ru-RU" altLang="ru-RU" sz="2000" dirty="0">
                <a:solidFill>
                  <a:srgbClr val="0D0D11"/>
                </a:solidFill>
                <a:latin typeface="Times New Roman" pitchFamily="18" charset="0"/>
              </a:rPr>
              <a:t> = 256;</a:t>
            </a:r>
          </a:p>
          <a:p>
            <a:pPr eaLnBrk="1" hangingPunct="1">
              <a:lnSpc>
                <a:spcPct val="80000"/>
              </a:lnSpc>
            </a:pPr>
            <a:r>
              <a:rPr lang="ru-RU" altLang="ru-RU" sz="2000" b="1" dirty="0" smtClean="0">
                <a:solidFill>
                  <a:srgbClr val="0D0D11"/>
                </a:solidFill>
                <a:latin typeface="Times New Roman" pitchFamily="18" charset="0"/>
              </a:rPr>
              <a:t>Роль </a:t>
            </a:r>
            <a:r>
              <a:rPr lang="ru-RU" altLang="ru-RU" sz="2000" dirty="0" smtClean="0">
                <a:solidFill>
                  <a:srgbClr val="0D0D11"/>
                </a:solidFill>
                <a:latin typeface="Times New Roman" pitchFamily="18" charset="0"/>
              </a:rPr>
              <a:t>(</a:t>
            </a:r>
            <a:r>
              <a:rPr lang="en-US" altLang="ru-RU" sz="2000" dirty="0" smtClean="0">
                <a:solidFill>
                  <a:srgbClr val="0D0D11"/>
                </a:solidFill>
                <a:latin typeface="Times New Roman" pitchFamily="18" charset="0"/>
              </a:rPr>
              <a:t>ROLE</a:t>
            </a:r>
            <a:r>
              <a:rPr lang="ru-RU" altLang="ru-RU" sz="2000" dirty="0" smtClean="0">
                <a:solidFill>
                  <a:srgbClr val="0D0D11"/>
                </a:solidFill>
                <a:latin typeface="Times New Roman" pitchFamily="18" charset="0"/>
              </a:rPr>
              <a:t>) – именованная совокупность привилегий, которые могут быть предоставлены пользователям или другим ролям. Используется для эффективного управления разграничением доступа к данным. В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существует несколько стандартных или предопределенных ролей (</a:t>
            </a:r>
            <a:r>
              <a:rPr lang="en-US" altLang="ru-RU" sz="2000" dirty="0" smtClean="0">
                <a:solidFill>
                  <a:srgbClr val="0D0D11"/>
                </a:solidFill>
                <a:latin typeface="Times New Roman" pitchFamily="18" charset="0"/>
              </a:rPr>
              <a:t>DBA</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CONNECT</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RESOURCE</a:t>
            </a:r>
            <a:r>
              <a:rPr lang="ru-RU" altLang="ru-RU" sz="2000" dirty="0" smtClean="0">
                <a:solidFill>
                  <a:srgbClr val="0D0D11"/>
                </a:solidFill>
                <a:latin typeface="Times New Roman" pitchFamily="18" charset="0"/>
              </a:rPr>
              <a:t> и др.). Создается командой </a:t>
            </a:r>
            <a:r>
              <a:rPr lang="en-US" altLang="ru-RU" sz="2000" dirty="0" smtClean="0">
                <a:solidFill>
                  <a:srgbClr val="0D0D11"/>
                </a:solidFill>
                <a:latin typeface="Times New Roman" pitchFamily="18" charset="0"/>
              </a:rPr>
              <a:t>CREATE ROLE</a:t>
            </a:r>
            <a:r>
              <a:rPr lang="ru-RU" altLang="ru-RU" sz="2000" dirty="0" smtClean="0">
                <a:solidFill>
                  <a:srgbClr val="0D0D11"/>
                </a:solidFill>
                <a:latin typeface="Times New Roman" pitchFamily="18" charset="0"/>
              </a:rPr>
              <a:t>.</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31</a:t>
            </a:fld>
            <a:endParaRPr lang="ru-RU" altLang="ru-RU"/>
          </a:p>
        </p:txBody>
      </p:sp>
    </p:spTree>
    <p:extLst>
      <p:ext uri="{BB962C8B-B14F-4D97-AF65-F5344CB8AC3E}">
        <p14:creationId xmlns:p14="http://schemas.microsoft.com/office/powerpoint/2010/main" val="23993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384" y="4581128"/>
            <a:ext cx="2342128" cy="18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746"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31747" name="Rectangle 3"/>
          <p:cNvSpPr>
            <a:spLocks noGrp="1" noChangeArrowheads="1"/>
          </p:cNvSpPr>
          <p:nvPr>
            <p:ph idx="1"/>
          </p:nvPr>
        </p:nvSpPr>
        <p:spPr>
          <a:xfrm>
            <a:off x="251520" y="1124744"/>
            <a:ext cx="6624736" cy="4895850"/>
          </a:xfrm>
        </p:spPr>
        <p:txBody>
          <a:bodyPr/>
          <a:lstStyle/>
          <a:p>
            <a:pPr eaLnBrk="1" hangingPunct="1">
              <a:lnSpc>
                <a:spcPct val="80000"/>
              </a:lnSpc>
              <a:buFontTx/>
              <a:buNone/>
            </a:pPr>
            <a:r>
              <a:rPr lang="ru-RU" altLang="ru-RU" sz="2000" dirty="0" smtClean="0">
                <a:solidFill>
                  <a:srgbClr val="0D0D11"/>
                </a:solidFill>
                <a:latin typeface="Times New Roman" pitchFamily="18" charset="0"/>
              </a:rPr>
              <a:t>Специфичными для распределенных систем являются такие объекты </a:t>
            </a:r>
            <a:r>
              <a:rPr lang="en-US" altLang="ru-RU" sz="2000" dirty="0" smtClean="0">
                <a:solidFill>
                  <a:srgbClr val="0D0D11"/>
                </a:solidFill>
                <a:latin typeface="Times New Roman" pitchFamily="18" charset="0"/>
              </a:rPr>
              <a:t>Oracle</a:t>
            </a:r>
            <a:r>
              <a:rPr lang="ru-RU" altLang="ru-RU" sz="2000" dirty="0" smtClean="0">
                <a:solidFill>
                  <a:srgbClr val="0D0D11"/>
                </a:solidFill>
                <a:latin typeface="Times New Roman" pitchFamily="18" charset="0"/>
              </a:rPr>
              <a:t> как </a:t>
            </a:r>
            <a:r>
              <a:rPr lang="ru-RU" altLang="ru-RU" sz="2000" i="1" dirty="0" smtClean="0">
                <a:solidFill>
                  <a:srgbClr val="0D0D11"/>
                </a:solidFill>
                <a:latin typeface="Times New Roman" pitchFamily="18" charset="0"/>
              </a:rPr>
              <a:t>снимок</a:t>
            </a:r>
            <a:r>
              <a:rPr lang="ru-RU" altLang="ru-RU" sz="2000" dirty="0" smtClean="0">
                <a:solidFill>
                  <a:srgbClr val="0D0D11"/>
                </a:solidFill>
                <a:latin typeface="Times New Roman" pitchFamily="18" charset="0"/>
              </a:rPr>
              <a:t> и </a:t>
            </a:r>
            <a:r>
              <a:rPr lang="ru-RU" altLang="ru-RU" sz="2000" i="1" dirty="0" smtClean="0">
                <a:solidFill>
                  <a:srgbClr val="0D0D11"/>
                </a:solidFill>
                <a:latin typeface="Times New Roman" pitchFamily="18" charset="0"/>
              </a:rPr>
              <a:t>связь базы данных</a:t>
            </a:r>
            <a:r>
              <a:rPr lang="ru-RU" altLang="ru-RU" sz="2000" dirty="0" smtClean="0">
                <a:solidFill>
                  <a:srgbClr val="0D0D11"/>
                </a:solidFill>
                <a:latin typeface="Times New Roman" pitchFamily="18" charset="0"/>
              </a:rPr>
              <a:t>.</a:t>
            </a:r>
            <a:endParaRPr lang="ru-RU" altLang="ru-RU" sz="2000" b="1" dirty="0" smtClean="0">
              <a:solidFill>
                <a:srgbClr val="0D0D11"/>
              </a:solidFill>
              <a:latin typeface="Times New Roman" pitchFamily="18" charset="0"/>
            </a:endParaRPr>
          </a:p>
          <a:p>
            <a:pPr eaLnBrk="1" hangingPunct="1">
              <a:lnSpc>
                <a:spcPct val="80000"/>
              </a:lnSpc>
            </a:pPr>
            <a:r>
              <a:rPr lang="ru-RU" altLang="ru-RU" sz="2000" b="1" dirty="0" smtClean="0">
                <a:solidFill>
                  <a:srgbClr val="0D0D11"/>
                </a:solidFill>
                <a:latin typeface="Times New Roman" pitchFamily="18" charset="0"/>
              </a:rPr>
              <a:t>Снимок</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SNAPSHOT</a:t>
            </a:r>
            <a:r>
              <a:rPr lang="ru-RU" altLang="ru-RU" sz="2000" dirty="0" smtClean="0">
                <a:solidFill>
                  <a:srgbClr val="0D0D11"/>
                </a:solidFill>
                <a:latin typeface="Times New Roman" pitchFamily="18" charset="0"/>
              </a:rPr>
              <a:t>) – локальная копия таблицы удаленной базы данных, которая используется либо для тиражирования (копирования) всей или части таблицы, либо для тиражирования результата запроса данных из нескольких таблиц. Снимки могут быть </a:t>
            </a:r>
            <a:r>
              <a:rPr lang="ru-RU" altLang="ru-RU" sz="2000" i="1" dirty="0" smtClean="0">
                <a:solidFill>
                  <a:srgbClr val="0D0D11"/>
                </a:solidFill>
                <a:latin typeface="Times New Roman" pitchFamily="18" charset="0"/>
              </a:rPr>
              <a:t>модифицируемыми</a:t>
            </a:r>
            <a:r>
              <a:rPr lang="ru-RU" altLang="ru-RU" sz="2000" dirty="0" smtClean="0">
                <a:solidFill>
                  <a:srgbClr val="0D0D11"/>
                </a:solidFill>
                <a:latin typeface="Times New Roman" pitchFamily="18" charset="0"/>
              </a:rPr>
              <a:t> или </a:t>
            </a:r>
            <a:r>
              <a:rPr lang="ru-RU" altLang="ru-RU" sz="2000" i="1" dirty="0" smtClean="0">
                <a:solidFill>
                  <a:srgbClr val="0D0D11"/>
                </a:solidFill>
                <a:latin typeface="Times New Roman" pitchFamily="18" charset="0"/>
              </a:rPr>
              <a:t>предназначенными только для чтения.</a:t>
            </a:r>
            <a:r>
              <a:rPr lang="ru-RU" altLang="ru-RU" sz="2000" dirty="0" smtClean="0">
                <a:solidFill>
                  <a:srgbClr val="0D0D11"/>
                </a:solidFill>
                <a:latin typeface="Times New Roman" pitchFamily="18" charset="0"/>
              </a:rPr>
              <a:t> Снимки только для чтения возможно периодически обновлять, отражая изменения основной таблицы. Изменения, сделанные в модифицируемом снимке, распространяются на основную таблицу и другие копии. Создается командой </a:t>
            </a:r>
            <a:r>
              <a:rPr lang="en-US" altLang="ru-RU" sz="2000" dirty="0" smtClean="0">
                <a:solidFill>
                  <a:srgbClr val="0D0D11"/>
                </a:solidFill>
                <a:latin typeface="Times New Roman" pitchFamily="18" charset="0"/>
              </a:rPr>
              <a:t>CREATE SNAPSHOT</a:t>
            </a:r>
            <a:r>
              <a:rPr lang="ru-RU" altLang="ru-RU" sz="2000" dirty="0" smtClean="0">
                <a:solidFill>
                  <a:srgbClr val="0D0D11"/>
                </a:solidFill>
                <a:latin typeface="Times New Roman" pitchFamily="18" charset="0"/>
              </a:rPr>
              <a:t>.</a:t>
            </a:r>
            <a:endParaRPr lang="ru-RU" altLang="ru-RU" sz="2000" b="1" dirty="0" smtClean="0">
              <a:solidFill>
                <a:srgbClr val="0D0D11"/>
              </a:solidFill>
              <a:latin typeface="Times New Roman" pitchFamily="18" charset="0"/>
            </a:endParaRPr>
          </a:p>
          <a:p>
            <a:pPr eaLnBrk="1" hangingPunct="1">
              <a:lnSpc>
                <a:spcPct val="80000"/>
              </a:lnSpc>
            </a:pPr>
            <a:r>
              <a:rPr lang="ru-RU" altLang="ru-RU" sz="2000" b="1" dirty="0" smtClean="0">
                <a:solidFill>
                  <a:srgbClr val="0D0D11"/>
                </a:solidFill>
                <a:latin typeface="Times New Roman" pitchFamily="18" charset="0"/>
              </a:rPr>
              <a:t>Связь базы данных</a:t>
            </a:r>
            <a:r>
              <a:rPr lang="ru-RU" altLang="ru-RU" sz="2000" dirty="0" smtClean="0">
                <a:solidFill>
                  <a:srgbClr val="0D0D11"/>
                </a:solidFill>
                <a:latin typeface="Times New Roman" pitchFamily="18" charset="0"/>
              </a:rPr>
              <a:t> (</a:t>
            </a:r>
            <a:r>
              <a:rPr lang="en-US" altLang="ru-RU" sz="2000" dirty="0" smtClean="0">
                <a:solidFill>
                  <a:srgbClr val="0D0D11"/>
                </a:solidFill>
                <a:latin typeface="Times New Roman" pitchFamily="18" charset="0"/>
              </a:rPr>
              <a:t>DATABASE LINK</a:t>
            </a:r>
            <a:r>
              <a:rPr lang="ru-RU" altLang="ru-RU" sz="2000" dirty="0" smtClean="0">
                <a:solidFill>
                  <a:srgbClr val="0D0D11"/>
                </a:solidFill>
                <a:latin typeface="Times New Roman" pitchFamily="18" charset="0"/>
              </a:rPr>
              <a:t>) – это объект базы данных, который позволяет обратиться к объектам удаленной базы данных. Имя связи базы данных можно рассматривать как ссылку на параметры механизма доступа к удаленной базе данных (имя узла, протокол и т. п.). Использование одного имени упрощает работу с объектами удаленной базы данных. Создается</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командой</a:t>
            </a:r>
            <a:r>
              <a:rPr lang="en-US" altLang="ru-RU" sz="2000" dirty="0" smtClean="0">
                <a:solidFill>
                  <a:srgbClr val="0D0D11"/>
                </a:solidFill>
                <a:latin typeface="Times New Roman" pitchFamily="18" charset="0"/>
              </a:rPr>
              <a:t> CREATE DATABASE LINK.</a:t>
            </a:r>
            <a:endParaRPr lang="ru-RU" altLang="ru-RU" sz="2000" dirty="0" smtClean="0">
              <a:solidFill>
                <a:srgbClr val="0D0D11"/>
              </a:solidFill>
              <a:latin typeface="Times New Roman" pitchFamily="18" charset="0"/>
            </a:endParaRP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32</a:t>
            </a:fld>
            <a:endParaRPr lang="ru-RU" alt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556791"/>
            <a:ext cx="2232248" cy="2492431"/>
          </a:xfrm>
          <a:prstGeom prst="rect">
            <a:avLst/>
          </a:prstGeom>
        </p:spPr>
      </p:pic>
    </p:spTree>
    <p:extLst>
      <p:ext uri="{BB962C8B-B14F-4D97-AF65-F5344CB8AC3E}">
        <p14:creationId xmlns:p14="http://schemas.microsoft.com/office/powerpoint/2010/main" val="204898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4797152"/>
            <a:ext cx="2056359" cy="1690227"/>
          </a:xfrm>
          <a:prstGeom prst="rect">
            <a:avLst/>
          </a:prstGeom>
        </p:spPr>
      </p:pic>
      <p:sp>
        <p:nvSpPr>
          <p:cNvPr id="32770"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Основные объекты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32771" name="Rectangle 3"/>
          <p:cNvSpPr>
            <a:spLocks noGrp="1" noChangeArrowheads="1"/>
          </p:cNvSpPr>
          <p:nvPr>
            <p:ph idx="1"/>
          </p:nvPr>
        </p:nvSpPr>
        <p:spPr>
          <a:xfrm>
            <a:off x="251520" y="1052736"/>
            <a:ext cx="6912768" cy="5688632"/>
          </a:xfrm>
        </p:spPr>
        <p:txBody>
          <a:bodyPr/>
          <a:lstStyle/>
          <a:p>
            <a:pPr eaLnBrk="1" hangingPunct="1">
              <a:lnSpc>
                <a:spcPct val="80000"/>
              </a:lnSpc>
              <a:buFontTx/>
              <a:buNone/>
            </a:pPr>
            <a:r>
              <a:rPr lang="ru-RU" altLang="ru-RU" sz="1800" dirty="0" smtClean="0">
                <a:solidFill>
                  <a:srgbClr val="0D0D11"/>
                </a:solidFill>
                <a:latin typeface="Times New Roman" pitchFamily="18" charset="0"/>
              </a:rPr>
              <a:t>Для программирования алгоритмов обработки данных, поддержки сложных правил целостности данных </a:t>
            </a:r>
            <a:r>
              <a:rPr lang="en-US" altLang="ru-RU" sz="1800" dirty="0" smtClean="0">
                <a:solidFill>
                  <a:srgbClr val="0D0D11"/>
                </a:solidFill>
                <a:latin typeface="Times New Roman" pitchFamily="18" charset="0"/>
              </a:rPr>
              <a:t>Oracle</a:t>
            </a:r>
            <a:r>
              <a:rPr lang="ru-RU" altLang="ru-RU" sz="1800" dirty="0" smtClean="0">
                <a:solidFill>
                  <a:srgbClr val="0D0D11"/>
                </a:solidFill>
                <a:latin typeface="Times New Roman" pitchFamily="18" charset="0"/>
              </a:rPr>
              <a:t> использует процедурные объекты:</a:t>
            </a:r>
            <a:endParaRPr lang="ru-RU" altLang="ru-RU" sz="1800" b="1" dirty="0" smtClean="0">
              <a:solidFill>
                <a:srgbClr val="0D0D11"/>
              </a:solidFill>
              <a:latin typeface="Times New Roman" pitchFamily="18" charset="0"/>
            </a:endParaRPr>
          </a:p>
          <a:p>
            <a:pPr eaLnBrk="1" hangingPunct="1">
              <a:lnSpc>
                <a:spcPct val="80000"/>
              </a:lnSpc>
            </a:pPr>
            <a:r>
              <a:rPr lang="ru-RU" altLang="ru-RU" sz="1800" b="1" dirty="0" smtClean="0">
                <a:solidFill>
                  <a:srgbClr val="0D0D11"/>
                </a:solidFill>
                <a:latin typeface="Times New Roman" pitchFamily="18" charset="0"/>
              </a:rPr>
              <a:t>Процедура</a:t>
            </a:r>
            <a:r>
              <a:rPr lang="ru-RU" altLang="ru-RU" sz="1800" dirty="0" smtClean="0">
                <a:solidFill>
                  <a:srgbClr val="0D0D11"/>
                </a:solidFill>
                <a:latin typeface="Times New Roman" pitchFamily="18" charset="0"/>
              </a:rPr>
              <a:t> (</a:t>
            </a:r>
            <a:r>
              <a:rPr lang="en-US" altLang="ru-RU" sz="1800" dirty="0" smtClean="0">
                <a:solidFill>
                  <a:srgbClr val="0D0D11"/>
                </a:solidFill>
                <a:latin typeface="Times New Roman" pitchFamily="18" charset="0"/>
              </a:rPr>
              <a:t>PROCEDURE</a:t>
            </a:r>
            <a:r>
              <a:rPr lang="ru-RU" altLang="ru-RU" sz="1800" dirty="0" smtClean="0">
                <a:solidFill>
                  <a:srgbClr val="0D0D11"/>
                </a:solidFill>
                <a:latin typeface="Times New Roman" pitchFamily="18" charset="0"/>
              </a:rPr>
              <a:t>) – это подпрограмма на языке </a:t>
            </a:r>
            <a:r>
              <a:rPr lang="en-US" altLang="ru-RU" sz="1800" dirty="0" smtClean="0">
                <a:solidFill>
                  <a:srgbClr val="0D0D11"/>
                </a:solidFill>
                <a:latin typeface="Times New Roman" pitchFamily="18" charset="0"/>
              </a:rPr>
              <a:t>PL</a:t>
            </a:r>
            <a:r>
              <a:rPr lang="ru-RU" altLang="ru-RU" sz="1800" dirty="0" smtClean="0">
                <a:solidFill>
                  <a:srgbClr val="0D0D11"/>
                </a:solidFill>
                <a:latin typeface="Times New Roman" pitchFamily="18" charset="0"/>
              </a:rPr>
              <a:t>/</a:t>
            </a:r>
            <a:r>
              <a:rPr lang="en-US" altLang="ru-RU" sz="1800" dirty="0" smtClean="0">
                <a:solidFill>
                  <a:srgbClr val="0D0D11"/>
                </a:solidFill>
                <a:latin typeface="Times New Roman" pitchFamily="18" charset="0"/>
              </a:rPr>
              <a:t>SQL</a:t>
            </a:r>
            <a:r>
              <a:rPr lang="ru-RU" altLang="ru-RU" sz="1800" dirty="0" smtClean="0">
                <a:solidFill>
                  <a:srgbClr val="0D0D11"/>
                </a:solidFill>
                <a:latin typeface="Times New Roman" pitchFamily="18" charset="0"/>
              </a:rPr>
              <a:t>, предназначенная для решения конкретной задачи обработки данных. Создается командой </a:t>
            </a:r>
            <a:r>
              <a:rPr lang="en-US" altLang="ru-RU" sz="1800" dirty="0" smtClean="0">
                <a:solidFill>
                  <a:srgbClr val="0D0D11"/>
                </a:solidFill>
                <a:latin typeface="Times New Roman" pitchFamily="18" charset="0"/>
              </a:rPr>
              <a:t>CREATE PROCEDURE</a:t>
            </a:r>
            <a:r>
              <a:rPr lang="ru-RU" altLang="ru-RU" sz="1800" dirty="0" smtClean="0">
                <a:solidFill>
                  <a:srgbClr val="0D0D11"/>
                </a:solidFill>
                <a:latin typeface="Times New Roman" pitchFamily="18" charset="0"/>
              </a:rPr>
              <a:t>.</a:t>
            </a:r>
            <a:endParaRPr lang="ru-RU" altLang="ru-RU" sz="1800" b="1" dirty="0" smtClean="0">
              <a:solidFill>
                <a:srgbClr val="0D0D11"/>
              </a:solidFill>
              <a:latin typeface="Times New Roman" pitchFamily="18" charset="0"/>
            </a:endParaRPr>
          </a:p>
          <a:p>
            <a:pPr eaLnBrk="1" hangingPunct="1">
              <a:lnSpc>
                <a:spcPct val="80000"/>
              </a:lnSpc>
            </a:pPr>
            <a:r>
              <a:rPr lang="ru-RU" altLang="ru-RU" sz="1800" b="1" dirty="0" smtClean="0">
                <a:solidFill>
                  <a:srgbClr val="0D0D11"/>
                </a:solidFill>
                <a:latin typeface="Times New Roman" pitchFamily="18" charset="0"/>
              </a:rPr>
              <a:t>Функция</a:t>
            </a:r>
            <a:r>
              <a:rPr lang="ru-RU" altLang="ru-RU" sz="1800" dirty="0" smtClean="0">
                <a:solidFill>
                  <a:srgbClr val="0D0D11"/>
                </a:solidFill>
                <a:latin typeface="Times New Roman" pitchFamily="18" charset="0"/>
              </a:rPr>
              <a:t> (</a:t>
            </a:r>
            <a:r>
              <a:rPr lang="en-US" altLang="ru-RU" sz="1800" dirty="0" smtClean="0">
                <a:solidFill>
                  <a:srgbClr val="0D0D11"/>
                </a:solidFill>
                <a:latin typeface="Times New Roman" pitchFamily="18" charset="0"/>
              </a:rPr>
              <a:t>FUNCTION</a:t>
            </a:r>
            <a:r>
              <a:rPr lang="ru-RU" altLang="ru-RU" sz="1800" dirty="0" smtClean="0">
                <a:solidFill>
                  <a:srgbClr val="0D0D11"/>
                </a:solidFill>
                <a:latin typeface="Times New Roman" pitchFamily="18" charset="0"/>
              </a:rPr>
              <a:t>) – это подпрограмма на языке </a:t>
            </a:r>
            <a:r>
              <a:rPr lang="en-US" altLang="ru-RU" sz="1800" dirty="0" smtClean="0">
                <a:solidFill>
                  <a:srgbClr val="0D0D11"/>
                </a:solidFill>
                <a:latin typeface="Times New Roman" pitchFamily="18" charset="0"/>
              </a:rPr>
              <a:t>PL</a:t>
            </a:r>
            <a:r>
              <a:rPr lang="ru-RU" altLang="ru-RU" sz="1800" dirty="0" smtClean="0">
                <a:solidFill>
                  <a:srgbClr val="0D0D11"/>
                </a:solidFill>
                <a:latin typeface="Times New Roman" pitchFamily="18" charset="0"/>
              </a:rPr>
              <a:t>/</a:t>
            </a:r>
            <a:r>
              <a:rPr lang="en-US" altLang="ru-RU" sz="1800" dirty="0" smtClean="0">
                <a:solidFill>
                  <a:srgbClr val="0D0D11"/>
                </a:solidFill>
                <a:latin typeface="Times New Roman" pitchFamily="18" charset="0"/>
              </a:rPr>
              <a:t>SQL</a:t>
            </a:r>
            <a:r>
              <a:rPr lang="ru-RU" altLang="ru-RU" sz="1800" dirty="0" smtClean="0">
                <a:solidFill>
                  <a:srgbClr val="0D0D11"/>
                </a:solidFill>
                <a:latin typeface="Times New Roman" pitchFamily="18" charset="0"/>
              </a:rPr>
              <a:t>, предназначенная для решения конкретной задачи и возвращающая конкретное значение. Создается командой </a:t>
            </a:r>
            <a:r>
              <a:rPr lang="en-US" altLang="ru-RU" sz="1800" dirty="0" smtClean="0">
                <a:solidFill>
                  <a:srgbClr val="0D0D11"/>
                </a:solidFill>
                <a:latin typeface="Times New Roman" pitchFamily="18" charset="0"/>
              </a:rPr>
              <a:t>CREATE FUNCTION</a:t>
            </a:r>
            <a:r>
              <a:rPr lang="ru-RU" altLang="ru-RU" sz="1800" dirty="0" smtClean="0">
                <a:solidFill>
                  <a:srgbClr val="0D0D11"/>
                </a:solidFill>
                <a:latin typeface="Times New Roman" pitchFamily="18" charset="0"/>
              </a:rPr>
              <a:t>.</a:t>
            </a:r>
            <a:endParaRPr lang="ru-RU" altLang="ru-RU" sz="1800" b="1" dirty="0" smtClean="0">
              <a:solidFill>
                <a:srgbClr val="0D0D11"/>
              </a:solidFill>
              <a:latin typeface="Times New Roman" pitchFamily="18" charset="0"/>
            </a:endParaRPr>
          </a:p>
          <a:p>
            <a:pPr eaLnBrk="1" hangingPunct="1">
              <a:lnSpc>
                <a:spcPct val="80000"/>
              </a:lnSpc>
            </a:pPr>
            <a:r>
              <a:rPr lang="ru-RU" altLang="ru-RU" sz="1800" b="1" dirty="0" smtClean="0">
                <a:solidFill>
                  <a:srgbClr val="0D0D11"/>
                </a:solidFill>
                <a:latin typeface="Times New Roman" pitchFamily="18" charset="0"/>
              </a:rPr>
              <a:t>Пакет</a:t>
            </a:r>
            <a:r>
              <a:rPr lang="ru-RU" altLang="ru-RU" sz="1800" dirty="0" smtClean="0">
                <a:solidFill>
                  <a:srgbClr val="0D0D11"/>
                </a:solidFill>
                <a:latin typeface="Times New Roman" pitchFamily="18" charset="0"/>
              </a:rPr>
              <a:t> (</a:t>
            </a:r>
            <a:r>
              <a:rPr lang="en-US" altLang="ru-RU" sz="1800" dirty="0" smtClean="0">
                <a:solidFill>
                  <a:srgbClr val="0D0D11"/>
                </a:solidFill>
                <a:latin typeface="Times New Roman" pitchFamily="18" charset="0"/>
              </a:rPr>
              <a:t>PACKAGE</a:t>
            </a:r>
            <a:r>
              <a:rPr lang="ru-RU" altLang="ru-RU" sz="1800" dirty="0" smtClean="0">
                <a:solidFill>
                  <a:srgbClr val="0D0D11"/>
                </a:solidFill>
                <a:latin typeface="Times New Roman" pitchFamily="18" charset="0"/>
              </a:rPr>
              <a:t>) – это поименованный, структурированный набор переменных, процедур и функций, связанных единым функциональным замыслом. Пакет состоит из спецификации и тела пакета. Спецификация содержит описания внешних переменных, констант, типов и подпрограмм, а тело пакета – реализацию подпрограмм и описание внутренних переменных, констант и типов, которые доступны только внутри пакета. Спецификация пакета создается командой </a:t>
            </a:r>
            <a:r>
              <a:rPr lang="en-US" altLang="ru-RU" sz="1800" dirty="0" smtClean="0">
                <a:solidFill>
                  <a:srgbClr val="0D0D11"/>
                </a:solidFill>
                <a:latin typeface="Times New Roman" pitchFamily="18" charset="0"/>
              </a:rPr>
              <a:t>CREATE PACKAGE</a:t>
            </a:r>
            <a:r>
              <a:rPr lang="ru-RU" altLang="ru-RU" sz="1800" dirty="0" smtClean="0">
                <a:solidFill>
                  <a:srgbClr val="0D0D11"/>
                </a:solidFill>
                <a:latin typeface="Times New Roman" pitchFamily="18" charset="0"/>
              </a:rPr>
              <a:t>, а тело пакета – </a:t>
            </a:r>
            <a:r>
              <a:rPr lang="en-US" altLang="ru-RU" sz="1800" dirty="0" smtClean="0">
                <a:solidFill>
                  <a:srgbClr val="0D0D11"/>
                </a:solidFill>
                <a:latin typeface="Times New Roman" pitchFamily="18" charset="0"/>
              </a:rPr>
              <a:t>CREATE PACKAGE BODY</a:t>
            </a:r>
            <a:r>
              <a:rPr lang="ru-RU" altLang="ru-RU" sz="1800" dirty="0" smtClean="0">
                <a:solidFill>
                  <a:srgbClr val="0D0D11"/>
                </a:solidFill>
                <a:latin typeface="Times New Roman" pitchFamily="18" charset="0"/>
              </a:rPr>
              <a:t>.</a:t>
            </a:r>
            <a:endParaRPr lang="ru-RU" altLang="ru-RU" sz="1800" b="1" dirty="0" smtClean="0">
              <a:solidFill>
                <a:srgbClr val="0D0D11"/>
              </a:solidFill>
              <a:latin typeface="Times New Roman" pitchFamily="18" charset="0"/>
            </a:endParaRPr>
          </a:p>
          <a:p>
            <a:pPr eaLnBrk="1" hangingPunct="1">
              <a:lnSpc>
                <a:spcPct val="80000"/>
              </a:lnSpc>
            </a:pPr>
            <a:r>
              <a:rPr lang="ru-RU" altLang="ru-RU" sz="1800" b="1" dirty="0" smtClean="0">
                <a:solidFill>
                  <a:srgbClr val="0D0D11"/>
                </a:solidFill>
                <a:latin typeface="Times New Roman" pitchFamily="18" charset="0"/>
              </a:rPr>
              <a:t>Триггер</a:t>
            </a:r>
            <a:r>
              <a:rPr lang="ru-RU" altLang="ru-RU" sz="1800" dirty="0" smtClean="0">
                <a:solidFill>
                  <a:srgbClr val="0D0D11"/>
                </a:solidFill>
                <a:latin typeface="Times New Roman" pitchFamily="18" charset="0"/>
              </a:rPr>
              <a:t> (</a:t>
            </a:r>
            <a:r>
              <a:rPr lang="en-US" altLang="ru-RU" sz="1800" dirty="0" smtClean="0">
                <a:solidFill>
                  <a:srgbClr val="0D0D11"/>
                </a:solidFill>
                <a:latin typeface="Times New Roman" pitchFamily="18" charset="0"/>
              </a:rPr>
              <a:t>TRIGGER</a:t>
            </a:r>
            <a:r>
              <a:rPr lang="ru-RU" altLang="ru-RU" sz="1800" dirty="0" smtClean="0">
                <a:solidFill>
                  <a:srgbClr val="0D0D11"/>
                </a:solidFill>
                <a:latin typeface="Times New Roman" pitchFamily="18" charset="0"/>
              </a:rPr>
              <a:t>) – это хранимая процедура, которая автоматически запускается тогда, когда происходит связанное с триггером событие. Обычно события связаны с выполнением операторов </a:t>
            </a:r>
            <a:r>
              <a:rPr lang="en-US" altLang="ru-RU" sz="1800" dirty="0" smtClean="0">
                <a:solidFill>
                  <a:srgbClr val="0D0D11"/>
                </a:solidFill>
                <a:latin typeface="Times New Roman" pitchFamily="18" charset="0"/>
              </a:rPr>
              <a:t>INSERT</a:t>
            </a:r>
            <a:r>
              <a:rPr lang="ru-RU" altLang="ru-RU" sz="1800" dirty="0" smtClean="0">
                <a:solidFill>
                  <a:srgbClr val="0D0D11"/>
                </a:solidFill>
                <a:latin typeface="Times New Roman" pitchFamily="18" charset="0"/>
              </a:rPr>
              <a:t>, </a:t>
            </a:r>
            <a:r>
              <a:rPr lang="en-US" altLang="ru-RU" sz="1800" dirty="0" smtClean="0">
                <a:solidFill>
                  <a:srgbClr val="0D0D11"/>
                </a:solidFill>
                <a:latin typeface="Times New Roman" pitchFamily="18" charset="0"/>
              </a:rPr>
              <a:t>UPDATE</a:t>
            </a:r>
            <a:r>
              <a:rPr lang="ru-RU" altLang="ru-RU" sz="1800" dirty="0" smtClean="0">
                <a:solidFill>
                  <a:srgbClr val="0D0D11"/>
                </a:solidFill>
                <a:latin typeface="Times New Roman" pitchFamily="18" charset="0"/>
              </a:rPr>
              <a:t> или </a:t>
            </a:r>
            <a:r>
              <a:rPr lang="en-US" altLang="ru-RU" sz="1800" dirty="0" smtClean="0">
                <a:solidFill>
                  <a:srgbClr val="0D0D11"/>
                </a:solidFill>
                <a:latin typeface="Times New Roman" pitchFamily="18" charset="0"/>
              </a:rPr>
              <a:t>DELETE</a:t>
            </a:r>
            <a:r>
              <a:rPr lang="ru-RU" altLang="ru-RU" sz="1800" dirty="0" smtClean="0">
                <a:solidFill>
                  <a:srgbClr val="0D0D11"/>
                </a:solidFill>
                <a:latin typeface="Times New Roman" pitchFamily="18" charset="0"/>
              </a:rPr>
              <a:t> в некоторой таблице. Создается командой </a:t>
            </a:r>
            <a:r>
              <a:rPr lang="en-US" altLang="ru-RU" sz="1800" dirty="0" smtClean="0">
                <a:solidFill>
                  <a:srgbClr val="0D0D11"/>
                </a:solidFill>
                <a:latin typeface="Times New Roman" pitchFamily="18" charset="0"/>
              </a:rPr>
              <a:t>CREATE TRIGGER</a:t>
            </a:r>
            <a:r>
              <a:rPr lang="ru-RU" altLang="ru-RU" sz="1800" dirty="0" smtClean="0">
                <a:solidFill>
                  <a:srgbClr val="0D0D11"/>
                </a:solidFill>
                <a:latin typeface="Times New Roman" pitchFamily="18" charset="0"/>
              </a:rPr>
              <a:t>.</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33</a:t>
            </a:fld>
            <a:endParaRPr lang="ru-RU" alt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636912"/>
            <a:ext cx="2150462" cy="204157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124744"/>
            <a:ext cx="2006446" cy="1384447"/>
          </a:xfrm>
          <a:prstGeom prst="rect">
            <a:avLst/>
          </a:prstGeom>
        </p:spPr>
      </p:pic>
    </p:spTree>
    <p:extLst>
      <p:ext uri="{BB962C8B-B14F-4D97-AF65-F5344CB8AC3E}">
        <p14:creationId xmlns:p14="http://schemas.microsoft.com/office/powerpoint/2010/main" val="123692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76672"/>
            <a:ext cx="7772400" cy="573088"/>
          </a:xfrm>
        </p:spPr>
        <p:txBody>
          <a:bodyPr/>
          <a:lstStyle/>
          <a:p>
            <a:pPr algn="ctr" eaLnBrk="1" hangingPunct="1"/>
            <a:r>
              <a:rPr lang="ru-RU" altLang="ru-RU" sz="3200" dirty="0" smtClean="0">
                <a:latin typeface="Times New Roman" pitchFamily="18" charset="0"/>
              </a:rPr>
              <a:t>Структуры оперативной памяти</a:t>
            </a:r>
            <a:r>
              <a:rPr lang="en-US" altLang="ru-RU" sz="3200" dirty="0" smtClean="0">
                <a:latin typeface="Times New Roman" pitchFamily="18" charset="0"/>
              </a:rPr>
              <a:t> </a:t>
            </a:r>
            <a:r>
              <a:rPr lang="ru-RU" altLang="ru-RU" sz="3200" dirty="0" err="1" smtClean="0">
                <a:latin typeface="Times New Roman" pitchFamily="18" charset="0"/>
              </a:rPr>
              <a:t>Oracle</a:t>
            </a:r>
            <a:r>
              <a:rPr lang="ru-RU" altLang="ru-RU" sz="3200" dirty="0" smtClean="0">
                <a:latin typeface="Times New Roman" pitchFamily="18" charset="0"/>
              </a:rPr>
              <a:t> </a:t>
            </a:r>
          </a:p>
        </p:txBody>
      </p:sp>
      <p:sp>
        <p:nvSpPr>
          <p:cNvPr id="34819" name="Rectangle 3"/>
          <p:cNvSpPr>
            <a:spLocks noGrp="1" noChangeArrowheads="1"/>
          </p:cNvSpPr>
          <p:nvPr>
            <p:ph idx="1"/>
          </p:nvPr>
        </p:nvSpPr>
        <p:spPr>
          <a:xfrm>
            <a:off x="685800" y="1412875"/>
            <a:ext cx="7772400" cy="4114800"/>
          </a:xfrm>
        </p:spPr>
        <p:txBody>
          <a:bodyPr/>
          <a:lstStyle/>
          <a:p>
            <a:pPr eaLnBrk="1" hangingPunct="1">
              <a:lnSpc>
                <a:spcPct val="80000"/>
              </a:lnSpc>
            </a:pPr>
            <a:r>
              <a:rPr lang="ru-RU" altLang="ru-RU" sz="2000" b="1" smtClean="0">
                <a:solidFill>
                  <a:srgbClr val="0D0D11"/>
                </a:solidFill>
                <a:latin typeface="Times New Roman" pitchFamily="18" charset="0"/>
              </a:rPr>
              <a:t>SGA</a:t>
            </a:r>
            <a:r>
              <a:rPr lang="ru-RU" altLang="ru-RU" sz="2000" smtClean="0">
                <a:solidFill>
                  <a:srgbClr val="0D0D11"/>
                </a:solidFill>
                <a:latin typeface="Times New Roman" pitchFamily="18" charset="0"/>
              </a:rPr>
              <a:t> – это память, используемая всеми процессами экземпляра. Существует всего одна SGA для экземпляра. Изменения, сделанные в элементах SGA для одного процесса, немедленно становятся доступными для всех процессов, функционирующих в составе этого экземпляра. Создаваемая при запуске экземпляра Oracle, SGA имеет фиксированный размер. Она существует до тех пор, пока экземпляр не будет завершен вручную, или случится перезагрузка операционной системы, или произойдет аварийное завершение (крах) собственно Oracle.</a:t>
            </a:r>
          </a:p>
          <a:p>
            <a:pPr eaLnBrk="1" hangingPunct="1">
              <a:lnSpc>
                <a:spcPct val="80000"/>
              </a:lnSpc>
              <a:buFontTx/>
              <a:buNone/>
            </a:pPr>
            <a:r>
              <a:rPr lang="ru-RU" altLang="ru-RU" sz="2000" smtClean="0">
                <a:solidFill>
                  <a:srgbClr val="0D0D11"/>
                </a:solidFill>
                <a:latin typeface="Times New Roman" pitchFamily="18" charset="0"/>
              </a:rPr>
              <a:t>Основными внутренними структурами SGA являются:</a:t>
            </a:r>
          </a:p>
          <a:p>
            <a:pPr eaLnBrk="1" hangingPunct="1">
              <a:lnSpc>
                <a:spcPct val="80000"/>
              </a:lnSpc>
            </a:pPr>
            <a:r>
              <a:rPr lang="ru-RU" altLang="ru-RU" sz="2000" smtClean="0">
                <a:solidFill>
                  <a:srgbClr val="0D0D11"/>
                </a:solidFill>
                <a:latin typeface="Times New Roman" pitchFamily="18" charset="0"/>
              </a:rPr>
              <a:t>кеш буферов данных (</a:t>
            </a:r>
            <a:r>
              <a:rPr lang="en-GB" altLang="ru-RU" sz="2000" smtClean="0">
                <a:solidFill>
                  <a:srgbClr val="0D0D11"/>
                </a:solidFill>
                <a:latin typeface="Times New Roman" pitchFamily="18" charset="0"/>
              </a:rPr>
              <a:t>Database Buffer Cache</a:t>
            </a:r>
            <a:r>
              <a:rPr lang="ru-RU" altLang="ru-RU" sz="2000" smtClean="0">
                <a:solidFill>
                  <a:srgbClr val="0D0D11"/>
                </a:solidFill>
                <a:latin typeface="Times New Roman" pitchFamily="18" charset="0"/>
              </a:rPr>
              <a:t>), то есть набор свободных, считанных и модифицированных блоков данных, в которых размещается информация из базы;</a:t>
            </a:r>
          </a:p>
          <a:p>
            <a:pPr eaLnBrk="1" hangingPunct="1">
              <a:lnSpc>
                <a:spcPct val="80000"/>
              </a:lnSpc>
            </a:pPr>
            <a:r>
              <a:rPr lang="ru-RU" altLang="ru-RU" sz="2000" smtClean="0">
                <a:solidFill>
                  <a:srgbClr val="0D0D11"/>
                </a:solidFill>
                <a:latin typeface="Times New Roman" pitchFamily="18" charset="0"/>
              </a:rPr>
              <a:t>буфер журнала транзакций (</a:t>
            </a:r>
            <a:r>
              <a:rPr lang="en-GB" altLang="ru-RU" sz="2000" smtClean="0">
                <a:solidFill>
                  <a:srgbClr val="0D0D11"/>
                </a:solidFill>
                <a:latin typeface="Times New Roman" pitchFamily="18" charset="0"/>
              </a:rPr>
              <a:t>Redo Log Buffer</a:t>
            </a:r>
            <a:r>
              <a:rPr lang="ru-RU" altLang="ru-RU" sz="2000" smtClean="0">
                <a:solidFill>
                  <a:srgbClr val="0D0D11"/>
                </a:solidFill>
                <a:latin typeface="Times New Roman" pitchFamily="18" charset="0"/>
              </a:rPr>
              <a:t>);</a:t>
            </a:r>
          </a:p>
          <a:p>
            <a:pPr eaLnBrk="1" hangingPunct="1">
              <a:lnSpc>
                <a:spcPct val="80000"/>
              </a:lnSpc>
            </a:pPr>
            <a:r>
              <a:rPr lang="ru-RU" altLang="ru-RU" sz="2000" smtClean="0">
                <a:solidFill>
                  <a:srgbClr val="0D0D11"/>
                </a:solidFill>
                <a:latin typeface="Times New Roman" pitchFamily="18" charset="0"/>
              </a:rPr>
              <a:t>разделяемый (общий) буферный пул (</a:t>
            </a:r>
            <a:r>
              <a:rPr lang="en-GB" altLang="ru-RU" sz="2000" smtClean="0">
                <a:solidFill>
                  <a:srgbClr val="0D0D11"/>
                </a:solidFill>
                <a:latin typeface="Times New Roman" pitchFamily="18" charset="0"/>
              </a:rPr>
              <a:t>Shared Buffer Pool</a:t>
            </a:r>
            <a:r>
              <a:rPr lang="ru-RU" altLang="ru-RU" sz="2000" smtClean="0">
                <a:solidFill>
                  <a:srgbClr val="0D0D11"/>
                </a:solidFill>
                <a:latin typeface="Times New Roman" pitchFamily="18" charset="0"/>
              </a:rPr>
              <a:t>).</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34</a:t>
            </a:fld>
            <a:endParaRPr lang="ru-RU" alt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Структуры оперативной памяти</a:t>
            </a:r>
            <a:r>
              <a:rPr lang="en-US" altLang="ru-RU" sz="3200" dirty="0" smtClean="0">
                <a:latin typeface="Times New Roman" pitchFamily="18" charset="0"/>
              </a:rPr>
              <a:t> </a:t>
            </a:r>
            <a:r>
              <a:rPr lang="ru-RU" altLang="ru-RU" sz="3200" dirty="0" err="1" smtClean="0">
                <a:latin typeface="Times New Roman" pitchFamily="18" charset="0"/>
              </a:rPr>
              <a:t>Oracle</a:t>
            </a:r>
            <a:r>
              <a:rPr lang="en-US" altLang="ru-RU" sz="3200" dirty="0" smtClean="0">
                <a:latin typeface="Times New Roman" pitchFamily="18" charset="0"/>
              </a:rPr>
              <a:t>. SGA</a:t>
            </a:r>
            <a:r>
              <a:rPr lang="ru-RU" altLang="ru-RU" sz="3200" dirty="0" smtClean="0">
                <a:latin typeface="Times New Roman" pitchFamily="18" charset="0"/>
              </a:rPr>
              <a:t> </a:t>
            </a:r>
          </a:p>
        </p:txBody>
      </p:sp>
      <p:sp>
        <p:nvSpPr>
          <p:cNvPr id="35843" name="Rectangle 3"/>
          <p:cNvSpPr>
            <a:spLocks noGrp="1" noChangeArrowheads="1"/>
          </p:cNvSpPr>
          <p:nvPr>
            <p:ph idx="1"/>
          </p:nvPr>
        </p:nvSpPr>
        <p:spPr>
          <a:xfrm>
            <a:off x="685800" y="1412875"/>
            <a:ext cx="7989888" cy="4679950"/>
          </a:xfrm>
        </p:spPr>
        <p:txBody>
          <a:bodyPr/>
          <a:lstStyle/>
          <a:p>
            <a:pPr eaLnBrk="1" hangingPunct="1">
              <a:lnSpc>
                <a:spcPct val="80000"/>
              </a:lnSpc>
              <a:buFontTx/>
              <a:buNone/>
            </a:pPr>
            <a:r>
              <a:rPr lang="ru-RU" altLang="ru-RU" sz="1800" b="1" smtClean="0">
                <a:solidFill>
                  <a:srgbClr val="0D0D11"/>
                </a:solidFill>
                <a:latin typeface="Times New Roman" pitchFamily="18" charset="0"/>
              </a:rPr>
              <a:t>Кеш буферов данных</a:t>
            </a:r>
            <a:r>
              <a:rPr lang="ru-RU" altLang="ru-RU" sz="1800" smtClean="0">
                <a:solidFill>
                  <a:srgbClr val="0D0D11"/>
                </a:solidFill>
                <a:latin typeface="Times New Roman" pitchFamily="18" charset="0"/>
              </a:rPr>
              <a:t> содержит два списка:</a:t>
            </a:r>
          </a:p>
          <a:p>
            <a:pPr eaLnBrk="1" hangingPunct="1">
              <a:lnSpc>
                <a:spcPct val="80000"/>
              </a:lnSpc>
            </a:pPr>
            <a:r>
              <a:rPr lang="ru-RU" altLang="ru-RU" sz="1800" smtClean="0">
                <a:solidFill>
                  <a:srgbClr val="0D0D11"/>
                </a:solidFill>
                <a:latin typeface="Times New Roman" pitchFamily="18" charset="0"/>
              </a:rPr>
              <a:t>список наименее используемых в данный момент блоков (LRU – least_recently_used), куда входят считанные с диска, но еще не модифицированные блоки, а также свободные буферы данных;</a:t>
            </a:r>
          </a:p>
          <a:p>
            <a:pPr eaLnBrk="1" hangingPunct="1">
              <a:lnSpc>
                <a:spcPct val="80000"/>
              </a:lnSpc>
            </a:pPr>
            <a:r>
              <a:rPr lang="ru-RU" altLang="ru-RU" sz="1800" smtClean="0">
                <a:solidFill>
                  <a:srgbClr val="0D0D11"/>
                </a:solidFill>
                <a:latin typeface="Times New Roman" pitchFamily="18" charset="0"/>
              </a:rPr>
              <a:t>список модифицированных (dirty – "грязный"), но еще не записанных на диск блоков.</a:t>
            </a:r>
          </a:p>
          <a:p>
            <a:pPr eaLnBrk="1" hangingPunct="1">
              <a:lnSpc>
                <a:spcPct val="80000"/>
              </a:lnSpc>
              <a:buFontTx/>
              <a:buNone/>
            </a:pPr>
            <a:r>
              <a:rPr lang="ru-RU" altLang="ru-RU" sz="1800" smtClean="0">
                <a:solidFill>
                  <a:srgbClr val="0D0D11"/>
                </a:solidFill>
                <a:latin typeface="Times New Roman" pitchFamily="18" charset="0"/>
              </a:rPr>
              <a:t>Обратите внимание:</a:t>
            </a:r>
          </a:p>
          <a:p>
            <a:pPr eaLnBrk="1" hangingPunct="1">
              <a:lnSpc>
                <a:spcPct val="80000"/>
              </a:lnSpc>
            </a:pPr>
            <a:r>
              <a:rPr lang="ru-RU" altLang="ru-RU" sz="1800" smtClean="0">
                <a:solidFill>
                  <a:srgbClr val="0D0D11"/>
                </a:solidFill>
                <a:latin typeface="Times New Roman" pitchFamily="18" charset="0"/>
              </a:rPr>
              <a:t>обмен "диск-память" всегда производится блоками вне зависимости от их заполненности записями данных и от количества измененных при обработке записей;</a:t>
            </a:r>
          </a:p>
          <a:p>
            <a:pPr eaLnBrk="1" hangingPunct="1">
              <a:lnSpc>
                <a:spcPct val="80000"/>
              </a:lnSpc>
            </a:pPr>
            <a:r>
              <a:rPr lang="ru-RU" altLang="ru-RU" sz="1800" smtClean="0">
                <a:solidFill>
                  <a:srgbClr val="0D0D11"/>
                </a:solidFill>
                <a:latin typeface="Times New Roman" pitchFamily="18" charset="0"/>
              </a:rPr>
              <a:t>при обращении к данным Oracle сначала проверяет, имеются ли требуемые данные в кеше буферов, и, только если их нет, обращается к диску;</a:t>
            </a:r>
          </a:p>
          <a:p>
            <a:pPr eaLnBrk="1" hangingPunct="1">
              <a:lnSpc>
                <a:spcPct val="80000"/>
              </a:lnSpc>
            </a:pPr>
            <a:r>
              <a:rPr lang="ru-RU" altLang="ru-RU" sz="1800" smtClean="0">
                <a:solidFill>
                  <a:srgbClr val="0D0D11"/>
                </a:solidFill>
                <a:latin typeface="Times New Roman" pitchFamily="18" charset="0"/>
              </a:rPr>
              <a:t>считанные с диска блоки данных попадают в начало списка LRU. Если они затем модифицируются, то Oracle их переводит в список "грязных" блоков для последующей записи на диск;</a:t>
            </a:r>
          </a:p>
          <a:p>
            <a:pPr eaLnBrk="1" hangingPunct="1">
              <a:lnSpc>
                <a:spcPct val="80000"/>
              </a:lnSpc>
            </a:pPr>
            <a:r>
              <a:rPr lang="ru-RU" altLang="ru-RU" sz="1800" smtClean="0">
                <a:solidFill>
                  <a:srgbClr val="0D0D11"/>
                </a:solidFill>
                <a:latin typeface="Times New Roman" pitchFamily="18" charset="0"/>
              </a:rPr>
              <a:t>при недостатке в кеше свободных буферов для выполнения очередного запроса Oracle удаляет блоки с "хвоста" списка LRU, как наименее активно используемые, и на их место считывает с диска требуемые блоки данных.</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35</a:t>
            </a:fld>
            <a:endParaRPr lang="ru-RU" alt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Структуры оперативной памяти</a:t>
            </a:r>
            <a:r>
              <a:rPr lang="en-US" altLang="ru-RU" sz="3200" dirty="0" smtClean="0">
                <a:latin typeface="Times New Roman" pitchFamily="18" charset="0"/>
              </a:rPr>
              <a:t> </a:t>
            </a:r>
            <a:r>
              <a:rPr lang="ru-RU" altLang="ru-RU" sz="3200" dirty="0" err="1" smtClean="0">
                <a:latin typeface="Times New Roman" pitchFamily="18" charset="0"/>
              </a:rPr>
              <a:t>Oracle</a:t>
            </a:r>
            <a:r>
              <a:rPr lang="en-US" altLang="ru-RU" sz="3200" dirty="0" smtClean="0">
                <a:latin typeface="Times New Roman" pitchFamily="18" charset="0"/>
              </a:rPr>
              <a:t>. SGA</a:t>
            </a:r>
            <a:r>
              <a:rPr lang="ru-RU" altLang="ru-RU" sz="3200" dirty="0" smtClean="0">
                <a:latin typeface="Times New Roman" pitchFamily="18" charset="0"/>
              </a:rPr>
              <a:t> </a:t>
            </a:r>
          </a:p>
        </p:txBody>
      </p:sp>
      <p:sp>
        <p:nvSpPr>
          <p:cNvPr id="36867" name="Rectangle 3"/>
          <p:cNvSpPr>
            <a:spLocks noGrp="1" noChangeArrowheads="1"/>
          </p:cNvSpPr>
          <p:nvPr>
            <p:ph idx="1"/>
          </p:nvPr>
        </p:nvSpPr>
        <p:spPr>
          <a:xfrm>
            <a:off x="395288" y="1341438"/>
            <a:ext cx="8280400" cy="5040312"/>
          </a:xfrm>
        </p:spPr>
        <p:txBody>
          <a:bodyPr/>
          <a:lstStyle/>
          <a:p>
            <a:pPr eaLnBrk="1" hangingPunct="1">
              <a:lnSpc>
                <a:spcPct val="80000"/>
              </a:lnSpc>
            </a:pPr>
            <a:r>
              <a:rPr lang="ru-RU" altLang="ru-RU" sz="1800" b="1" smtClean="0">
                <a:solidFill>
                  <a:srgbClr val="0D0D11"/>
                </a:solidFill>
                <a:latin typeface="Times New Roman" pitchFamily="18" charset="0"/>
              </a:rPr>
              <a:t>Буфер журнала регистрации изменений</a:t>
            </a:r>
            <a:r>
              <a:rPr lang="ru-RU" altLang="ru-RU" sz="1800" smtClean="0">
                <a:solidFill>
                  <a:srgbClr val="0D0D11"/>
                </a:solidFill>
                <a:latin typeface="Times New Roman" pitchFamily="18" charset="0"/>
              </a:rPr>
              <a:t> представляет собой циклически используемую память. В этот буфер поступают все изменения, происходящие в базе с пользовательскими, системными, служебными данными.</a:t>
            </a:r>
          </a:p>
          <a:p>
            <a:pPr eaLnBrk="1" hangingPunct="1">
              <a:lnSpc>
                <a:spcPct val="80000"/>
              </a:lnSpc>
              <a:buFontTx/>
              <a:buNone/>
            </a:pPr>
            <a:r>
              <a:rPr lang="en-US"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Поскольку журнал регистрации изменений предназначен для восстановления состояния базы данных после аварийных ситуаций, записи журнала несут в себе "старое" и "новое" значения изменившихся элементов, в частности целиком записи данных после операций вставки их в базу или удаления из БД.</a:t>
            </a:r>
          </a:p>
          <a:p>
            <a:pPr eaLnBrk="1" hangingPunct="1">
              <a:lnSpc>
                <a:spcPct val="80000"/>
              </a:lnSpc>
              <a:buFontTx/>
              <a:buNone/>
            </a:pPr>
            <a:r>
              <a:rPr lang="en-US"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Если обработка данных производится так интенсивно, что буфер журнала переполняется, то есть если процесс LGWR (процесс записи в журнал) не успевает переносить данные из буфера на диск, Oracle начинает сдерживать пользовательские процессы</a:t>
            </a:r>
            <a:r>
              <a:rPr lang="en-US" altLang="ru-RU" sz="1800" smtClean="0">
                <a:solidFill>
                  <a:srgbClr val="0D0D11"/>
                </a:solidFill>
                <a:latin typeface="Times New Roman" pitchFamily="18" charset="0"/>
              </a:rPr>
              <a:t>.</a:t>
            </a:r>
          </a:p>
          <a:p>
            <a:pPr eaLnBrk="1" hangingPunct="1">
              <a:lnSpc>
                <a:spcPct val="80000"/>
              </a:lnSpc>
            </a:pPr>
            <a:r>
              <a:rPr lang="ru-RU" altLang="ru-RU" sz="1800" b="1" smtClean="0">
                <a:solidFill>
                  <a:srgbClr val="0D0D11"/>
                </a:solidFill>
                <a:latin typeface="Times New Roman" pitchFamily="18" charset="0"/>
              </a:rPr>
              <a:t>Разделяемый (общий) буферный пул</a:t>
            </a:r>
            <a:r>
              <a:rPr lang="ru-RU" altLang="ru-RU" sz="1800" smtClean="0">
                <a:solidFill>
                  <a:srgbClr val="0D0D11"/>
                </a:solidFill>
                <a:latin typeface="Times New Roman" pitchFamily="18" charset="0"/>
              </a:rPr>
              <a:t> включает в себя:</a:t>
            </a:r>
          </a:p>
          <a:p>
            <a:pPr eaLnBrk="1" hangingPunct="1">
              <a:lnSpc>
                <a:spcPct val="80000"/>
              </a:lnSpc>
              <a:buFontTx/>
              <a:buAutoNum type="arabicPeriod"/>
            </a:pPr>
            <a:r>
              <a:rPr lang="ru-RU" altLang="ru-RU" sz="1800" smtClean="0">
                <a:solidFill>
                  <a:srgbClr val="0D0D11"/>
                </a:solidFill>
                <a:latin typeface="Times New Roman" pitchFamily="18" charset="0"/>
              </a:rPr>
              <a:t>кеш</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словаря</a:t>
            </a:r>
            <a:r>
              <a:rPr lang="en-GB" altLang="ru-RU" sz="1800" smtClean="0">
                <a:solidFill>
                  <a:srgbClr val="0D0D11"/>
                </a:solidFill>
                <a:latin typeface="Times New Roman" pitchFamily="18" charset="0"/>
              </a:rPr>
              <a:t> (Dictionary Cache)</a:t>
            </a:r>
            <a:r>
              <a:rPr lang="ru-RU" altLang="ru-RU" sz="1800" smtClean="0">
                <a:solidFill>
                  <a:srgbClr val="0D0D11"/>
                </a:solidFill>
                <a:latin typeface="Times New Roman" pitchFamily="18" charset="0"/>
              </a:rPr>
              <a:t>: хранит в себе наиболее часто (в текущей работе) используемые сведения из системного словаря данных, а именно: названия таблиц и представлений, имена столбцов и типы данных, привилегии и роли пользователей, права доступа к объектам базы данных и др.</a:t>
            </a:r>
          </a:p>
          <a:p>
            <a:pPr eaLnBrk="1" hangingPunct="1">
              <a:lnSpc>
                <a:spcPct val="80000"/>
              </a:lnSpc>
              <a:buFontTx/>
              <a:buAutoNum type="arabicPeriod"/>
            </a:pPr>
            <a:r>
              <a:rPr lang="ru-RU" altLang="ru-RU" sz="1800" smtClean="0">
                <a:solidFill>
                  <a:srgbClr val="0D0D11"/>
                </a:solidFill>
                <a:latin typeface="Times New Roman" pitchFamily="18" charset="0"/>
              </a:rPr>
              <a:t>разделяемую</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общую</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область</a:t>
            </a:r>
            <a:r>
              <a:rPr lang="en-GB" altLang="ru-RU" sz="1800" smtClean="0">
                <a:solidFill>
                  <a:srgbClr val="0D0D11"/>
                </a:solidFill>
                <a:latin typeface="Times New Roman" pitchFamily="18" charset="0"/>
              </a:rPr>
              <a:t> SQL </a:t>
            </a:r>
            <a:r>
              <a:rPr lang="ru-RU" altLang="ru-RU" sz="1800" smtClean="0">
                <a:solidFill>
                  <a:srgbClr val="0D0D11"/>
                </a:solidFill>
                <a:latin typeface="Times New Roman" pitchFamily="18" charset="0"/>
              </a:rPr>
              <a:t>и</a:t>
            </a:r>
            <a:r>
              <a:rPr lang="en-GB" altLang="ru-RU" sz="1800" smtClean="0">
                <a:solidFill>
                  <a:srgbClr val="0D0D11"/>
                </a:solidFill>
                <a:latin typeface="Times New Roman" pitchFamily="18" charset="0"/>
              </a:rPr>
              <a:t> PL/SQL (Shared SQL and PL/SQL), </a:t>
            </a:r>
            <a:r>
              <a:rPr lang="ru-RU" altLang="ru-RU" sz="1800" smtClean="0">
                <a:solidFill>
                  <a:srgbClr val="0D0D11"/>
                </a:solidFill>
                <a:latin typeface="Times New Roman" pitchFamily="18" charset="0"/>
              </a:rPr>
              <a:t>которая</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известна</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также</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как</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библиотечный</a:t>
            </a:r>
            <a:r>
              <a:rPr lang="en-GB"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кеш</a:t>
            </a:r>
            <a:r>
              <a:rPr lang="en-GB" altLang="ru-RU" sz="1800" smtClean="0">
                <a:solidFill>
                  <a:srgbClr val="0D0D11"/>
                </a:solidFill>
                <a:latin typeface="Times New Roman" pitchFamily="18" charset="0"/>
              </a:rPr>
              <a:t>" (library cache)</a:t>
            </a:r>
            <a:r>
              <a:rPr lang="ru-RU" altLang="ru-RU" sz="1800" smtClean="0">
                <a:solidFill>
                  <a:srgbClr val="0D0D11"/>
                </a:solidFill>
                <a:latin typeface="Times New Roman" pitchFamily="18" charset="0"/>
              </a:rPr>
              <a:t>: включает в себя набор курсоров, то есть структур памяти, в которых хранятся результаты синтаксический разбора и планы выполнения SQL-предложений и блоков PL/SQL. </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36</a:t>
            </a:fld>
            <a:endParaRPr lang="ru-RU" alt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Структуры оперативной памяти</a:t>
            </a:r>
            <a:r>
              <a:rPr lang="en-US" altLang="ru-RU" sz="3200" dirty="0" smtClean="0">
                <a:latin typeface="Times New Roman" pitchFamily="18" charset="0"/>
              </a:rPr>
              <a:t> </a:t>
            </a:r>
            <a:r>
              <a:rPr lang="ru-RU" altLang="ru-RU" sz="3200" dirty="0" err="1" smtClean="0">
                <a:latin typeface="Times New Roman" pitchFamily="18" charset="0"/>
              </a:rPr>
              <a:t>Oracle</a:t>
            </a:r>
            <a:r>
              <a:rPr lang="en-US" altLang="ru-RU" sz="3200" dirty="0" smtClean="0">
                <a:latin typeface="Times New Roman" pitchFamily="18" charset="0"/>
              </a:rPr>
              <a:t>. PGA</a:t>
            </a:r>
            <a:r>
              <a:rPr lang="ru-RU" altLang="ru-RU" sz="3200" dirty="0" smtClean="0">
                <a:latin typeface="Times New Roman" pitchFamily="18" charset="0"/>
              </a:rPr>
              <a:t> </a:t>
            </a:r>
          </a:p>
        </p:txBody>
      </p:sp>
      <p:sp>
        <p:nvSpPr>
          <p:cNvPr id="37891" name="Rectangle 3"/>
          <p:cNvSpPr>
            <a:spLocks noGrp="1" noChangeArrowheads="1"/>
          </p:cNvSpPr>
          <p:nvPr>
            <p:ph idx="1"/>
          </p:nvPr>
        </p:nvSpPr>
        <p:spPr>
          <a:xfrm>
            <a:off x="395288" y="1341438"/>
            <a:ext cx="8280400" cy="5040312"/>
          </a:xfrm>
        </p:spPr>
        <p:txBody>
          <a:bodyPr/>
          <a:lstStyle/>
          <a:p>
            <a:pPr eaLnBrk="1" hangingPunct="1">
              <a:lnSpc>
                <a:spcPct val="80000"/>
              </a:lnSpc>
            </a:pPr>
            <a:r>
              <a:rPr lang="ru-RU" altLang="ru-RU" sz="1800" b="1" smtClean="0">
                <a:solidFill>
                  <a:srgbClr val="0D0D11"/>
                </a:solidFill>
                <a:latin typeface="Times New Roman" pitchFamily="18" charset="0"/>
              </a:rPr>
              <a:t>PGA</a:t>
            </a:r>
            <a:r>
              <a:rPr lang="ru-RU" altLang="ru-RU" sz="1800" smtClean="0">
                <a:solidFill>
                  <a:srgbClr val="0D0D11"/>
                </a:solidFill>
                <a:latin typeface="Times New Roman" pitchFamily="18" charset="0"/>
              </a:rPr>
              <a:t> представляет собой область оперативной памяти, выделяемую для обеспечения функционирования отдельного процесса. Имеет место одна и только одна целиком выделяемая процессу и независимая от других процессов PGA для каждого процесса экземпляра. Размер PGA может динамически увеличиваться в процессе функционирования. PGA часто называют глобальной областью процесса (Process Global Area). Когда процесс Oracle нормально завершается, вся память PGA возвращается операционной системе.</a:t>
            </a:r>
          </a:p>
          <a:p>
            <a:pPr eaLnBrk="1" hangingPunct="1">
              <a:lnSpc>
                <a:spcPct val="80000"/>
              </a:lnSpc>
              <a:buFontTx/>
              <a:buNone/>
            </a:pPr>
            <a:r>
              <a:rPr lang="ru-RU" altLang="ru-RU" sz="1800" smtClean="0">
                <a:solidFill>
                  <a:srgbClr val="0D0D11"/>
                </a:solidFill>
                <a:latin typeface="Times New Roman" pitchFamily="18" charset="0"/>
              </a:rPr>
              <a:t>PGA процесса Oracle-сервера включает в себя:</a:t>
            </a:r>
          </a:p>
          <a:p>
            <a:pPr eaLnBrk="1" hangingPunct="1">
              <a:lnSpc>
                <a:spcPct val="80000"/>
              </a:lnSpc>
            </a:pPr>
            <a:r>
              <a:rPr lang="ru-RU" altLang="ru-RU" sz="1800" smtClean="0">
                <a:solidFill>
                  <a:srgbClr val="0D0D11"/>
                </a:solidFill>
                <a:latin typeface="Times New Roman" pitchFamily="18" charset="0"/>
              </a:rPr>
              <a:t>область стека, содержащую переменные и служебную информацию о сеансе;</a:t>
            </a:r>
          </a:p>
          <a:p>
            <a:pPr eaLnBrk="1" hangingPunct="1">
              <a:lnSpc>
                <a:spcPct val="80000"/>
              </a:lnSpc>
            </a:pPr>
            <a:r>
              <a:rPr lang="ru-RU" altLang="ru-RU" sz="1800" smtClean="0">
                <a:solidFill>
                  <a:srgbClr val="0D0D11"/>
                </a:solidFill>
                <a:latin typeface="Times New Roman" pitchFamily="18" charset="0"/>
              </a:rPr>
              <a:t>частную SQL-область, которую иногда называют "Глобальной областью пользователя" (UGA – User Global Area), в которой производится синтаксический разбор SQL-предложений и блоков PL/SQL. Эта область физически располагается в SGA (вариант архитектуры MTS) или в PGA (архитектура с выделенными серверами). Важно то, что рекурсивные сессии не получают свои собственные UGA, а разделяют UGA породившей их сессии;</a:t>
            </a:r>
          </a:p>
          <a:p>
            <a:pPr eaLnBrk="1" hangingPunct="1">
              <a:lnSpc>
                <a:spcPct val="80000"/>
              </a:lnSpc>
            </a:pPr>
            <a:r>
              <a:rPr lang="ru-RU" altLang="ru-RU" sz="1800" smtClean="0">
                <a:solidFill>
                  <a:srgbClr val="0D0D11"/>
                </a:solidFill>
                <a:latin typeface="Times New Roman" pitchFamily="18" charset="0"/>
              </a:rPr>
              <a:t>необязательная область сортировки (размером sort_area_size), которая как временная память требуется для хранения промежуточных результатов сортировки данных.</a:t>
            </a:r>
            <a:r>
              <a:rPr lang="en-US" altLang="ru-RU" sz="1800" smtClean="0">
                <a:solidFill>
                  <a:srgbClr val="0D0D11"/>
                </a:solidFill>
                <a:latin typeface="Times New Roman" pitchFamily="18" charset="0"/>
              </a:rPr>
              <a:t> </a:t>
            </a:r>
            <a:r>
              <a:rPr lang="ru-RU" altLang="ru-RU" sz="1800" smtClean="0">
                <a:solidFill>
                  <a:srgbClr val="0D0D11"/>
                </a:solidFill>
                <a:latin typeface="Times New Roman" pitchFamily="18" charset="0"/>
              </a:rPr>
              <a:t>Если выделенной памяти недостаточно для проведения сортировки, процесс использует временный сегмент соответствующего табличного пространства. </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37</a:t>
            </a:fld>
            <a:endParaRPr lang="ru-RU" alt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Процессы экземпляра</a:t>
            </a:r>
            <a:r>
              <a:rPr lang="en-US" altLang="ru-RU" sz="3200" dirty="0" smtClean="0">
                <a:latin typeface="Times New Roman" pitchFamily="18" charset="0"/>
              </a:rPr>
              <a:t> </a:t>
            </a:r>
            <a:r>
              <a:rPr lang="ru-RU" altLang="ru-RU" sz="3200" dirty="0" err="1" smtClean="0">
                <a:latin typeface="Times New Roman" pitchFamily="18" charset="0"/>
              </a:rPr>
              <a:t>Oracle</a:t>
            </a:r>
            <a:endParaRPr lang="ru-RU" altLang="ru-RU" sz="3200" dirty="0" smtClean="0">
              <a:latin typeface="Times New Roman" pitchFamily="18" charset="0"/>
            </a:endParaRPr>
          </a:p>
        </p:txBody>
      </p:sp>
      <p:sp>
        <p:nvSpPr>
          <p:cNvPr id="38915" name="Rectangle 3"/>
          <p:cNvSpPr>
            <a:spLocks noGrp="1" noChangeArrowheads="1"/>
          </p:cNvSpPr>
          <p:nvPr>
            <p:ph idx="1"/>
          </p:nvPr>
        </p:nvSpPr>
        <p:spPr>
          <a:xfrm>
            <a:off x="395288" y="1341438"/>
            <a:ext cx="8280400" cy="5040312"/>
          </a:xfrm>
        </p:spPr>
        <p:txBody>
          <a:bodyPr/>
          <a:lstStyle/>
          <a:p>
            <a:pPr eaLnBrk="1" hangingPunct="1">
              <a:lnSpc>
                <a:spcPct val="90000"/>
              </a:lnSpc>
            </a:pPr>
            <a:r>
              <a:rPr lang="ru-RU" altLang="ru-RU" sz="2000" smtClean="0">
                <a:solidFill>
                  <a:srgbClr val="0D0D11"/>
                </a:solidFill>
                <a:latin typeface="Times New Roman" pitchFamily="18" charset="0"/>
              </a:rPr>
              <a:t>Набор работающих с базой данных фоновых процессов и порожденная при запуске экземпляра SGA (Системная Глобальная Область) составляют экземпляр Oracle. Все процессы экземпляра функционируют на едином программном ядре ($ORACLE_HOME/bin/oracle) СУБД. </a:t>
            </a:r>
          </a:p>
          <a:p>
            <a:pPr eaLnBrk="1" hangingPunct="1">
              <a:lnSpc>
                <a:spcPct val="80000"/>
              </a:lnSpc>
              <a:buFontTx/>
              <a:buNone/>
            </a:pPr>
            <a:r>
              <a:rPr lang="ru-RU" altLang="ru-RU" sz="2000" smtClean="0">
                <a:solidFill>
                  <a:srgbClr val="0D0D11"/>
                </a:solidFill>
                <a:latin typeface="Times New Roman" pitchFamily="18" charset="0"/>
              </a:rPr>
              <a:t>Обычно процессы экземпляра определяют как фоновые (обслуживающие, вспомогательные, дополнительные) и серверные (содержательная обработка запросов). </a:t>
            </a:r>
          </a:p>
          <a:p>
            <a:pPr eaLnBrk="1" hangingPunct="1">
              <a:lnSpc>
                <a:spcPct val="80000"/>
              </a:lnSpc>
              <a:buFontTx/>
              <a:buNone/>
            </a:pPr>
            <a:r>
              <a:rPr lang="ru-RU" altLang="ru-RU" sz="2000" smtClean="0">
                <a:solidFill>
                  <a:srgbClr val="0D0D11"/>
                </a:solidFill>
                <a:latin typeface="Times New Roman" pitchFamily="18" charset="0"/>
              </a:rPr>
              <a:t>Минимально необходимым для функционирования Oracle является набор из следующих четырех фоновых процессов:</a:t>
            </a:r>
          </a:p>
          <a:p>
            <a:pPr eaLnBrk="1" hangingPunct="1">
              <a:lnSpc>
                <a:spcPct val="80000"/>
              </a:lnSpc>
            </a:pPr>
            <a:r>
              <a:rPr lang="ru-RU" altLang="ru-RU" sz="2000" smtClean="0">
                <a:solidFill>
                  <a:srgbClr val="0D0D11"/>
                </a:solidFill>
                <a:latin typeface="Times New Roman" pitchFamily="18" charset="0"/>
              </a:rPr>
              <a:t>ora_pmon_&lt;$ORACLE_SID&gt; – процесс мониторинга внутреннего состояния системы</a:t>
            </a:r>
          </a:p>
          <a:p>
            <a:pPr eaLnBrk="1" hangingPunct="1">
              <a:lnSpc>
                <a:spcPct val="80000"/>
              </a:lnSpc>
            </a:pPr>
            <a:r>
              <a:rPr lang="ru-RU" altLang="ru-RU" sz="2000" smtClean="0">
                <a:solidFill>
                  <a:srgbClr val="0D0D11"/>
                </a:solidFill>
                <a:latin typeface="Times New Roman" pitchFamily="18" charset="0"/>
              </a:rPr>
              <a:t>ora_dbwr_&lt;$ORACLE_SID&gt;  – процесс записи данных в базу данных Oracle</a:t>
            </a:r>
          </a:p>
          <a:p>
            <a:pPr eaLnBrk="1" hangingPunct="1">
              <a:lnSpc>
                <a:spcPct val="80000"/>
              </a:lnSpc>
            </a:pPr>
            <a:r>
              <a:rPr lang="ru-RU" altLang="ru-RU" sz="2000" smtClean="0">
                <a:solidFill>
                  <a:srgbClr val="0D0D11"/>
                </a:solidFill>
                <a:latin typeface="Times New Roman" pitchFamily="18" charset="0"/>
              </a:rPr>
              <a:t>ora_lgwr_&lt;$ORACLE_SID&gt;   – процесс записи в журнал регистрации изменений</a:t>
            </a:r>
          </a:p>
          <a:p>
            <a:pPr eaLnBrk="1" hangingPunct="1">
              <a:lnSpc>
                <a:spcPct val="80000"/>
              </a:lnSpc>
            </a:pPr>
            <a:r>
              <a:rPr lang="ru-RU" altLang="ru-RU" sz="2000" smtClean="0">
                <a:solidFill>
                  <a:srgbClr val="0D0D11"/>
                </a:solidFill>
                <a:latin typeface="Times New Roman" pitchFamily="18" charset="0"/>
              </a:rPr>
              <a:t>ora_smon_&lt;$ORACLE_SID&gt; – процесс системного мониторинга.</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38</a:t>
            </a:fld>
            <a:endParaRPr lang="ru-RU" alt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Архитектуры серверов</a:t>
            </a:r>
            <a:r>
              <a:rPr lang="en-US" altLang="ru-RU" sz="3200" dirty="0" smtClean="0">
                <a:latin typeface="Times New Roman" pitchFamily="18" charset="0"/>
              </a:rPr>
              <a:t> </a:t>
            </a:r>
            <a:r>
              <a:rPr lang="ru-RU" altLang="ru-RU" sz="3200" dirty="0" err="1" smtClean="0">
                <a:latin typeface="Times New Roman" pitchFamily="18" charset="0"/>
              </a:rPr>
              <a:t>Oracle</a:t>
            </a:r>
            <a:endParaRPr lang="ru-RU" altLang="ru-RU" sz="3200" dirty="0" smtClean="0">
              <a:latin typeface="Times New Roman" pitchFamily="18" charset="0"/>
            </a:endParaRPr>
          </a:p>
        </p:txBody>
      </p:sp>
      <p:sp>
        <p:nvSpPr>
          <p:cNvPr id="39939" name="Rectangle 3"/>
          <p:cNvSpPr>
            <a:spLocks noGrp="1" noChangeArrowheads="1"/>
          </p:cNvSpPr>
          <p:nvPr>
            <p:ph idx="1"/>
          </p:nvPr>
        </p:nvSpPr>
        <p:spPr>
          <a:xfrm>
            <a:off x="395288" y="1341438"/>
            <a:ext cx="8497887" cy="4824412"/>
          </a:xfrm>
        </p:spPr>
        <p:txBody>
          <a:bodyPr/>
          <a:lstStyle/>
          <a:p>
            <a:pPr eaLnBrk="1" hangingPunct="1">
              <a:lnSpc>
                <a:spcPct val="80000"/>
              </a:lnSpc>
              <a:buFontTx/>
              <a:buNone/>
            </a:pPr>
            <a:r>
              <a:rPr lang="ru-RU" altLang="ru-RU" sz="1800" b="1" smtClean="0">
                <a:solidFill>
                  <a:srgbClr val="0D0D11"/>
                </a:solidFill>
                <a:latin typeface="Times New Roman" pitchFamily="18" charset="0"/>
              </a:rPr>
              <a:t>Многонитевая архитектура </a:t>
            </a:r>
            <a:r>
              <a:rPr lang="ru-RU" altLang="ru-RU" sz="1800" smtClean="0">
                <a:solidFill>
                  <a:srgbClr val="0D0D11"/>
                </a:solidFill>
                <a:latin typeface="Times New Roman" pitchFamily="18" charset="0"/>
              </a:rPr>
              <a:t>(MTS – Multi-Tread Server), вариант с разделяемыми серверами характеризуется:</a:t>
            </a:r>
          </a:p>
          <a:p>
            <a:pPr eaLnBrk="1" hangingPunct="1">
              <a:lnSpc>
                <a:spcPct val="80000"/>
              </a:lnSpc>
            </a:pPr>
            <a:r>
              <a:rPr lang="ru-RU" altLang="ru-RU" sz="1800" smtClean="0">
                <a:solidFill>
                  <a:srgbClr val="0D0D11"/>
                </a:solidFill>
                <a:latin typeface="Times New Roman" pitchFamily="18" charset="0"/>
              </a:rPr>
              <a:t>наличием процессов-диспетчеров, принимающих запросы от пользовательских процессов и возвращающих им результаты выполненных сервер-процессами запросов;</a:t>
            </a:r>
          </a:p>
          <a:p>
            <a:pPr eaLnBrk="1" hangingPunct="1">
              <a:lnSpc>
                <a:spcPct val="80000"/>
              </a:lnSpc>
            </a:pPr>
            <a:r>
              <a:rPr lang="ru-RU" altLang="ru-RU" sz="1800" smtClean="0">
                <a:solidFill>
                  <a:srgbClr val="0D0D11"/>
                </a:solidFill>
                <a:latin typeface="Times New Roman" pitchFamily="18" charset="0"/>
              </a:rPr>
              <a:t>наличием в SGA:</a:t>
            </a:r>
          </a:p>
          <a:p>
            <a:pPr lvl="1" eaLnBrk="1" hangingPunct="1">
              <a:lnSpc>
                <a:spcPct val="80000"/>
              </a:lnSpc>
            </a:pPr>
            <a:r>
              <a:rPr lang="ru-RU" altLang="ru-RU" sz="1800" smtClean="0">
                <a:solidFill>
                  <a:srgbClr val="0D0D11"/>
                </a:solidFill>
                <a:latin typeface="Times New Roman" pitchFamily="18" charset="0"/>
              </a:rPr>
              <a:t>одной входной очереди для всех сервер-процессов, в которую диспетчеры помещают заявки на обслуживание от пользователей;</a:t>
            </a:r>
          </a:p>
          <a:p>
            <a:pPr lvl="1" eaLnBrk="1" hangingPunct="1">
              <a:lnSpc>
                <a:spcPct val="80000"/>
              </a:lnSpc>
            </a:pPr>
            <a:r>
              <a:rPr lang="ru-RU" altLang="ru-RU" sz="1800" smtClean="0">
                <a:solidFill>
                  <a:srgbClr val="0D0D11"/>
                </a:solidFill>
                <a:latin typeface="Times New Roman" pitchFamily="18" charset="0"/>
              </a:rPr>
              <a:t>нескольких выходных очередей, закрепленных по одной за каждым процессом диспетчером, куда серверы помещают и откуда диспетчеры передают пользователям результаты выполнения запросов к базе данных;</a:t>
            </a:r>
          </a:p>
          <a:p>
            <a:pPr eaLnBrk="1" hangingPunct="1">
              <a:lnSpc>
                <a:spcPct val="80000"/>
              </a:lnSpc>
            </a:pPr>
            <a:r>
              <a:rPr lang="ru-RU" altLang="ru-RU" sz="1800" smtClean="0">
                <a:solidFill>
                  <a:srgbClr val="0D0D11"/>
                </a:solidFill>
                <a:latin typeface="Times New Roman" pitchFamily="18" charset="0"/>
              </a:rPr>
              <a:t>переносом в SGA экземпляра Oracle частных SQL-областей, ранее размещавшихся в PGA процессов серверов;</a:t>
            </a:r>
          </a:p>
          <a:p>
            <a:pPr eaLnBrk="1" hangingPunct="1">
              <a:lnSpc>
                <a:spcPct val="80000"/>
              </a:lnSpc>
            </a:pPr>
            <a:r>
              <a:rPr lang="ru-RU" altLang="ru-RU" sz="1800" smtClean="0">
                <a:solidFill>
                  <a:srgbClr val="0D0D11"/>
                </a:solidFill>
                <a:latin typeface="Times New Roman" pitchFamily="18" charset="0"/>
              </a:rPr>
              <a:t>динамическим изменением в зависимости от текущей нагрузки системы количества функционирующих диспетчеров и сервер-процессов;</a:t>
            </a:r>
          </a:p>
          <a:p>
            <a:pPr eaLnBrk="1" hangingPunct="1">
              <a:lnSpc>
                <a:spcPct val="80000"/>
              </a:lnSpc>
            </a:pPr>
            <a:r>
              <a:rPr lang="ru-RU" altLang="ru-RU" sz="1800" smtClean="0">
                <a:solidFill>
                  <a:srgbClr val="0D0D11"/>
                </a:solidFill>
                <a:latin typeface="Times New Roman" pitchFamily="18" charset="0"/>
              </a:rPr>
              <a:t>ни диспетчеры, ни серверы не закрепляются за какими-либо процессами пользователей: запросы обслуживаются по мере поступления;</a:t>
            </a:r>
          </a:p>
          <a:p>
            <a:pPr eaLnBrk="1" hangingPunct="1">
              <a:lnSpc>
                <a:spcPct val="80000"/>
              </a:lnSpc>
            </a:pPr>
            <a:r>
              <a:rPr lang="ru-RU" altLang="ru-RU" sz="1800" smtClean="0">
                <a:solidFill>
                  <a:srgbClr val="0D0D11"/>
                </a:solidFill>
                <a:latin typeface="Times New Roman" pitchFamily="18" charset="0"/>
              </a:rPr>
              <a:t>возможностью одновременного функционирования выделенных и разделяемых серверов.</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39</a:t>
            </a:fld>
            <a:endParaRPr lang="ru-RU" alt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404664"/>
            <a:ext cx="7772400" cy="831850"/>
          </a:xfrm>
        </p:spPr>
        <p:txBody>
          <a:bodyPr/>
          <a:lstStyle/>
          <a:p>
            <a:pPr algn="ctr" eaLnBrk="1" hangingPunct="1"/>
            <a:r>
              <a:rPr lang="ru-RU" altLang="ru-RU" sz="4000" dirty="0" smtClean="0">
                <a:latin typeface="Times New Roman" pitchFamily="18" charset="0"/>
              </a:rPr>
              <a:t>Классификация СУБД</a:t>
            </a:r>
          </a:p>
        </p:txBody>
      </p:sp>
      <p:sp>
        <p:nvSpPr>
          <p:cNvPr id="6147" name="Text Box 3"/>
          <p:cNvSpPr txBox="1">
            <a:spLocks noChangeArrowheads="1"/>
          </p:cNvSpPr>
          <p:nvPr/>
        </p:nvSpPr>
        <p:spPr bwMode="auto">
          <a:xfrm>
            <a:off x="611188" y="1341438"/>
            <a:ext cx="77057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just" eaLnBrk="1" hangingPunct="1"/>
            <a:r>
              <a:rPr lang="ru-RU" altLang="ru-RU" sz="2400">
                <a:solidFill>
                  <a:srgbClr val="0D0D11"/>
                </a:solidFill>
              </a:rPr>
              <a:t>По степени универсальности СУБД делят на два класса: </a:t>
            </a:r>
          </a:p>
          <a:p>
            <a:pPr algn="just" eaLnBrk="1" hangingPunct="1">
              <a:buFontTx/>
              <a:buAutoNum type="arabicPeriod"/>
            </a:pPr>
            <a:r>
              <a:rPr lang="ru-RU" altLang="ru-RU" sz="2400">
                <a:solidFill>
                  <a:srgbClr val="0D0D11"/>
                </a:solidFill>
              </a:rPr>
              <a:t>СУБД общего назначения (СУБД ОН)</a:t>
            </a:r>
          </a:p>
          <a:p>
            <a:pPr algn="just" eaLnBrk="1" hangingPunct="1">
              <a:buFontTx/>
              <a:buAutoNum type="arabicPeriod"/>
            </a:pPr>
            <a:r>
              <a:rPr lang="ru-RU" altLang="ru-RU" sz="2400">
                <a:solidFill>
                  <a:srgbClr val="0D0D11"/>
                </a:solidFill>
              </a:rPr>
              <a:t>Специализированные СУБД (СпСУБД).</a:t>
            </a:r>
          </a:p>
        </p:txBody>
      </p:sp>
      <p:sp>
        <p:nvSpPr>
          <p:cNvPr id="6148" name="Text Box 4"/>
          <p:cNvSpPr txBox="1">
            <a:spLocks noChangeArrowheads="1"/>
          </p:cNvSpPr>
          <p:nvPr/>
        </p:nvSpPr>
        <p:spPr bwMode="auto">
          <a:xfrm>
            <a:off x="611188" y="2492375"/>
            <a:ext cx="8208962"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sz="2000">
                <a:solidFill>
                  <a:srgbClr val="0D0D11"/>
                </a:solidFill>
              </a:rPr>
              <a:t>Специализированные СУБД создаются в тех случаях, когда ни одна из существующих СУБД общего назначения не может удовлетворительно решить задачи, стоящие перед разработчиками. Причин может быть несколько:</a:t>
            </a:r>
          </a:p>
          <a:p>
            <a:pPr eaLnBrk="1" hangingPunct="1">
              <a:buFontTx/>
              <a:buChar char="•"/>
            </a:pPr>
            <a:r>
              <a:rPr lang="ru-RU" altLang="ru-RU" sz="2000">
                <a:solidFill>
                  <a:srgbClr val="0D0D11"/>
                </a:solidFill>
              </a:rPr>
              <a:t>не достигается требуемого быстродействия обработки данных;</a:t>
            </a:r>
          </a:p>
          <a:p>
            <a:pPr eaLnBrk="1" hangingPunct="1">
              <a:buFontTx/>
              <a:buChar char="•"/>
            </a:pPr>
            <a:r>
              <a:rPr lang="ru-RU" altLang="ru-RU" sz="2000">
                <a:solidFill>
                  <a:srgbClr val="0D0D11"/>
                </a:solidFill>
              </a:rPr>
              <a:t>необходима работа СУБД в условиях жёстких аппаратных ограничений;</a:t>
            </a:r>
          </a:p>
          <a:p>
            <a:pPr eaLnBrk="1" hangingPunct="1">
              <a:buFontTx/>
              <a:buChar char="•"/>
            </a:pPr>
            <a:r>
              <a:rPr lang="ru-RU" altLang="ru-RU" sz="2000">
                <a:solidFill>
                  <a:srgbClr val="0D0D11"/>
                </a:solidFill>
              </a:rPr>
              <a:t>требуется поддержка специфических функций обработки данных.</a:t>
            </a:r>
          </a:p>
          <a:p>
            <a:pPr eaLnBrk="1" hangingPunct="1"/>
            <a:r>
              <a:rPr lang="ru-RU" altLang="ru-RU" sz="2000">
                <a:solidFill>
                  <a:srgbClr val="0D0D11"/>
                </a:solidFill>
              </a:rPr>
              <a:t>СпСУБД предназначены для решения конкретной задачи, а приемлемые параметры этого решения достигаются следующим образом:</a:t>
            </a:r>
          </a:p>
          <a:p>
            <a:pPr eaLnBrk="1" hangingPunct="1">
              <a:buFont typeface="Arial" charset="0"/>
              <a:buAutoNum type="arabicParenR"/>
            </a:pPr>
            <a:r>
              <a:rPr lang="ru-RU" altLang="ru-RU" sz="2000">
                <a:solidFill>
                  <a:srgbClr val="0D0D11"/>
                </a:solidFill>
              </a:rPr>
              <a:t>за счёт знания особенностей конкретной предметной области,</a:t>
            </a:r>
          </a:p>
          <a:p>
            <a:pPr eaLnBrk="1" hangingPunct="1">
              <a:buFont typeface="Arial" charset="0"/>
              <a:buAutoNum type="arabicParenR"/>
            </a:pPr>
            <a:r>
              <a:rPr lang="ru-RU" altLang="ru-RU" sz="2000">
                <a:solidFill>
                  <a:srgbClr val="0D0D11"/>
                </a:solidFill>
              </a:rPr>
              <a:t>путём сокращения функциональной полноты системы.</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4</a:t>
            </a:fld>
            <a:endParaRPr lang="ru-RU" alt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188" y="476672"/>
            <a:ext cx="7989887" cy="573088"/>
          </a:xfrm>
        </p:spPr>
        <p:txBody>
          <a:bodyPr/>
          <a:lstStyle/>
          <a:p>
            <a:pPr algn="ctr" eaLnBrk="1" hangingPunct="1"/>
            <a:r>
              <a:rPr lang="ru-RU" altLang="ru-RU" sz="3200" dirty="0" smtClean="0">
                <a:latin typeface="Times New Roman" pitchFamily="18" charset="0"/>
              </a:rPr>
              <a:t>Архитектура </a:t>
            </a:r>
            <a:r>
              <a:rPr lang="en-US" altLang="ru-RU" sz="3200" dirty="0" smtClean="0">
                <a:latin typeface="Times New Roman" pitchFamily="18" charset="0"/>
              </a:rPr>
              <a:t>MTS</a:t>
            </a:r>
            <a:endParaRPr lang="ru-RU" altLang="ru-RU" sz="3200" dirty="0" smtClean="0">
              <a:latin typeface="Times New Roman" pitchFamily="18" charset="0"/>
            </a:endParaRPr>
          </a:p>
        </p:txBody>
      </p:sp>
      <p:sp>
        <p:nvSpPr>
          <p:cNvPr id="40963" name="Rectangle 6"/>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endParaRPr lang="ru-RU" altLang="ru-RU"/>
          </a:p>
        </p:txBody>
      </p:sp>
      <p:graphicFrame>
        <p:nvGraphicFramePr>
          <p:cNvPr id="40964" name="Object 5"/>
          <p:cNvGraphicFramePr>
            <a:graphicFrameLocks noChangeAspect="1"/>
          </p:cNvGraphicFramePr>
          <p:nvPr/>
        </p:nvGraphicFramePr>
        <p:xfrm>
          <a:off x="287338" y="1814513"/>
          <a:ext cx="8532812" cy="3630612"/>
        </p:xfrm>
        <a:graphic>
          <a:graphicData uri="http://schemas.openxmlformats.org/presentationml/2006/ole">
            <mc:AlternateContent xmlns:mc="http://schemas.openxmlformats.org/markup-compatibility/2006">
              <mc:Choice xmlns:v="urn:schemas-microsoft-com:vml" Requires="v">
                <p:oleObj spid="_x0000_s41004" name="Рисунок" r:id="rId3" imgW="5684520" imgH="2423160" progId="Word.Picture.8">
                  <p:embed/>
                </p:oleObj>
              </mc:Choice>
              <mc:Fallback>
                <p:oleObj name="Рисунок" r:id="rId3" imgW="5684520" imgH="242316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814513"/>
                        <a:ext cx="8532812"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40</a:t>
            </a:fld>
            <a:endParaRPr lang="ru-RU" alt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95288" y="549275"/>
            <a:ext cx="8424862" cy="719138"/>
          </a:xfrm>
        </p:spPr>
        <p:txBody>
          <a:bodyPr anchor="b"/>
          <a:lstStyle/>
          <a:p>
            <a:pPr algn="ctr" eaLnBrk="1" hangingPunct="1"/>
            <a:r>
              <a:rPr lang="ru-RU" altLang="ru-RU" sz="3600" smtClean="0">
                <a:latin typeface="Times New Roman" pitchFamily="18" charset="0"/>
              </a:rPr>
              <a:t>Список литературы</a:t>
            </a:r>
            <a:endParaRPr lang="ru-RU" altLang="ru-RU" sz="2800" i="1" smtClean="0">
              <a:latin typeface="Times New Roman" pitchFamily="18" charset="0"/>
            </a:endParaRPr>
          </a:p>
        </p:txBody>
      </p:sp>
      <p:sp>
        <p:nvSpPr>
          <p:cNvPr id="41987" name="TextBox 1"/>
          <p:cNvSpPr txBox="1">
            <a:spLocks noChangeArrowheads="1"/>
          </p:cNvSpPr>
          <p:nvPr/>
        </p:nvSpPr>
        <p:spPr bwMode="auto">
          <a:xfrm>
            <a:off x="468313" y="1412875"/>
            <a:ext cx="828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buFont typeface="Arial" charset="0"/>
              <a:buAutoNum type="arabicPeriod"/>
            </a:pPr>
            <a:r>
              <a:rPr lang="ru-RU" altLang="ru-RU" dirty="0"/>
              <a:t>Карпова И.П. Базы данных. Курс лекций и материалы для практических занятий: Учеб. пособие. – СПб., "Питер", 2013. – 240 с. – глава 4."Системы управления базами данных". – </a:t>
            </a:r>
            <a:r>
              <a:rPr lang="en-US" altLang="ru-RU" dirty="0">
                <a:hlinkClick r:id="rId2"/>
              </a:rPr>
              <a:t>https://publications.hse.ru/mirror/pubs/share/direct/259052819</a:t>
            </a:r>
            <a:endParaRPr lang="ru-RU" altLang="ru-RU" dirty="0"/>
          </a:p>
          <a:p>
            <a:pPr eaLnBrk="1" hangingPunct="1">
              <a:buFont typeface="Arial" charset="0"/>
              <a:buAutoNum type="arabicPeriod"/>
            </a:pPr>
            <a:r>
              <a:rPr lang="ru-RU" altLang="ru-RU" dirty="0" err="1"/>
              <a:t>Коннолли</a:t>
            </a:r>
            <a:r>
              <a:rPr lang="ru-RU" altLang="ru-RU" dirty="0"/>
              <a:t> Т., </a:t>
            </a:r>
            <a:r>
              <a:rPr lang="ru-RU" altLang="ru-RU" dirty="0" err="1"/>
              <a:t>Бегг</a:t>
            </a:r>
            <a:r>
              <a:rPr lang="ru-RU" altLang="ru-RU" dirty="0"/>
              <a:t> К. Базы данных. Проектирование, реализация и сопровождение. Теория и практика: учебник / пер. с англ. – М. и др.: Вильямс, 2017. – 1439 с. – глава 8."Промышленные реляционные СУБД: </a:t>
            </a:r>
            <a:r>
              <a:rPr lang="ru-RU" altLang="ru-RU" dirty="0" err="1"/>
              <a:t>Access</a:t>
            </a:r>
            <a:r>
              <a:rPr lang="ru-RU" altLang="ru-RU" dirty="0"/>
              <a:t> и </a:t>
            </a:r>
            <a:r>
              <a:rPr lang="ru-RU" altLang="ru-RU" dirty="0" err="1"/>
              <a:t>Oracle</a:t>
            </a:r>
            <a:r>
              <a:rPr lang="ru-RU" altLang="ru-RU" dirty="0"/>
              <a:t>".</a:t>
            </a:r>
          </a:p>
          <a:p>
            <a:pPr eaLnBrk="1" hangingPunct="1">
              <a:buFont typeface="Arial" charset="0"/>
              <a:buAutoNum type="arabicPeriod"/>
            </a:pPr>
            <a:r>
              <a:rPr lang="ru-RU" altLang="ru-RU" dirty="0"/>
              <a:t>Кузнецов С.Д. Основы баз данных. – "Издательство Интернет-университет информационных технологий – </a:t>
            </a:r>
            <a:r>
              <a:rPr lang="ru-RU" altLang="ru-RU" dirty="0" err="1"/>
              <a:t>ИНТУИТ.ру</a:t>
            </a:r>
            <a:r>
              <a:rPr lang="ru-RU" altLang="ru-RU" dirty="0"/>
              <a:t>", 2005. – 488 с. – </a:t>
            </a:r>
            <a:r>
              <a:rPr lang="en-US" altLang="ru-RU" dirty="0">
                <a:hlinkClick r:id="rId3"/>
              </a:rPr>
              <a:t>http://citforum.ru/database/osbd/glava_5.shtml#_1_2</a:t>
            </a:r>
            <a:r>
              <a:rPr lang="ru-RU" altLang="ru-RU" dirty="0"/>
              <a:t> – Лекция 2. Функции СУБД. Типовая организация СУБД. Примеры</a:t>
            </a:r>
            <a:r>
              <a:rPr lang="ru-RU" altLang="ru-RU" dirty="0" smtClean="0"/>
              <a:t>.</a:t>
            </a:r>
          </a:p>
          <a:p>
            <a:pPr eaLnBrk="1" hangingPunct="1">
              <a:buFont typeface="Arial" charset="0"/>
              <a:buAutoNum type="arabicPeriod"/>
            </a:pPr>
            <a:r>
              <a:rPr lang="en-US" dirty="0" smtClean="0"/>
              <a:t>PostgreSQL: </a:t>
            </a:r>
            <a:r>
              <a:rPr lang="ru-RU" dirty="0" smtClean="0"/>
              <a:t>документация.  </a:t>
            </a:r>
            <a:r>
              <a:rPr lang="ru-RU" dirty="0"/>
              <a:t>Компания </a:t>
            </a:r>
            <a:r>
              <a:rPr lang="en-US" dirty="0"/>
              <a:t>Postgres </a:t>
            </a:r>
            <a:r>
              <a:rPr lang="en-US" dirty="0" smtClean="0"/>
              <a:t>Professional</a:t>
            </a:r>
            <a:r>
              <a:rPr lang="ru-RU" dirty="0"/>
              <a:t>.</a:t>
            </a:r>
            <a:r>
              <a:rPr lang="ru-RU" dirty="0" smtClean="0"/>
              <a:t> - </a:t>
            </a:r>
            <a:r>
              <a:rPr lang="en-US" dirty="0">
                <a:hlinkClick r:id="rId4"/>
              </a:rPr>
              <a:t>https://</a:t>
            </a:r>
            <a:r>
              <a:rPr lang="en-US" dirty="0" smtClean="0">
                <a:hlinkClick r:id="rId4"/>
              </a:rPr>
              <a:t>postgrespro.ru/docs/postgresql</a:t>
            </a:r>
            <a:r>
              <a:rPr lang="ru-RU" dirty="0" smtClean="0"/>
              <a:t>  </a:t>
            </a:r>
            <a:endParaRPr lang="en-US" dirty="0" smtClean="0"/>
          </a:p>
          <a:p>
            <a:pPr eaLnBrk="1" hangingPunct="1">
              <a:buFont typeface="Arial" charset="0"/>
              <a:buAutoNum type="arabicPeriod"/>
            </a:pPr>
            <a:r>
              <a:rPr lang="en-US" altLang="ru-RU" dirty="0" smtClean="0"/>
              <a:t>Oracle Database Documentation</a:t>
            </a:r>
            <a:r>
              <a:rPr lang="en-US" altLang="ru-RU" dirty="0"/>
              <a:t>. </a:t>
            </a:r>
            <a:r>
              <a:rPr lang="en-US" altLang="ru-RU" dirty="0" smtClean="0"/>
              <a:t>- </a:t>
            </a:r>
            <a:r>
              <a:rPr lang="en-US" altLang="ru-RU" dirty="0" smtClean="0">
                <a:hlinkClick r:id="rId5"/>
              </a:rPr>
              <a:t>https</a:t>
            </a:r>
            <a:r>
              <a:rPr lang="en-US" altLang="ru-RU" dirty="0">
                <a:hlinkClick r:id="rId5"/>
              </a:rPr>
              <a:t>://</a:t>
            </a:r>
            <a:r>
              <a:rPr lang="en-US" altLang="ru-RU" dirty="0" smtClean="0">
                <a:hlinkClick r:id="rId5"/>
              </a:rPr>
              <a:t>docs.oracle.com/en/database/oracle/oracle-database/index.html</a:t>
            </a:r>
            <a:r>
              <a:rPr lang="en-US" altLang="ru-RU" dirty="0" smtClean="0"/>
              <a:t> </a:t>
            </a:r>
            <a:endParaRPr lang="ru-RU" altLang="ru-RU" dirty="0"/>
          </a:p>
        </p:txBody>
      </p:sp>
      <p:sp>
        <p:nvSpPr>
          <p:cNvPr id="2" name="Номер слайда 1"/>
          <p:cNvSpPr>
            <a:spLocks noGrp="1"/>
          </p:cNvSpPr>
          <p:nvPr>
            <p:ph type="sldNum" sz="quarter" idx="11"/>
          </p:nvPr>
        </p:nvSpPr>
        <p:spPr/>
        <p:txBody>
          <a:bodyPr/>
          <a:lstStyle/>
          <a:p>
            <a:pPr>
              <a:defRPr/>
            </a:pPr>
            <a:fld id="{A61582F9-D55C-49DB-A637-1C583F080DF2}" type="slidenum">
              <a:rPr lang="ru-RU" altLang="ru-RU" smtClean="0"/>
              <a:pPr>
                <a:defRPr/>
              </a:pPr>
              <a:t>41</a:t>
            </a:fld>
            <a:endParaRPr lang="ru-RU" altLang="ru-RU" dirty="0"/>
          </a:p>
        </p:txBody>
      </p:sp>
    </p:spTree>
    <p:extLst>
      <p:ext uri="{BB962C8B-B14F-4D97-AF65-F5344CB8AC3E}">
        <p14:creationId xmlns:p14="http://schemas.microsoft.com/office/powerpoint/2010/main" val="212868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04664"/>
            <a:ext cx="7772400" cy="831850"/>
          </a:xfrm>
        </p:spPr>
        <p:txBody>
          <a:bodyPr/>
          <a:lstStyle/>
          <a:p>
            <a:pPr algn="ctr" eaLnBrk="1" hangingPunct="1"/>
            <a:r>
              <a:rPr lang="ru-RU" altLang="ru-RU" sz="4000" dirty="0" smtClean="0">
                <a:latin typeface="Times New Roman" pitchFamily="18" charset="0"/>
              </a:rPr>
              <a:t>Классификация СУБД</a:t>
            </a:r>
          </a:p>
        </p:txBody>
      </p:sp>
      <p:sp>
        <p:nvSpPr>
          <p:cNvPr id="7171" name="Text Box 3"/>
          <p:cNvSpPr txBox="1">
            <a:spLocks noChangeArrowheads="1"/>
          </p:cNvSpPr>
          <p:nvPr/>
        </p:nvSpPr>
        <p:spPr bwMode="auto">
          <a:xfrm>
            <a:off x="611188" y="1124744"/>
            <a:ext cx="633707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sz="2000" dirty="0">
                <a:solidFill>
                  <a:srgbClr val="0D0D11"/>
                </a:solidFill>
              </a:rPr>
              <a:t>По методам организации хранения и обработки данных СУБД делят на </a:t>
            </a:r>
          </a:p>
          <a:p>
            <a:pPr eaLnBrk="1" hangingPunct="1">
              <a:buFont typeface="Wingdings" pitchFamily="2" charset="2"/>
              <a:buChar char="Ø"/>
            </a:pPr>
            <a:r>
              <a:rPr lang="ru-RU" altLang="ru-RU" sz="2000" b="1" dirty="0">
                <a:solidFill>
                  <a:srgbClr val="0D0D11"/>
                </a:solidFill>
              </a:rPr>
              <a:t> Централизованные</a:t>
            </a:r>
          </a:p>
          <a:p>
            <a:pPr marL="0" indent="0" eaLnBrk="1" hangingPunct="1"/>
            <a:r>
              <a:rPr lang="ru-RU" altLang="ru-RU" sz="2000" dirty="0" smtClean="0">
                <a:solidFill>
                  <a:srgbClr val="0D0D11"/>
                </a:solidFill>
              </a:rPr>
              <a:t>Работают (в режиме клиент-сервер) с БД, которая физически хранится в одном месте (на одном компьютере, на одном узле сети). </a:t>
            </a:r>
            <a:endParaRPr lang="ru-RU" altLang="ru-RU" sz="2000" b="1" dirty="0" smtClean="0">
              <a:solidFill>
                <a:srgbClr val="0D0D11"/>
              </a:solidFill>
            </a:endParaRPr>
          </a:p>
          <a:p>
            <a:pPr eaLnBrk="1" hangingPunct="1">
              <a:buFont typeface="Wingdings" pitchFamily="2" charset="2"/>
              <a:buChar char="Ø"/>
            </a:pPr>
            <a:r>
              <a:rPr lang="ru-RU" altLang="ru-RU" sz="2000" b="1" dirty="0" smtClean="0">
                <a:solidFill>
                  <a:srgbClr val="0D0D11"/>
                </a:solidFill>
              </a:rPr>
              <a:t> </a:t>
            </a:r>
            <a:r>
              <a:rPr lang="ru-RU" altLang="ru-RU" sz="2000" b="1" dirty="0">
                <a:solidFill>
                  <a:srgbClr val="0D0D11"/>
                </a:solidFill>
              </a:rPr>
              <a:t>Распределённые</a:t>
            </a:r>
            <a:r>
              <a:rPr lang="ru-RU" altLang="ru-RU" sz="2000" dirty="0">
                <a:solidFill>
                  <a:srgbClr val="0D0D11"/>
                </a:solidFill>
              </a:rPr>
              <a:t>. </a:t>
            </a:r>
          </a:p>
          <a:p>
            <a:pPr marL="0" indent="0" eaLnBrk="1" hangingPunct="1"/>
            <a:endParaRPr lang="ru-RU" altLang="ru-RU" sz="2000" dirty="0">
              <a:solidFill>
                <a:srgbClr val="0D0D11"/>
              </a:solidFill>
            </a:endParaRPr>
          </a:p>
          <a:p>
            <a:pPr marL="0" indent="0" eaLnBrk="1" hangingPunct="1"/>
            <a:endParaRPr lang="ru-RU" altLang="ru-RU" sz="2000" dirty="0" smtClean="0">
              <a:solidFill>
                <a:srgbClr val="0D0D11"/>
              </a:solidFill>
            </a:endParaRPr>
          </a:p>
          <a:p>
            <a:pPr marL="0" indent="0" eaLnBrk="1" hangingPunct="1"/>
            <a:endParaRPr lang="ru-RU" altLang="ru-RU" sz="2000" dirty="0">
              <a:solidFill>
                <a:srgbClr val="0D0D11"/>
              </a:solidFill>
            </a:endParaRPr>
          </a:p>
          <a:p>
            <a:pPr marL="0" indent="0" eaLnBrk="1" hangingPunct="1"/>
            <a:endParaRPr lang="ru-RU" altLang="ru-RU" sz="2000" dirty="0" smtClean="0">
              <a:solidFill>
                <a:srgbClr val="0D0D11"/>
              </a:solidFill>
            </a:endParaRPr>
          </a:p>
          <a:p>
            <a:pPr marL="0" indent="0" eaLnBrk="1" hangingPunct="1"/>
            <a:endParaRPr lang="ru-RU" altLang="ru-RU" sz="2000" dirty="0">
              <a:solidFill>
                <a:srgbClr val="0D0D11"/>
              </a:solidFill>
            </a:endParaRPr>
          </a:p>
          <a:p>
            <a:pPr marL="0" indent="0" eaLnBrk="1" hangingPunct="1"/>
            <a:endParaRPr lang="ru-RU" altLang="ru-RU" sz="2000" dirty="0">
              <a:solidFill>
                <a:srgbClr val="0D0D11"/>
              </a:solidFill>
            </a:endParaRPr>
          </a:p>
          <a:p>
            <a:pPr eaLnBrk="1" hangingPunct="1"/>
            <a:r>
              <a:rPr lang="ru-RU" altLang="ru-RU" sz="2000" dirty="0" smtClean="0">
                <a:solidFill>
                  <a:srgbClr val="0D0D11"/>
                </a:solidFill>
              </a:rPr>
              <a:t>По </a:t>
            </a:r>
            <a:r>
              <a:rPr lang="ru-RU" altLang="ru-RU" sz="2000" dirty="0">
                <a:solidFill>
                  <a:srgbClr val="0D0D11"/>
                </a:solidFill>
              </a:rPr>
              <a:t>модели данных различают </a:t>
            </a:r>
            <a:r>
              <a:rPr lang="ru-RU" altLang="ru-RU" sz="2000" b="1" dirty="0">
                <a:solidFill>
                  <a:srgbClr val="0D0D11"/>
                </a:solidFill>
              </a:rPr>
              <a:t>иерархические</a:t>
            </a:r>
            <a:r>
              <a:rPr lang="ru-RU" altLang="ru-RU" sz="2000" dirty="0">
                <a:solidFill>
                  <a:srgbClr val="0D0D11"/>
                </a:solidFill>
              </a:rPr>
              <a:t>,</a:t>
            </a:r>
            <a:r>
              <a:rPr lang="ru-RU" altLang="ru-RU" sz="2000" b="1" dirty="0">
                <a:solidFill>
                  <a:srgbClr val="0D0D11"/>
                </a:solidFill>
              </a:rPr>
              <a:t> сетевые</a:t>
            </a:r>
            <a:r>
              <a:rPr lang="ru-RU" altLang="ru-RU" sz="2000" dirty="0">
                <a:solidFill>
                  <a:srgbClr val="0D0D11"/>
                </a:solidFill>
              </a:rPr>
              <a:t>,</a:t>
            </a:r>
            <a:r>
              <a:rPr lang="ru-RU" altLang="ru-RU" sz="2000" b="1" dirty="0">
                <a:solidFill>
                  <a:srgbClr val="0D0D11"/>
                </a:solidFill>
              </a:rPr>
              <a:t> реляционные</a:t>
            </a:r>
            <a:r>
              <a:rPr lang="ru-RU" altLang="ru-RU" sz="2000" dirty="0">
                <a:solidFill>
                  <a:srgbClr val="0D0D11"/>
                </a:solidFill>
              </a:rPr>
              <a:t>, </a:t>
            </a:r>
            <a:r>
              <a:rPr lang="ru-RU" altLang="ru-RU" sz="2000" b="1" dirty="0">
                <a:solidFill>
                  <a:srgbClr val="0D0D11"/>
                </a:solidFill>
              </a:rPr>
              <a:t>объектно-реляционные,</a:t>
            </a:r>
            <a:r>
              <a:rPr lang="ru-RU" altLang="ru-RU" sz="2000" dirty="0">
                <a:solidFill>
                  <a:srgbClr val="0D0D11"/>
                </a:solidFill>
              </a:rPr>
              <a:t> </a:t>
            </a:r>
            <a:r>
              <a:rPr lang="ru-RU" altLang="ru-RU" sz="2000" b="1" dirty="0">
                <a:solidFill>
                  <a:srgbClr val="0D0D11"/>
                </a:solidFill>
              </a:rPr>
              <a:t>объектно-ориентированные, системы ключ-значение, многомерные, потоковые и т.д</a:t>
            </a:r>
            <a:r>
              <a:rPr lang="ru-RU" altLang="ru-RU" sz="2000" dirty="0">
                <a:solidFill>
                  <a:srgbClr val="0D0D11"/>
                </a:solidFill>
              </a:rPr>
              <a:t>.</a:t>
            </a:r>
          </a:p>
        </p:txBody>
      </p:sp>
      <p:graphicFrame>
        <p:nvGraphicFramePr>
          <p:cNvPr id="2" name="Объект 1"/>
          <p:cNvGraphicFramePr>
            <a:graphicFrameLocks noChangeAspect="1"/>
          </p:cNvGraphicFramePr>
          <p:nvPr>
            <p:extLst>
              <p:ext uri="{D42A27DB-BD31-4B8C-83A1-F6EECF244321}">
                <p14:modId xmlns:p14="http://schemas.microsoft.com/office/powerpoint/2010/main" val="2124871991"/>
              </p:ext>
            </p:extLst>
          </p:nvPr>
        </p:nvGraphicFramePr>
        <p:xfrm>
          <a:off x="1403225" y="3212976"/>
          <a:ext cx="7561263" cy="1814513"/>
        </p:xfrm>
        <a:graphic>
          <a:graphicData uri="http://schemas.openxmlformats.org/presentationml/2006/ole">
            <mc:AlternateContent xmlns:mc="http://schemas.openxmlformats.org/markup-compatibility/2006">
              <mc:Choice xmlns:v="urn:schemas-microsoft-com:vml" Requires="v">
                <p:oleObj spid="_x0000_s7210" name="Рисунок" r:id="rId3" imgW="5273040" imgH="1261872" progId="Word.Picture.8">
                  <p:embed/>
                </p:oleObj>
              </mc:Choice>
              <mc:Fallback>
                <p:oleObj name="Рисунок" r:id="rId3" imgW="5273040" imgH="126187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225" y="3212976"/>
                        <a:ext cx="75612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Номер слайда 2"/>
          <p:cNvSpPr>
            <a:spLocks noGrp="1"/>
          </p:cNvSpPr>
          <p:nvPr>
            <p:ph type="sldNum" sz="quarter" idx="11"/>
          </p:nvPr>
        </p:nvSpPr>
        <p:spPr/>
        <p:txBody>
          <a:bodyPr/>
          <a:lstStyle/>
          <a:p>
            <a:pPr>
              <a:defRPr/>
            </a:pPr>
            <a:fld id="{6C9ADA9A-6F36-4338-A00A-075300868182}" type="slidenum">
              <a:rPr lang="ru-RU" altLang="ru-RU" smtClean="0"/>
              <a:pPr>
                <a:defRPr/>
              </a:pPr>
              <a:t>5</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332656"/>
            <a:ext cx="8424862" cy="755650"/>
          </a:xfrm>
        </p:spPr>
        <p:txBody>
          <a:bodyPr/>
          <a:lstStyle/>
          <a:p>
            <a:pPr eaLnBrk="1" hangingPunct="1"/>
            <a:r>
              <a:rPr lang="ru-RU" altLang="ru-RU" sz="3200" dirty="0" smtClean="0">
                <a:latin typeface="Times New Roman" pitchFamily="18" charset="0"/>
              </a:rPr>
              <a:t>Требования к реляционным СУБД (по Кодду)</a:t>
            </a:r>
          </a:p>
        </p:txBody>
      </p:sp>
      <p:sp>
        <p:nvSpPr>
          <p:cNvPr id="8195" name="Rectangle 3"/>
          <p:cNvSpPr>
            <a:spLocks noGrp="1" noChangeArrowheads="1"/>
          </p:cNvSpPr>
          <p:nvPr>
            <p:ph idx="1"/>
          </p:nvPr>
        </p:nvSpPr>
        <p:spPr>
          <a:xfrm>
            <a:off x="179512" y="1124744"/>
            <a:ext cx="7056784" cy="5184775"/>
          </a:xfrm>
        </p:spPr>
        <p:txBody>
          <a:bodyPr/>
          <a:lstStyle/>
          <a:p>
            <a:pPr marL="360000" indent="-360000" eaLnBrk="1" hangingPunct="1">
              <a:lnSpc>
                <a:spcPct val="80000"/>
              </a:lnSpc>
              <a:spcBef>
                <a:spcPct val="40000"/>
              </a:spcBef>
              <a:buFont typeface="Symbol" pitchFamily="18" charset="2"/>
              <a:buAutoNum type="arabicPeriod"/>
              <a:defRPr/>
            </a:pPr>
            <a:r>
              <a:rPr lang="ru-RU" altLang="ru-RU" sz="2000" b="1" dirty="0" smtClean="0">
                <a:solidFill>
                  <a:srgbClr val="0D0D11"/>
                </a:solidFill>
                <a:latin typeface="Times New Roman" pitchFamily="18" charset="0"/>
              </a:rPr>
              <a:t>Явное представление данных</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The</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Information</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Rule</a:t>
            </a:r>
            <a:r>
              <a:rPr lang="ru-RU" altLang="ru-RU" sz="2000" dirty="0" smtClean="0">
                <a:solidFill>
                  <a:srgbClr val="0D0D11"/>
                </a:solidFill>
                <a:latin typeface="Times New Roman" pitchFamily="18" charset="0"/>
              </a:rPr>
              <a:t>). Информация должна быть представлена в виде данных, хранящихся в ячейках. Данные, хранящиеся в ячейках, должны быть </a:t>
            </a:r>
            <a:r>
              <a:rPr lang="ru-RU" altLang="ru-RU" sz="2000" dirty="0" err="1" smtClean="0">
                <a:solidFill>
                  <a:srgbClr val="0D0D11"/>
                </a:solidFill>
                <a:latin typeface="Times New Roman" pitchFamily="18" charset="0"/>
              </a:rPr>
              <a:t>атомарны</a:t>
            </a:r>
            <a:r>
              <a:rPr lang="ru-RU" altLang="ru-RU" sz="2000" dirty="0" smtClean="0">
                <a:solidFill>
                  <a:srgbClr val="0D0D11"/>
                </a:solidFill>
                <a:latin typeface="Times New Roman" pitchFamily="18" charset="0"/>
              </a:rPr>
              <a:t>. Порядок строк в реляционной таблице не должен влиять на смысл данных.</a:t>
            </a:r>
          </a:p>
          <a:p>
            <a:pPr marL="360000" indent="-360000" eaLnBrk="1" hangingPunct="1">
              <a:lnSpc>
                <a:spcPct val="80000"/>
              </a:lnSpc>
              <a:spcBef>
                <a:spcPct val="40000"/>
              </a:spcBef>
              <a:buFont typeface="Symbol" pitchFamily="18" charset="2"/>
              <a:buAutoNum type="arabicPeriod"/>
              <a:defRPr/>
            </a:pPr>
            <a:r>
              <a:rPr lang="ru-RU" altLang="ru-RU" sz="2000" b="1" dirty="0" smtClean="0">
                <a:solidFill>
                  <a:srgbClr val="0D0D11"/>
                </a:solidFill>
                <a:latin typeface="Times New Roman" pitchFamily="18" charset="0"/>
              </a:rPr>
              <a:t>Гарантированный доступ к данным</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Guaranteed</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Access</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Rule</a:t>
            </a:r>
            <a:r>
              <a:rPr lang="ru-RU" altLang="ru-RU" sz="2000" dirty="0" smtClean="0">
                <a:solidFill>
                  <a:srgbClr val="0D0D11"/>
                </a:solidFill>
                <a:latin typeface="Times New Roman" pitchFamily="18" charset="0"/>
              </a:rPr>
              <a:t>). К каждому элементу данных должен быть гарантирован доступ с помощью комбинации имени таблицы, первичного ключа строки и имени столбца.</a:t>
            </a:r>
          </a:p>
          <a:p>
            <a:pPr marL="360000" indent="-360000" eaLnBrk="1" hangingPunct="1">
              <a:lnSpc>
                <a:spcPct val="80000"/>
              </a:lnSpc>
              <a:spcBef>
                <a:spcPct val="40000"/>
              </a:spcBef>
              <a:buFont typeface="Symbol" pitchFamily="18" charset="2"/>
              <a:buAutoNum type="arabicPeriod"/>
              <a:defRPr/>
            </a:pPr>
            <a:r>
              <a:rPr lang="ru-RU" altLang="ru-RU" sz="2000" b="1" dirty="0" smtClean="0">
                <a:solidFill>
                  <a:srgbClr val="0D0D11"/>
                </a:solidFill>
                <a:latin typeface="Times New Roman" pitchFamily="18" charset="0"/>
              </a:rPr>
              <a:t>Полная обработка неизвестных значений</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Systematic</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Treatment</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of</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Null</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Values</a:t>
            </a:r>
            <a:r>
              <a:rPr lang="ru-RU" altLang="ru-RU" sz="2000" dirty="0" smtClean="0">
                <a:solidFill>
                  <a:srgbClr val="0D0D11"/>
                </a:solidFill>
                <a:latin typeface="Times New Roman" pitchFamily="18" charset="0"/>
              </a:rPr>
              <a:t>). Неизвестные значения </a:t>
            </a:r>
            <a:r>
              <a:rPr lang="ru-RU" altLang="ru-RU" sz="2000" b="1" dirty="0" smtClean="0">
                <a:solidFill>
                  <a:srgbClr val="0D0D11"/>
                </a:solidFill>
                <a:latin typeface="Times New Roman" pitchFamily="18" charset="0"/>
              </a:rPr>
              <a:t>NULL</a:t>
            </a:r>
            <a:r>
              <a:rPr lang="ru-RU" altLang="ru-RU" sz="2000" dirty="0" smtClean="0">
                <a:solidFill>
                  <a:srgbClr val="0D0D11"/>
                </a:solidFill>
                <a:latin typeface="Times New Roman" pitchFamily="18" charset="0"/>
              </a:rPr>
              <a:t>, отличные от любого известного значения, должны поддерживаться для всех типов данных при </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выполнении любых операций.</a:t>
            </a:r>
          </a:p>
          <a:p>
            <a:pPr marL="360000" indent="-360000" eaLnBrk="1" hangingPunct="1">
              <a:lnSpc>
                <a:spcPct val="80000"/>
              </a:lnSpc>
              <a:spcBef>
                <a:spcPct val="40000"/>
              </a:spcBef>
              <a:buFont typeface="Symbol" pitchFamily="18" charset="2"/>
              <a:buAutoNum type="arabicPeriod"/>
              <a:defRPr/>
            </a:pPr>
            <a:r>
              <a:rPr lang="ru-RU" altLang="ru-RU" sz="2000" b="1" dirty="0" smtClean="0">
                <a:solidFill>
                  <a:srgbClr val="0D0D11"/>
                </a:solidFill>
                <a:latin typeface="Times New Roman" pitchFamily="18" charset="0"/>
              </a:rPr>
              <a:t>Доступ</a:t>
            </a:r>
            <a:r>
              <a:rPr lang="en-US" altLang="ru-RU" sz="2000" b="1" dirty="0" smtClean="0">
                <a:solidFill>
                  <a:srgbClr val="0D0D11"/>
                </a:solidFill>
                <a:latin typeface="Times New Roman" pitchFamily="18" charset="0"/>
              </a:rPr>
              <a:t> </a:t>
            </a:r>
            <a:r>
              <a:rPr lang="ru-RU" altLang="ru-RU" sz="2000" b="1" dirty="0" smtClean="0">
                <a:solidFill>
                  <a:srgbClr val="0D0D11"/>
                </a:solidFill>
                <a:latin typeface="Times New Roman" pitchFamily="18" charset="0"/>
              </a:rPr>
              <a:t>к</a:t>
            </a:r>
            <a:r>
              <a:rPr lang="en-US" altLang="ru-RU" sz="2000" b="1" dirty="0" smtClean="0">
                <a:solidFill>
                  <a:srgbClr val="0D0D11"/>
                </a:solidFill>
                <a:latin typeface="Times New Roman" pitchFamily="18" charset="0"/>
              </a:rPr>
              <a:t> </a:t>
            </a:r>
            <a:r>
              <a:rPr lang="ru-RU" altLang="ru-RU" sz="2000" b="1" dirty="0" smtClean="0">
                <a:solidFill>
                  <a:srgbClr val="0D0D11"/>
                </a:solidFill>
                <a:latin typeface="Times New Roman" pitchFamily="18" charset="0"/>
              </a:rPr>
              <a:t>словарю</a:t>
            </a:r>
            <a:r>
              <a:rPr lang="en-US" altLang="ru-RU" sz="2000" b="1" dirty="0" smtClean="0">
                <a:solidFill>
                  <a:srgbClr val="0D0D11"/>
                </a:solidFill>
                <a:latin typeface="Times New Roman" pitchFamily="18" charset="0"/>
              </a:rPr>
              <a:t> </a:t>
            </a:r>
            <a:r>
              <a:rPr lang="ru-RU" altLang="ru-RU" sz="2000" b="1" dirty="0" smtClean="0">
                <a:solidFill>
                  <a:srgbClr val="0D0D11"/>
                </a:solidFill>
                <a:latin typeface="Times New Roman" pitchFamily="18" charset="0"/>
              </a:rPr>
              <a:t>данных</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в</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терминах</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реляционной</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модели</a:t>
            </a:r>
            <a:r>
              <a:rPr lang="en-US" altLang="ru-RU" sz="2000" dirty="0" smtClean="0">
                <a:solidFill>
                  <a:srgbClr val="0D0D11"/>
                </a:solidFill>
                <a:latin typeface="Times New Roman" pitchFamily="18" charset="0"/>
              </a:rPr>
              <a:t> (Dynamic On-Line Catalog Based on the Relational Model). </a:t>
            </a:r>
            <a:r>
              <a:rPr lang="ru-RU" altLang="ru-RU" sz="2000" b="1" dirty="0" smtClean="0">
                <a:solidFill>
                  <a:srgbClr val="0D0D11"/>
                </a:solidFill>
                <a:latin typeface="Times New Roman" pitchFamily="18" charset="0"/>
              </a:rPr>
              <a:t>Словарь данных</a:t>
            </a:r>
            <a:r>
              <a:rPr lang="ru-RU" altLang="ru-RU" sz="2000" dirty="0" smtClean="0">
                <a:solidFill>
                  <a:srgbClr val="0D0D11"/>
                </a:solidFill>
                <a:latin typeface="Times New Roman" pitchFamily="18" charset="0"/>
              </a:rPr>
              <a:t> должен сохраняться в форме реляционных таблиц, и СУБД должна поддерживать доступ к нему при помощи стандартных языковых</a:t>
            </a:r>
            <a:r>
              <a:rPr lang="en-US" altLang="ru-RU" sz="2000" dirty="0" smtClean="0">
                <a:solidFill>
                  <a:srgbClr val="0D0D11"/>
                </a:solidFill>
                <a:latin typeface="Times New Roman" pitchFamily="18" charset="0"/>
              </a:rPr>
              <a:t>  </a:t>
            </a:r>
            <a:r>
              <a:rPr lang="ru-RU" altLang="ru-RU" sz="2000" dirty="0" smtClean="0">
                <a:solidFill>
                  <a:srgbClr val="0D0D11"/>
                </a:solidFill>
                <a:latin typeface="Times New Roman" pitchFamily="18" charset="0"/>
              </a:rPr>
              <a:t> средств.</a:t>
            </a:r>
          </a:p>
          <a:p>
            <a:pPr marL="0" indent="0" eaLnBrk="1" hangingPunct="1">
              <a:lnSpc>
                <a:spcPct val="80000"/>
              </a:lnSpc>
              <a:spcBef>
                <a:spcPct val="40000"/>
              </a:spcBef>
              <a:buFont typeface="Wingdings" pitchFamily="2" charset="2"/>
              <a:buNone/>
              <a:defRPr/>
            </a:pPr>
            <a:endParaRPr lang="ru-RU" altLang="ru-RU" sz="2000" dirty="0" smtClean="0">
              <a:solidFill>
                <a:srgbClr val="0D0D11"/>
              </a:solidFill>
              <a:latin typeface="Times New Roman" pitchFamily="18" charset="0"/>
            </a:endParaRP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075" y="1052736"/>
            <a:ext cx="2086421" cy="135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854" y="2636912"/>
            <a:ext cx="2152650" cy="1133475"/>
          </a:xfrm>
          <a:prstGeom prst="rect">
            <a:avLst/>
          </a:pr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pic>
      <p:sp>
        <p:nvSpPr>
          <p:cNvPr id="3" name="Номер слайда 2"/>
          <p:cNvSpPr>
            <a:spLocks noGrp="1"/>
          </p:cNvSpPr>
          <p:nvPr>
            <p:ph type="sldNum" sz="quarter" idx="11"/>
          </p:nvPr>
        </p:nvSpPr>
        <p:spPr/>
        <p:txBody>
          <a:bodyPr/>
          <a:lstStyle/>
          <a:p>
            <a:pPr>
              <a:defRPr/>
            </a:pPr>
            <a:fld id="{6C9ADA9A-6F36-4338-A00A-075300868182}" type="slidenum">
              <a:rPr lang="ru-RU" altLang="ru-RU" smtClean="0"/>
              <a:pPr>
                <a:defRPr/>
              </a:pPr>
              <a:t>6</a:t>
            </a:fld>
            <a:endParaRPr lang="ru-RU" altLang="ru-RU"/>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33" y="5620579"/>
            <a:ext cx="2410063" cy="1120789"/>
          </a:xfrm>
          <a:prstGeom prst="rect">
            <a:avLst/>
          </a:prstGeom>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854" y="3752829"/>
            <a:ext cx="2160290" cy="1598899"/>
          </a:xfrm>
          <a:prstGeom prst="rect">
            <a:avLst/>
          </a:prstGeom>
          <a:noFill/>
          <a:ln w="952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468313" y="404664"/>
            <a:ext cx="8351837" cy="603250"/>
          </a:xfrm>
          <a:noFill/>
        </p:spPr>
        <p:txBody>
          <a:bodyPr/>
          <a:lstStyle/>
          <a:p>
            <a:pPr eaLnBrk="1" hangingPunct="1"/>
            <a:r>
              <a:rPr lang="ru-RU" altLang="ru-RU" sz="3200" dirty="0" smtClean="0">
                <a:latin typeface="Times New Roman" pitchFamily="18" charset="0"/>
              </a:rPr>
              <a:t>Требования к реляционным СУБД (по Кодду)</a:t>
            </a:r>
          </a:p>
        </p:txBody>
      </p:sp>
      <p:sp>
        <p:nvSpPr>
          <p:cNvPr id="2" name="Rectangle 3"/>
          <p:cNvSpPr>
            <a:spLocks noGrp="1" noChangeArrowheads="1"/>
          </p:cNvSpPr>
          <p:nvPr>
            <p:ph idx="1"/>
          </p:nvPr>
        </p:nvSpPr>
        <p:spPr>
          <a:xfrm>
            <a:off x="323850" y="1124744"/>
            <a:ext cx="8569325" cy="5183187"/>
          </a:xfrm>
        </p:spPr>
        <p:txBody>
          <a:bodyPr/>
          <a:lstStyle/>
          <a:p>
            <a:pPr marL="533400" indent="-533400" eaLnBrk="1" hangingPunct="1">
              <a:lnSpc>
                <a:spcPct val="80000"/>
              </a:lnSpc>
              <a:spcBef>
                <a:spcPct val="40000"/>
              </a:spcBef>
              <a:buFontTx/>
              <a:buAutoNum type="arabicPeriod" startAt="5"/>
              <a:defRPr/>
            </a:pPr>
            <a:r>
              <a:rPr lang="ru-RU" altLang="ru-RU" sz="2000" b="1" dirty="0" smtClean="0">
                <a:solidFill>
                  <a:srgbClr val="0D0D11"/>
                </a:solidFill>
                <a:latin typeface="Times New Roman" pitchFamily="18" charset="0"/>
              </a:rPr>
              <a:t>Полнота</a:t>
            </a:r>
            <a:r>
              <a:rPr lang="en-US" altLang="ru-RU" sz="2000" b="1" dirty="0" smtClean="0">
                <a:solidFill>
                  <a:srgbClr val="0D0D11"/>
                </a:solidFill>
                <a:latin typeface="Times New Roman" pitchFamily="18" charset="0"/>
              </a:rPr>
              <a:t> </a:t>
            </a:r>
            <a:r>
              <a:rPr lang="ru-RU" altLang="ru-RU" sz="2000" b="1" dirty="0" smtClean="0">
                <a:solidFill>
                  <a:srgbClr val="0D0D11"/>
                </a:solidFill>
                <a:latin typeface="Times New Roman" pitchFamily="18" charset="0"/>
              </a:rPr>
              <a:t>подмножества</a:t>
            </a:r>
            <a:r>
              <a:rPr lang="en-US" altLang="ru-RU" sz="2000" b="1" dirty="0" smtClean="0">
                <a:solidFill>
                  <a:srgbClr val="0D0D11"/>
                </a:solidFill>
                <a:latin typeface="Times New Roman" pitchFamily="18" charset="0"/>
              </a:rPr>
              <a:t> </a:t>
            </a:r>
            <a:r>
              <a:rPr lang="ru-RU" altLang="ru-RU" sz="2000" b="1" dirty="0" smtClean="0">
                <a:solidFill>
                  <a:srgbClr val="0D0D11"/>
                </a:solidFill>
                <a:latin typeface="Times New Roman" pitchFamily="18" charset="0"/>
              </a:rPr>
              <a:t>языка</a:t>
            </a:r>
            <a:r>
              <a:rPr lang="en-US" altLang="ru-RU" sz="2000" dirty="0" smtClean="0">
                <a:solidFill>
                  <a:srgbClr val="0D0D11"/>
                </a:solidFill>
                <a:latin typeface="Times New Roman" pitchFamily="18" charset="0"/>
              </a:rPr>
              <a:t> (Comprehensive Data Sublanguage Rule). </a:t>
            </a:r>
            <a:r>
              <a:rPr lang="ru-RU" altLang="ru-RU" sz="2000" dirty="0" smtClean="0">
                <a:solidFill>
                  <a:srgbClr val="0D0D11"/>
                </a:solidFill>
                <a:latin typeface="Times New Roman" pitchFamily="18" charset="0"/>
              </a:rPr>
              <a:t>Система управления реляционными базами данных должна поддерживать </a:t>
            </a:r>
            <a:r>
              <a:rPr lang="ru-RU" altLang="ru-RU" sz="2000" b="1" dirty="0" smtClean="0">
                <a:solidFill>
                  <a:srgbClr val="0D0D11"/>
                </a:solidFill>
                <a:latin typeface="Times New Roman" pitchFamily="18" charset="0"/>
              </a:rPr>
              <a:t>единственный язык запросов</a:t>
            </a:r>
            <a:r>
              <a:rPr lang="ru-RU" altLang="ru-RU" sz="2000" dirty="0" smtClean="0">
                <a:solidFill>
                  <a:srgbClr val="0D0D11"/>
                </a:solidFill>
                <a:latin typeface="Times New Roman" pitchFamily="18" charset="0"/>
              </a:rPr>
              <a:t>, который позволяет выполнять все операции работы к данным:</a:t>
            </a:r>
          </a:p>
          <a:p>
            <a:pPr lvl="1" eaLnBrk="1" hangingPunct="1">
              <a:lnSpc>
                <a:spcPct val="80000"/>
              </a:lnSpc>
              <a:spcBef>
                <a:spcPts val="300"/>
              </a:spcBef>
              <a:buFont typeface="Arial" panose="020B0604020202020204" pitchFamily="34" charset="0"/>
              <a:buChar char="•"/>
              <a:defRPr/>
            </a:pPr>
            <a:r>
              <a:rPr lang="ru-RU" altLang="ru-RU" sz="2000" dirty="0" smtClean="0">
                <a:solidFill>
                  <a:srgbClr val="0D0D11"/>
                </a:solidFill>
                <a:latin typeface="Times New Roman" pitchFamily="18" charset="0"/>
              </a:rPr>
              <a:t>операции определения данных,</a:t>
            </a:r>
          </a:p>
          <a:p>
            <a:pPr lvl="1" eaLnBrk="1" hangingPunct="1">
              <a:lnSpc>
                <a:spcPct val="80000"/>
              </a:lnSpc>
              <a:spcBef>
                <a:spcPts val="300"/>
              </a:spcBef>
              <a:buFont typeface="Arial" panose="020B0604020202020204" pitchFamily="34" charset="0"/>
              <a:buChar char="•"/>
              <a:defRPr/>
            </a:pPr>
            <a:r>
              <a:rPr lang="ru-RU" altLang="ru-RU" sz="2000" dirty="0" smtClean="0">
                <a:solidFill>
                  <a:srgbClr val="0D0D11"/>
                </a:solidFill>
                <a:latin typeface="Times New Roman" pitchFamily="18" charset="0"/>
              </a:rPr>
              <a:t>операции манипулирования данными,</a:t>
            </a:r>
          </a:p>
          <a:p>
            <a:pPr lvl="1" eaLnBrk="1" hangingPunct="1">
              <a:lnSpc>
                <a:spcPct val="80000"/>
              </a:lnSpc>
              <a:spcBef>
                <a:spcPts val="300"/>
              </a:spcBef>
              <a:buFont typeface="Arial" panose="020B0604020202020204" pitchFamily="34" charset="0"/>
              <a:buChar char="•"/>
              <a:defRPr/>
            </a:pPr>
            <a:r>
              <a:rPr lang="ru-RU" altLang="ru-RU" sz="2000" dirty="0" smtClean="0">
                <a:solidFill>
                  <a:srgbClr val="0D0D11"/>
                </a:solidFill>
                <a:latin typeface="Times New Roman" pitchFamily="18" charset="0"/>
              </a:rPr>
              <a:t>управление доступом к данным,</a:t>
            </a:r>
          </a:p>
          <a:p>
            <a:pPr lvl="1" eaLnBrk="1" hangingPunct="1">
              <a:lnSpc>
                <a:spcPct val="80000"/>
              </a:lnSpc>
              <a:spcBef>
                <a:spcPts val="300"/>
              </a:spcBef>
              <a:buFont typeface="Arial" panose="020B0604020202020204" pitchFamily="34" charset="0"/>
              <a:buChar char="•"/>
              <a:defRPr/>
            </a:pPr>
            <a:r>
              <a:rPr lang="ru-RU" altLang="ru-RU" sz="2000" dirty="0" smtClean="0">
                <a:solidFill>
                  <a:srgbClr val="0D0D11"/>
                </a:solidFill>
                <a:latin typeface="Times New Roman" pitchFamily="18" charset="0"/>
              </a:rPr>
              <a:t>управление транзакциями.</a:t>
            </a:r>
            <a:endParaRPr lang="en-US" altLang="ru-RU" sz="2000" dirty="0" smtClean="0">
              <a:solidFill>
                <a:srgbClr val="0D0D11"/>
              </a:solidFill>
              <a:latin typeface="Times New Roman" pitchFamily="18" charset="0"/>
            </a:endParaRPr>
          </a:p>
          <a:p>
            <a:pPr lvl="1" eaLnBrk="1" hangingPunct="1">
              <a:lnSpc>
                <a:spcPct val="80000"/>
              </a:lnSpc>
              <a:spcBef>
                <a:spcPts val="300"/>
              </a:spcBef>
              <a:buFont typeface="Arial" panose="020B0604020202020204" pitchFamily="34" charset="0"/>
              <a:buChar char="•"/>
              <a:defRPr/>
            </a:pPr>
            <a:endParaRPr lang="ru-RU" altLang="ru-RU" sz="2000" dirty="0" smtClean="0">
              <a:solidFill>
                <a:srgbClr val="0D0D11"/>
              </a:solidFill>
              <a:latin typeface="Times New Roman" pitchFamily="18" charset="0"/>
            </a:endParaRPr>
          </a:p>
          <a:p>
            <a:pPr lvl="1" eaLnBrk="1" hangingPunct="1">
              <a:lnSpc>
                <a:spcPct val="80000"/>
              </a:lnSpc>
              <a:spcBef>
                <a:spcPts val="300"/>
              </a:spcBef>
              <a:buFont typeface="Arial" panose="020B0604020202020204" pitchFamily="34" charset="0"/>
              <a:buChar char="•"/>
              <a:defRPr/>
            </a:pPr>
            <a:endParaRPr lang="ru-RU" altLang="ru-RU" sz="2000" dirty="0" smtClean="0">
              <a:solidFill>
                <a:srgbClr val="0D0D11"/>
              </a:solidFill>
              <a:latin typeface="Times New Roman" pitchFamily="18" charset="0"/>
            </a:endParaRPr>
          </a:p>
          <a:p>
            <a:pPr marL="609600" indent="-609600" eaLnBrk="1" hangingPunct="1">
              <a:lnSpc>
                <a:spcPct val="90000"/>
              </a:lnSpc>
              <a:buFontTx/>
              <a:buAutoNum type="arabicPeriod" startAt="6"/>
              <a:defRPr/>
            </a:pPr>
            <a:r>
              <a:rPr lang="ru-RU" altLang="ru-RU" sz="2000" dirty="0" smtClean="0">
                <a:solidFill>
                  <a:srgbClr val="0D0D11"/>
                </a:solidFill>
                <a:latin typeface="Times New Roman" pitchFamily="18" charset="0"/>
              </a:rPr>
              <a:t>Поддержка </a:t>
            </a:r>
            <a:r>
              <a:rPr lang="ru-RU" altLang="ru-RU" sz="2000" b="1" dirty="0" smtClean="0">
                <a:solidFill>
                  <a:srgbClr val="0D0D11"/>
                </a:solidFill>
                <a:latin typeface="Times New Roman" pitchFamily="18" charset="0"/>
              </a:rPr>
              <a:t>обновляемых представлений</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View</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Updating</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Rule</a:t>
            </a:r>
            <a:r>
              <a:rPr lang="ru-RU" altLang="ru-RU" sz="2000" dirty="0" smtClean="0">
                <a:solidFill>
                  <a:srgbClr val="0D0D11"/>
                </a:solidFill>
                <a:latin typeface="Times New Roman" pitchFamily="18" charset="0"/>
              </a:rPr>
              <a:t>). Обновляемое представление должно поддерживать все операции манипулирования данными, которые поддерживают реляционные таблицы: операции выборки, вставки, модификации и удаления данных.</a:t>
            </a:r>
            <a:endParaRPr lang="en-US" altLang="ru-RU" sz="2000" dirty="0" smtClean="0">
              <a:solidFill>
                <a:srgbClr val="0D0D11"/>
              </a:solidFill>
              <a:latin typeface="Times New Roman" pitchFamily="18" charset="0"/>
            </a:endParaRPr>
          </a:p>
          <a:p>
            <a:pPr marL="609600" indent="-609600" eaLnBrk="1" hangingPunct="1">
              <a:lnSpc>
                <a:spcPct val="90000"/>
              </a:lnSpc>
              <a:buFontTx/>
              <a:buAutoNum type="arabicPeriod" startAt="6"/>
              <a:defRPr/>
            </a:pPr>
            <a:r>
              <a:rPr lang="ru-RU" altLang="ru-RU" sz="2000" dirty="0" smtClean="0">
                <a:solidFill>
                  <a:srgbClr val="0D0D11"/>
                </a:solidFill>
                <a:latin typeface="Times New Roman" pitchFamily="18" charset="0"/>
              </a:rPr>
              <a:t>Наличие </a:t>
            </a:r>
            <a:r>
              <a:rPr lang="ru-RU" altLang="ru-RU" sz="2000" b="1" dirty="0" smtClean="0">
                <a:solidFill>
                  <a:srgbClr val="0D0D11"/>
                </a:solidFill>
                <a:latin typeface="Times New Roman" pitchFamily="18" charset="0"/>
              </a:rPr>
              <a:t>высокоуровневых операций</a:t>
            </a:r>
            <a:r>
              <a:rPr lang="ru-RU" altLang="ru-RU" sz="2000" dirty="0" smtClean="0">
                <a:solidFill>
                  <a:srgbClr val="0D0D11"/>
                </a:solidFill>
                <a:latin typeface="Times New Roman" pitchFamily="18" charset="0"/>
              </a:rPr>
              <a:t> управления данными (</a:t>
            </a:r>
            <a:r>
              <a:rPr lang="ru-RU" altLang="ru-RU" sz="2000" dirty="0" err="1" smtClean="0">
                <a:solidFill>
                  <a:srgbClr val="0D0D11"/>
                </a:solidFill>
                <a:latin typeface="Times New Roman" pitchFamily="18" charset="0"/>
              </a:rPr>
              <a:t>High-Level</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Insert</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Update</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and</a:t>
            </a:r>
            <a:r>
              <a:rPr lang="ru-RU" altLang="ru-RU" sz="2000" dirty="0" smtClean="0">
                <a:solidFill>
                  <a:srgbClr val="0D0D11"/>
                </a:solidFill>
                <a:latin typeface="Times New Roman" pitchFamily="18" charset="0"/>
              </a:rPr>
              <a:t> </a:t>
            </a:r>
            <a:r>
              <a:rPr lang="ru-RU" altLang="ru-RU" sz="2000" dirty="0" err="1" smtClean="0">
                <a:solidFill>
                  <a:srgbClr val="0D0D11"/>
                </a:solidFill>
                <a:latin typeface="Times New Roman" pitchFamily="18" charset="0"/>
              </a:rPr>
              <a:t>Delete</a:t>
            </a:r>
            <a:r>
              <a:rPr lang="ru-RU" altLang="ru-RU" sz="2000" dirty="0" smtClean="0">
                <a:solidFill>
                  <a:srgbClr val="0D0D11"/>
                </a:solidFill>
                <a:latin typeface="Times New Roman" pitchFamily="18" charset="0"/>
              </a:rPr>
              <a:t>). Операции вставки, модификации и удаления данных должны поддерживаться не только по отношению к одной строке реляционной таблицы, но по отношению к любому множеству строк.</a:t>
            </a:r>
          </a:p>
        </p:txBody>
      </p:sp>
      <p:sp>
        <p:nvSpPr>
          <p:cNvPr id="3" name="Номер слайда 2"/>
          <p:cNvSpPr>
            <a:spLocks noGrp="1"/>
          </p:cNvSpPr>
          <p:nvPr>
            <p:ph type="sldNum" sz="quarter" idx="11"/>
          </p:nvPr>
        </p:nvSpPr>
        <p:spPr/>
        <p:txBody>
          <a:bodyPr/>
          <a:lstStyle/>
          <a:p>
            <a:pPr>
              <a:defRPr/>
            </a:pPr>
            <a:fld id="{6C9ADA9A-6F36-4338-A00A-075300868182}" type="slidenum">
              <a:rPr lang="ru-RU" altLang="ru-RU" smtClean="0"/>
              <a:pPr>
                <a:defRPr/>
              </a:pPr>
              <a:t>7</a:t>
            </a:fld>
            <a:endParaRPr lang="ru-RU" altLang="ru-RU"/>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132856"/>
            <a:ext cx="2582701" cy="170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66725" y="332656"/>
            <a:ext cx="8353425" cy="755650"/>
          </a:xfrm>
          <a:noFill/>
        </p:spPr>
        <p:txBody>
          <a:bodyPr/>
          <a:lstStyle/>
          <a:p>
            <a:pPr eaLnBrk="1" hangingPunct="1"/>
            <a:r>
              <a:rPr lang="ru-RU" altLang="ru-RU" sz="3200" dirty="0" smtClean="0">
                <a:latin typeface="Times New Roman" pitchFamily="18" charset="0"/>
              </a:rPr>
              <a:t>Требования к реляционным СУБД (по Кодду)</a:t>
            </a:r>
          </a:p>
        </p:txBody>
      </p:sp>
      <p:sp>
        <p:nvSpPr>
          <p:cNvPr id="10243" name="Rectangle 3"/>
          <p:cNvSpPr>
            <a:spLocks noGrp="1" noChangeArrowheads="1"/>
          </p:cNvSpPr>
          <p:nvPr>
            <p:ph idx="1"/>
          </p:nvPr>
        </p:nvSpPr>
        <p:spPr>
          <a:xfrm>
            <a:off x="685800" y="1268413"/>
            <a:ext cx="7772400" cy="2952750"/>
          </a:xfrm>
        </p:spPr>
        <p:txBody>
          <a:bodyPr/>
          <a:lstStyle/>
          <a:p>
            <a:pPr marL="381000" indent="-381000" eaLnBrk="1" hangingPunct="1">
              <a:buFontTx/>
              <a:buAutoNum type="arabicPeriod" startAt="8"/>
            </a:pPr>
            <a:r>
              <a:rPr lang="ru-RU" altLang="ru-RU" sz="2200" b="1" dirty="0" smtClean="0">
                <a:solidFill>
                  <a:srgbClr val="0D0D11"/>
                </a:solidFill>
                <a:latin typeface="Times New Roman" pitchFamily="18" charset="0"/>
              </a:rPr>
              <a:t>Физическая независимость данных</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Physical</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Data</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Independence</a:t>
            </a:r>
            <a:r>
              <a:rPr lang="ru-RU" altLang="ru-RU" sz="2200" dirty="0" smtClean="0">
                <a:solidFill>
                  <a:srgbClr val="0D0D11"/>
                </a:solidFill>
                <a:latin typeface="Times New Roman" pitchFamily="18" charset="0"/>
              </a:rPr>
              <a:t>). Приложения не должны зависеть от используемых способов хранения данных на носителях, от аппаратного обеспечения компьютеров, на которых находится реляционная база данных.</a:t>
            </a:r>
          </a:p>
          <a:p>
            <a:pPr marL="381000" indent="-381000" eaLnBrk="1" hangingPunct="1">
              <a:buFontTx/>
              <a:buAutoNum type="arabicPeriod" startAt="8"/>
            </a:pPr>
            <a:endParaRPr lang="ru-RU" altLang="ru-RU" sz="2200" dirty="0">
              <a:solidFill>
                <a:srgbClr val="0D0D11"/>
              </a:solidFill>
              <a:latin typeface="Times New Roman" pitchFamily="18" charset="0"/>
            </a:endParaRPr>
          </a:p>
          <a:p>
            <a:pPr marL="381000" indent="-381000" eaLnBrk="1" hangingPunct="1">
              <a:buFontTx/>
              <a:buAutoNum type="arabicPeriod" startAt="8"/>
            </a:pPr>
            <a:endParaRPr lang="ru-RU" altLang="ru-RU" sz="2200" dirty="0" smtClean="0">
              <a:solidFill>
                <a:srgbClr val="0D0D11"/>
              </a:solidFill>
              <a:latin typeface="Times New Roman" pitchFamily="18" charset="0"/>
            </a:endParaRPr>
          </a:p>
          <a:p>
            <a:pPr marL="381000" indent="-381000" eaLnBrk="1" hangingPunct="1">
              <a:buFontTx/>
              <a:buAutoNum type="arabicPeriod" startAt="8"/>
            </a:pPr>
            <a:endParaRPr lang="ru-RU" altLang="ru-RU" sz="2200" dirty="0">
              <a:solidFill>
                <a:srgbClr val="0D0D11"/>
              </a:solidFill>
              <a:latin typeface="Times New Roman" pitchFamily="18" charset="0"/>
            </a:endParaRPr>
          </a:p>
          <a:p>
            <a:pPr marL="381000" indent="-381000" eaLnBrk="1" hangingPunct="1">
              <a:buFontTx/>
              <a:buAutoNum type="arabicPeriod" startAt="8"/>
            </a:pPr>
            <a:endParaRPr lang="ru-RU" altLang="ru-RU" sz="2200" dirty="0" smtClean="0">
              <a:solidFill>
                <a:srgbClr val="0D0D11"/>
              </a:solidFill>
              <a:latin typeface="Times New Roman" pitchFamily="18" charset="0"/>
            </a:endParaRPr>
          </a:p>
          <a:p>
            <a:pPr marL="381000" indent="-381000" eaLnBrk="1" hangingPunct="1">
              <a:buFontTx/>
              <a:buAutoNum type="arabicPeriod" startAt="8"/>
            </a:pPr>
            <a:endParaRPr lang="ru-RU" altLang="ru-RU" sz="2200" dirty="0" smtClean="0">
              <a:solidFill>
                <a:srgbClr val="0D0D11"/>
              </a:solidFill>
              <a:latin typeface="Times New Roman" pitchFamily="18" charset="0"/>
            </a:endParaRPr>
          </a:p>
          <a:p>
            <a:pPr marL="381000" indent="-381000" eaLnBrk="1" hangingPunct="1">
              <a:buFontTx/>
              <a:buAutoNum type="arabicPeriod" startAt="8"/>
            </a:pPr>
            <a:r>
              <a:rPr lang="ru-RU" altLang="ru-RU" sz="2200" b="1" dirty="0" smtClean="0">
                <a:solidFill>
                  <a:srgbClr val="0D0D11"/>
                </a:solidFill>
                <a:latin typeface="Times New Roman" pitchFamily="18" charset="0"/>
              </a:rPr>
              <a:t>Логическая независимость данных</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Logical</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Data</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Independence</a:t>
            </a:r>
            <a:r>
              <a:rPr lang="ru-RU" altLang="ru-RU" sz="2200" dirty="0" smtClean="0">
                <a:solidFill>
                  <a:srgbClr val="0D0D11"/>
                </a:solidFill>
                <a:latin typeface="Times New Roman" pitchFamily="18" charset="0"/>
              </a:rPr>
              <a:t>). Представление данных в приложении не должно зависеть от структуры реляционных таблиц. </a:t>
            </a:r>
          </a:p>
        </p:txBody>
      </p:sp>
      <p:graphicFrame>
        <p:nvGraphicFramePr>
          <p:cNvPr id="10244" name="Объект 1"/>
          <p:cNvGraphicFramePr>
            <a:graphicFrameLocks noChangeAspect="1"/>
          </p:cNvGraphicFramePr>
          <p:nvPr>
            <p:extLst>
              <p:ext uri="{D42A27DB-BD31-4B8C-83A1-F6EECF244321}">
                <p14:modId xmlns:p14="http://schemas.microsoft.com/office/powerpoint/2010/main" val="3381533297"/>
              </p:ext>
            </p:extLst>
          </p:nvPr>
        </p:nvGraphicFramePr>
        <p:xfrm>
          <a:off x="2195513" y="2996952"/>
          <a:ext cx="4537075" cy="2144713"/>
        </p:xfrm>
        <a:graphic>
          <a:graphicData uri="http://schemas.openxmlformats.org/presentationml/2006/ole">
            <mc:AlternateContent xmlns:mc="http://schemas.openxmlformats.org/markup-compatibility/2006">
              <mc:Choice xmlns:v="urn:schemas-microsoft-com:vml" Requires="v">
                <p:oleObj spid="_x0000_s10287" name="Рисунок" r:id="rId3" imgW="3163824" imgH="1487424" progId="Word.Picture.8">
                  <p:embed/>
                </p:oleObj>
              </mc:Choice>
              <mc:Fallback>
                <p:oleObj name="Рисунок" r:id="rId3" imgW="3163824" imgH="1487424" progId="Word.Picture.8">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996952"/>
                        <a:ext cx="45370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5" name="TextBox 2"/>
          <p:cNvSpPr txBox="1">
            <a:spLocks noChangeArrowheads="1"/>
          </p:cNvSpPr>
          <p:nvPr/>
        </p:nvSpPr>
        <p:spPr bwMode="auto">
          <a:xfrm>
            <a:off x="6011863" y="3412877"/>
            <a:ext cx="280860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dirty="0"/>
              <a:t>логическая независимость</a:t>
            </a:r>
          </a:p>
        </p:txBody>
      </p:sp>
      <p:sp>
        <p:nvSpPr>
          <p:cNvPr id="10246" name="TextBox 5"/>
          <p:cNvSpPr txBox="1">
            <a:spLocks noChangeArrowheads="1"/>
          </p:cNvSpPr>
          <p:nvPr/>
        </p:nvSpPr>
        <p:spPr bwMode="auto">
          <a:xfrm>
            <a:off x="6011863" y="4205040"/>
            <a:ext cx="280860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r>
              <a:rPr lang="ru-RU" altLang="ru-RU" dirty="0"/>
              <a:t>физическая независимость</a:t>
            </a:r>
          </a:p>
        </p:txBody>
      </p:sp>
      <p:sp>
        <p:nvSpPr>
          <p:cNvPr id="2" name="Номер слайда 1"/>
          <p:cNvSpPr>
            <a:spLocks noGrp="1"/>
          </p:cNvSpPr>
          <p:nvPr>
            <p:ph type="sldNum" sz="quarter" idx="11"/>
          </p:nvPr>
        </p:nvSpPr>
        <p:spPr>
          <a:xfrm>
            <a:off x="6553200" y="6284168"/>
            <a:ext cx="2133600" cy="457200"/>
          </a:xfrm>
        </p:spPr>
        <p:txBody>
          <a:bodyPr/>
          <a:lstStyle/>
          <a:p>
            <a:pPr>
              <a:defRPr/>
            </a:pPr>
            <a:fld id="{6C9ADA9A-6F36-4338-A00A-075300868182}" type="slidenum">
              <a:rPr lang="ru-RU" altLang="ru-RU" smtClean="0"/>
              <a:pPr>
                <a:defRPr/>
              </a:pPr>
              <a:t>8</a:t>
            </a:fld>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566979"/>
            <a:ext cx="2016224" cy="2030373"/>
          </a:xfrm>
          <a:prstGeom prst="rect">
            <a:avLst/>
          </a:prstGeom>
        </p:spPr>
      </p:pic>
      <p:sp>
        <p:nvSpPr>
          <p:cNvPr id="11266" name="Rectangle 5"/>
          <p:cNvSpPr>
            <a:spLocks noGrp="1" noChangeArrowheads="1"/>
          </p:cNvSpPr>
          <p:nvPr>
            <p:ph type="title"/>
          </p:nvPr>
        </p:nvSpPr>
        <p:spPr>
          <a:xfrm>
            <a:off x="468313" y="332656"/>
            <a:ext cx="8280400" cy="755650"/>
          </a:xfrm>
          <a:noFill/>
        </p:spPr>
        <p:txBody>
          <a:bodyPr/>
          <a:lstStyle/>
          <a:p>
            <a:pPr eaLnBrk="1" hangingPunct="1"/>
            <a:r>
              <a:rPr lang="ru-RU" altLang="ru-RU" sz="3200" dirty="0" smtClean="0">
                <a:latin typeface="Times New Roman" pitchFamily="18" charset="0"/>
              </a:rPr>
              <a:t>Требования к реляционным СУБД (по Кодду)</a:t>
            </a:r>
          </a:p>
        </p:txBody>
      </p:sp>
      <p:sp>
        <p:nvSpPr>
          <p:cNvPr id="11267" name="Rectangle 3"/>
          <p:cNvSpPr>
            <a:spLocks noGrp="1" noChangeArrowheads="1"/>
          </p:cNvSpPr>
          <p:nvPr>
            <p:ph idx="1"/>
          </p:nvPr>
        </p:nvSpPr>
        <p:spPr>
          <a:xfrm>
            <a:off x="107504" y="980728"/>
            <a:ext cx="6480720" cy="5328592"/>
          </a:xfrm>
        </p:spPr>
        <p:txBody>
          <a:bodyPr/>
          <a:lstStyle/>
          <a:p>
            <a:pPr marL="381000" indent="-381000" eaLnBrk="1" hangingPunct="1">
              <a:lnSpc>
                <a:spcPct val="80000"/>
              </a:lnSpc>
              <a:spcBef>
                <a:spcPct val="40000"/>
              </a:spcBef>
              <a:buFontTx/>
              <a:buAutoNum type="arabicPeriod" startAt="10"/>
            </a:pPr>
            <a:r>
              <a:rPr lang="ru-RU" altLang="ru-RU" sz="2200" b="1" dirty="0" smtClean="0">
                <a:solidFill>
                  <a:srgbClr val="0D0D11"/>
                </a:solidFill>
                <a:latin typeface="Times New Roman" pitchFamily="18" charset="0"/>
              </a:rPr>
              <a:t>Независимость контроля целостности</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Integrity</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Independence</a:t>
            </a:r>
            <a:r>
              <a:rPr lang="ru-RU" altLang="ru-RU" sz="2200" dirty="0" smtClean="0">
                <a:solidFill>
                  <a:srgbClr val="0D0D11"/>
                </a:solidFill>
                <a:latin typeface="Times New Roman" pitchFamily="18" charset="0"/>
              </a:rPr>
              <a:t>). Вся информация, необходимая для поддержания целостности, должна находиться в словаре данных. СУБД должна выполнять проверку заданных </a:t>
            </a:r>
            <a:r>
              <a:rPr lang="ru-RU" altLang="ru-RU" sz="2200" b="1" dirty="0" smtClean="0">
                <a:solidFill>
                  <a:srgbClr val="0D0D11"/>
                </a:solidFill>
                <a:latin typeface="Times New Roman" pitchFamily="18" charset="0"/>
              </a:rPr>
              <a:t>ограничений целостности</a:t>
            </a:r>
            <a:r>
              <a:rPr lang="ru-RU" altLang="ru-RU" sz="2200" dirty="0" smtClean="0">
                <a:solidFill>
                  <a:srgbClr val="0D0D11"/>
                </a:solidFill>
                <a:latin typeface="Times New Roman" pitchFamily="18" charset="0"/>
              </a:rPr>
              <a:t> и автоматически поддерживать целостность данных.</a:t>
            </a:r>
          </a:p>
          <a:p>
            <a:pPr marL="381000" indent="-381000" eaLnBrk="1" hangingPunct="1">
              <a:lnSpc>
                <a:spcPct val="80000"/>
              </a:lnSpc>
              <a:spcBef>
                <a:spcPct val="40000"/>
              </a:spcBef>
              <a:buFontTx/>
              <a:buAutoNum type="arabicPeriod" startAt="10"/>
            </a:pPr>
            <a:r>
              <a:rPr lang="ru-RU" altLang="ru-RU" sz="2200" b="1" dirty="0" smtClean="0">
                <a:solidFill>
                  <a:srgbClr val="0D0D11"/>
                </a:solidFill>
                <a:latin typeface="Times New Roman" pitchFamily="18" charset="0"/>
              </a:rPr>
              <a:t>Независимость от </a:t>
            </a:r>
            <a:r>
              <a:rPr lang="ru-RU" altLang="ru-RU" sz="2200" b="1" dirty="0" err="1" smtClean="0">
                <a:solidFill>
                  <a:srgbClr val="0D0D11"/>
                </a:solidFill>
                <a:latin typeface="Times New Roman" pitchFamily="18" charset="0"/>
              </a:rPr>
              <a:t>распределенности</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Distribution</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Independence</a:t>
            </a:r>
            <a:r>
              <a:rPr lang="ru-RU" altLang="ru-RU" sz="2200" dirty="0" smtClean="0">
                <a:solidFill>
                  <a:srgbClr val="0D0D11"/>
                </a:solidFill>
                <a:latin typeface="Times New Roman" pitchFamily="18" charset="0"/>
              </a:rPr>
              <a:t>). База данных может быть распределенной, может находиться на нескольких компьютерах, и это не должно оказывать влияние на приложения.</a:t>
            </a:r>
          </a:p>
          <a:p>
            <a:pPr marL="381000" indent="-381000" eaLnBrk="1" hangingPunct="1">
              <a:lnSpc>
                <a:spcPct val="80000"/>
              </a:lnSpc>
              <a:spcBef>
                <a:spcPct val="40000"/>
              </a:spcBef>
              <a:buFontTx/>
              <a:buAutoNum type="arabicPeriod" startAt="10"/>
            </a:pPr>
            <a:r>
              <a:rPr lang="ru-RU" altLang="ru-RU" sz="2200" b="1" dirty="0" smtClean="0">
                <a:solidFill>
                  <a:srgbClr val="0D0D11"/>
                </a:solidFill>
                <a:latin typeface="Times New Roman" pitchFamily="18" charset="0"/>
              </a:rPr>
              <a:t>Согласование языковых уровней</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Non-Subversion</a:t>
            </a:r>
            <a:r>
              <a:rPr lang="ru-RU" altLang="ru-RU" sz="2200" dirty="0" smtClean="0">
                <a:solidFill>
                  <a:srgbClr val="0D0D11"/>
                </a:solidFill>
                <a:latin typeface="Times New Roman" pitchFamily="18" charset="0"/>
              </a:rPr>
              <a:t> </a:t>
            </a:r>
            <a:r>
              <a:rPr lang="ru-RU" altLang="ru-RU" sz="2200" dirty="0" err="1" smtClean="0">
                <a:solidFill>
                  <a:srgbClr val="0D0D11"/>
                </a:solidFill>
                <a:latin typeface="Times New Roman" pitchFamily="18" charset="0"/>
              </a:rPr>
              <a:t>Rule</a:t>
            </a:r>
            <a:r>
              <a:rPr lang="ru-RU" altLang="ru-RU" sz="2200" dirty="0" smtClean="0">
                <a:solidFill>
                  <a:srgbClr val="0D0D11"/>
                </a:solidFill>
                <a:latin typeface="Times New Roman" pitchFamily="18" charset="0"/>
              </a:rPr>
              <a:t>).</a:t>
            </a:r>
            <a:r>
              <a:rPr lang="en-US" altLang="ru-RU" sz="2200" dirty="0" smtClean="0">
                <a:solidFill>
                  <a:srgbClr val="0D0D11"/>
                </a:solidFill>
                <a:latin typeface="Times New Roman" pitchFamily="18" charset="0"/>
              </a:rPr>
              <a:t> </a:t>
            </a:r>
            <a:r>
              <a:rPr lang="ru-RU" altLang="ru-RU" sz="2200" dirty="0" smtClean="0">
                <a:solidFill>
                  <a:srgbClr val="0D0D11"/>
                </a:solidFill>
                <a:latin typeface="Times New Roman" pitchFamily="18" charset="0"/>
              </a:rPr>
              <a:t>Не должно быть иного средства доступа к данным, отличного от стандартного языка работы с данными. Если используется низкоуровневый язык доступа к данным, он не должен игнорировать правила безопасности и целостности, которые поддерживаются языком более высокого уровня.</a:t>
            </a:r>
          </a:p>
        </p:txBody>
      </p:sp>
      <p:sp>
        <p:nvSpPr>
          <p:cNvPr id="2" name="Номер слайда 1"/>
          <p:cNvSpPr>
            <a:spLocks noGrp="1"/>
          </p:cNvSpPr>
          <p:nvPr>
            <p:ph type="sldNum" sz="quarter" idx="11"/>
          </p:nvPr>
        </p:nvSpPr>
        <p:spPr/>
        <p:txBody>
          <a:bodyPr/>
          <a:lstStyle/>
          <a:p>
            <a:pPr>
              <a:defRPr/>
            </a:pPr>
            <a:fld id="{6C9ADA9A-6F36-4338-A00A-075300868182}" type="slidenum">
              <a:rPr lang="ru-RU" altLang="ru-RU" smtClean="0"/>
              <a:pPr>
                <a:defRPr/>
              </a:pPr>
              <a:t>9</a:t>
            </a:fld>
            <a:endParaRPr lang="ru-RU" alt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501" y="2880320"/>
            <a:ext cx="2171733" cy="16288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215" y="1052735"/>
            <a:ext cx="2638265" cy="1688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db02_rmd</Template>
  <TotalTime>2126</TotalTime>
  <Words>4584</Words>
  <Application>Microsoft Office PowerPoint</Application>
  <PresentationFormat>Экран (4:3)</PresentationFormat>
  <Paragraphs>442</Paragraphs>
  <Slides>41</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Пиксел</vt:lpstr>
      <vt:lpstr>Рисунок</vt:lpstr>
      <vt:lpstr>Базы данных</vt:lpstr>
      <vt:lpstr>Основные функции СУБД</vt:lpstr>
      <vt:lpstr>СУБД</vt:lpstr>
      <vt:lpstr>Классификация СУБД</vt:lpstr>
      <vt:lpstr>Классификация СУБД</vt:lpstr>
      <vt:lpstr>Требования к реляционным СУБД (по Кодду)</vt:lpstr>
      <vt:lpstr>Требования к реляционным СУБД (по Кодду)</vt:lpstr>
      <vt:lpstr>Требования к реляционным СУБД (по Кодду)</vt:lpstr>
      <vt:lpstr>Требования к реляционным СУБД (по Кодду)</vt:lpstr>
      <vt:lpstr>Требования к составу и функциям СУБД</vt:lpstr>
      <vt:lpstr>Преимущества наличия ССД</vt:lpstr>
      <vt:lpstr>Системный каталог данных Oracle</vt:lpstr>
      <vt:lpstr>Работа с системным каталогом Oracle</vt:lpstr>
      <vt:lpstr>Фрагмент системного каталога Oracle</vt:lpstr>
      <vt:lpstr>Работа с системным каталогом Oracle</vt:lpstr>
      <vt:lpstr>Системный каталог данных PostgreSQL</vt:lpstr>
      <vt:lpstr>Системный каталог данных PostgreSQL</vt:lpstr>
      <vt:lpstr>Требования к составу и функциям СУБД (продолжение)</vt:lpstr>
      <vt:lpstr>Требования к составу и функциям СУБД (продолжение)</vt:lpstr>
      <vt:lpstr>Вспомогательные службы</vt:lpstr>
      <vt:lpstr>Основные объекты PostgreSQL</vt:lpstr>
      <vt:lpstr>Основные объекты PostgreSQL</vt:lpstr>
      <vt:lpstr>Основные объекты PostgreSQL</vt:lpstr>
      <vt:lpstr>Основные объекты PostgreSQL</vt:lpstr>
      <vt:lpstr>Основные объекты PostgreSQL</vt:lpstr>
      <vt:lpstr>Основные объекты Oracle </vt:lpstr>
      <vt:lpstr>Основные объекты Oracle </vt:lpstr>
      <vt:lpstr>Основные объекты Oracle </vt:lpstr>
      <vt:lpstr>Основные объекты Oracle </vt:lpstr>
      <vt:lpstr>Основные объекты Oracle </vt:lpstr>
      <vt:lpstr>Основные объекты Oracle </vt:lpstr>
      <vt:lpstr>Основные объекты Oracle </vt:lpstr>
      <vt:lpstr>Основные объекты Oracle </vt:lpstr>
      <vt:lpstr>Структуры оперативной памяти Oracle </vt:lpstr>
      <vt:lpstr>Структуры оперативной памяти Oracle. SGA </vt:lpstr>
      <vt:lpstr>Структуры оперативной памяти Oracle. SGA </vt:lpstr>
      <vt:lpstr>Структуры оперативной памяти Oracle. PGA </vt:lpstr>
      <vt:lpstr>Процессы экземпляра Oracle</vt:lpstr>
      <vt:lpstr>Архитектуры серверов Oracle</vt:lpstr>
      <vt:lpstr>Архитектура MTS</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Базы данных</dc:title>
  <dc:creator>karpov</dc:creator>
  <cp:lastModifiedBy>Карпова Ирина Петровна</cp:lastModifiedBy>
  <cp:revision>156</cp:revision>
  <dcterms:created xsi:type="dcterms:W3CDTF">2008-03-16T13:54:14Z</dcterms:created>
  <dcterms:modified xsi:type="dcterms:W3CDTF">2023-01-12T10:13:27Z</dcterms:modified>
</cp:coreProperties>
</file>