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27"/>
  </p:notesMasterIdLst>
  <p:sldIdLst>
    <p:sldId id="256" r:id="rId2"/>
    <p:sldId id="276" r:id="rId3"/>
    <p:sldId id="280" r:id="rId4"/>
    <p:sldId id="277" r:id="rId5"/>
    <p:sldId id="279" r:id="rId6"/>
    <p:sldId id="275" r:id="rId7"/>
    <p:sldId id="293" r:id="rId8"/>
    <p:sldId id="292" r:id="rId9"/>
    <p:sldId id="309" r:id="rId10"/>
    <p:sldId id="278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8" r:id="rId21"/>
    <p:sldId id="303" r:id="rId22"/>
    <p:sldId id="304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6" autoAdjust="0"/>
    <p:restoredTop sz="94711" autoAdjust="0"/>
  </p:normalViewPr>
  <p:slideViewPr>
    <p:cSldViewPr>
      <p:cViewPr>
        <p:scale>
          <a:sx n="70" d="100"/>
          <a:sy n="70" d="100"/>
        </p:scale>
        <p:origin x="-1084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5.xml"/><Relationship Id="rId17" Type="http://schemas.openxmlformats.org/officeDocument/2006/relationships/slide" Target="slides/slide21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9.xml"/><Relationship Id="rId10" Type="http://schemas.openxmlformats.org/officeDocument/2006/relationships/slide" Target="slides/slide10.xml"/><Relationship Id="rId19" Type="http://schemas.openxmlformats.org/officeDocument/2006/relationships/slide" Target="slides/slide23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3775FA-0EE5-4C4D-B6AA-723A04A5429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635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E1DAC74-B5E0-429A-86C0-8DCA787BB470}" type="slidenum">
              <a:rPr lang="ru-RU" altLang="ru-RU" smtClean="0">
                <a:latin typeface="Times New Roman" pitchFamily="18" charset="0"/>
              </a:rPr>
              <a:pPr/>
              <a:t>1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06003D6-285A-493F-B0DF-06CE9E9987DE}" type="slidenum">
              <a:rPr lang="ru-RU" altLang="ru-RU" smtClean="0">
                <a:latin typeface="Times New Roman" pitchFamily="18" charset="0"/>
              </a:rPr>
              <a:pPr/>
              <a:t>10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0030CBE-58DB-4B3E-AA03-5CA7B933E939}" type="slidenum">
              <a:rPr lang="ru-RU" altLang="ru-RU" smtClean="0">
                <a:latin typeface="Times New Roman" pitchFamily="18" charset="0"/>
              </a:rPr>
              <a:pPr/>
              <a:t>11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589CAF2-47FF-402A-879C-622E23B0BD59}" type="slidenum">
              <a:rPr lang="ru-RU" altLang="ru-RU" smtClean="0">
                <a:latin typeface="Times New Roman" pitchFamily="18" charset="0"/>
              </a:rPr>
              <a:pPr/>
              <a:t>12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EC551A4-1AE6-4010-A6BA-82F02992B4E4}" type="slidenum">
              <a:rPr lang="ru-RU" altLang="ru-RU" smtClean="0">
                <a:latin typeface="Times New Roman" pitchFamily="18" charset="0"/>
              </a:rPr>
              <a:pPr/>
              <a:t>13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B59B1C7-EA2F-4A89-AC07-78570CCF7679}" type="slidenum">
              <a:rPr lang="ru-RU" altLang="ru-RU" smtClean="0">
                <a:latin typeface="Times New Roman" pitchFamily="18" charset="0"/>
              </a:rPr>
              <a:pPr/>
              <a:t>14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EEDDFFC-AA7C-40E0-832B-6C20E4A39AB2}" type="slidenum">
              <a:rPr lang="ru-RU" altLang="ru-RU" smtClean="0">
                <a:latin typeface="Times New Roman" pitchFamily="18" charset="0"/>
              </a:rPr>
              <a:pPr/>
              <a:t>15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F82278E-D440-4B20-941E-6A6D529B4060}" type="slidenum">
              <a:rPr lang="ru-RU" altLang="ru-RU" smtClean="0">
                <a:latin typeface="Times New Roman" pitchFamily="18" charset="0"/>
              </a:rPr>
              <a:pPr/>
              <a:t>17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9572AC3-F8E6-4DF6-9C87-5D76DD03F3B2}" type="slidenum">
              <a:rPr lang="ru-RU" altLang="ru-RU" smtClean="0">
                <a:latin typeface="Times New Roman" pitchFamily="18" charset="0"/>
              </a:rPr>
              <a:pPr/>
              <a:t>18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7040BB1-5132-463C-9937-124F051E613A}" type="slidenum">
              <a:rPr lang="ru-RU" altLang="ru-RU" smtClean="0">
                <a:latin typeface="Times New Roman" pitchFamily="18" charset="0"/>
              </a:rPr>
              <a:pPr/>
              <a:t>19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7040BB1-5132-463C-9937-124F051E613A}" type="slidenum">
              <a:rPr lang="ru-RU" altLang="ru-RU" smtClean="0">
                <a:latin typeface="Times New Roman" pitchFamily="18" charset="0"/>
              </a:rPr>
              <a:pPr/>
              <a:t>20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1EFC13-64E1-4C00-AF2B-BF9C469AA39D}" type="slidenum">
              <a:rPr lang="ru-RU" altLang="ru-RU" smtClean="0">
                <a:latin typeface="Times New Roman" pitchFamily="18" charset="0"/>
              </a:rPr>
              <a:pPr/>
              <a:t>2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A5B69B5-1521-472B-A1E9-519AD619FEB9}" type="slidenum">
              <a:rPr lang="ru-RU" altLang="ru-RU" smtClean="0">
                <a:latin typeface="Times New Roman" pitchFamily="18" charset="0"/>
              </a:rPr>
              <a:pPr/>
              <a:t>21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E9260D8-09F2-4A92-A4F5-DFB7FE0A17F9}" type="slidenum">
              <a:rPr lang="ru-RU" altLang="ru-RU" smtClean="0">
                <a:latin typeface="Times New Roman" pitchFamily="18" charset="0"/>
              </a:rPr>
              <a:pPr/>
              <a:t>22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875BB8E-9124-43C4-8CE7-8F54C88FFC6D}" type="slidenum">
              <a:rPr lang="ru-RU" altLang="ru-RU" smtClean="0">
                <a:latin typeface="Times New Roman" pitchFamily="18" charset="0"/>
              </a:rPr>
              <a:pPr/>
              <a:t>23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66AB9E8-68B3-4DD9-AD20-1727B4A410C0}" type="slidenum">
              <a:rPr lang="ru-RU" altLang="ru-RU" smtClean="0">
                <a:latin typeface="Times New Roman" pitchFamily="18" charset="0"/>
              </a:rPr>
              <a:pPr/>
              <a:t>24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185EE02-E45F-4CBA-BF7E-480D46CFEED5}" type="slidenum">
              <a:rPr lang="ru-RU" altLang="ru-RU" smtClean="0">
                <a:latin typeface="Times New Roman" pitchFamily="18" charset="0"/>
              </a:rPr>
              <a:pPr/>
              <a:t>3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E54D2D-B700-4880-9AD5-663D7368D2AF}" type="slidenum">
              <a:rPr lang="ru-RU" altLang="ru-RU" smtClean="0">
                <a:latin typeface="Times New Roman" pitchFamily="18" charset="0"/>
              </a:rPr>
              <a:pPr/>
              <a:t>4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777DB18-4179-47BC-BEFC-31D409B93709}" type="slidenum">
              <a:rPr lang="ru-RU" altLang="ru-RU" smtClean="0">
                <a:latin typeface="Times New Roman" pitchFamily="18" charset="0"/>
              </a:rPr>
              <a:pPr/>
              <a:t>5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CE4DE88-A1EC-4E31-9B50-F70FF0DD060D}" type="slidenum">
              <a:rPr lang="ru-RU" altLang="ru-RU" smtClean="0">
                <a:latin typeface="Times New Roman" pitchFamily="18" charset="0"/>
              </a:rPr>
              <a:pPr/>
              <a:t>6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401D583-10C8-40F2-B98B-B77E9E8AB119}" type="slidenum">
              <a:rPr lang="ru-RU" altLang="ru-RU" smtClean="0">
                <a:latin typeface="Times New Roman" pitchFamily="18" charset="0"/>
              </a:rPr>
              <a:pPr/>
              <a:t>7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4810313-1A2F-4578-A8DF-D5AC3C89F2FF}" type="slidenum">
              <a:rPr lang="ru-RU" altLang="ru-RU" smtClean="0">
                <a:latin typeface="Times New Roman" pitchFamily="18" charset="0"/>
              </a:rPr>
              <a:pPr/>
              <a:t>8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4810313-1A2F-4578-A8DF-D5AC3C89F2FF}" type="slidenum">
              <a:rPr lang="ru-RU" altLang="ru-RU" smtClean="0">
                <a:latin typeface="Times New Roman" pitchFamily="18" charset="0"/>
              </a:rPr>
              <a:pPr/>
              <a:t>9</a:t>
            </a:fld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dirty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dirty="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dirty="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1157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57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E226-61FE-40B3-8285-4D77D222B6B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5274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99D24-4D38-4266-9DE4-C321C1C7609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37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EE62-F412-45D4-9679-9D32DE6FACD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292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7DD4-3469-4E68-AB7E-1A691CF3B2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6108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99505-1B5E-4839-B270-3ED3BD5527B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16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9E684-2C41-48DA-81D1-9A51A0C4876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15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02BEE-5BB0-482D-A5CA-84B520A923D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18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0955B-7D1E-4B7D-B154-4F159C677D7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14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FD7BD-89BF-43F8-9520-BD0E524A679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92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D0A57-10F4-49A5-ADB0-E47D140E5B5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9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E1CE-4C91-4909-89D0-31FA9CFA263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5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B168-2260-43A7-91DC-93C4D0473F8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59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D53DD30-C8AA-4000-8E23-4C64D74799E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dirty="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dirty="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dirty="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47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ostgrespro.ru/docs/postgrespro/9.5/sql-altertabl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itforum.ru/database/osbd/glava_55.shtml#_5" TargetMode="External"/><Relationship Id="rId2" Type="http://schemas.openxmlformats.org/officeDocument/2006/relationships/hyperlink" Target="https://publications.hse.ru/mirror/pubs/share/direct/25905281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95513"/>
            <a:ext cx="6019800" cy="103187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Базы данных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267200"/>
            <a:ext cx="6939880" cy="1826096"/>
          </a:xfrm>
        </p:spPr>
        <p:txBody>
          <a:bodyPr/>
          <a:lstStyle/>
          <a:p>
            <a:pPr algn="r" eaLnBrk="1" hangingPunct="1"/>
            <a:r>
              <a:rPr lang="ru-RU" altLang="ru-RU" dirty="0" smtClean="0"/>
              <a:t>Лекция 3. </a:t>
            </a:r>
          </a:p>
          <a:p>
            <a:pPr algn="r" eaLnBrk="1" hangingPunct="1"/>
            <a:r>
              <a:rPr lang="ru-RU" altLang="ru-RU" dirty="0" smtClean="0"/>
              <a:t>Язык запросов </a:t>
            </a:r>
            <a:r>
              <a:rPr lang="en-US" altLang="ru-RU" dirty="0" smtClean="0"/>
              <a:t>SQL</a:t>
            </a:r>
            <a:r>
              <a:rPr lang="ru-RU" altLang="ru-RU" dirty="0" smtClean="0"/>
              <a:t>.</a:t>
            </a:r>
            <a:r>
              <a:rPr lang="en-US" altLang="ru-RU" dirty="0" smtClean="0"/>
              <a:t> </a:t>
            </a:r>
            <a:r>
              <a:rPr lang="ru-RU" altLang="ru-RU" dirty="0" smtClean="0"/>
              <a:t>Введение. Создание таблиц и ввод данных</a:t>
            </a:r>
          </a:p>
          <a:p>
            <a:pPr algn="r" eaLnBrk="1" hangingPunct="1"/>
            <a:r>
              <a:rPr lang="ru-RU" altLang="ru-RU" dirty="0"/>
              <a:t>(особенности </a:t>
            </a:r>
            <a:r>
              <a:rPr lang="en-US" altLang="ru-RU" dirty="0" smtClean="0"/>
              <a:t>Postgres)</a:t>
            </a:r>
            <a:endParaRPr lang="ru-RU" altLang="ru-RU" dirty="0"/>
          </a:p>
          <a:p>
            <a:pPr algn="r" eaLnBrk="1" hangingPunct="1"/>
            <a:endParaRPr lang="ru-RU" altLang="ru-RU" dirty="0" smtClean="0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2627313" y="261938"/>
            <a:ext cx="63373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 dirty="0"/>
              <a:t>"Границы моего языка означают границы моего мира".</a:t>
            </a:r>
            <a:br>
              <a:rPr lang="ru-RU" altLang="ru-RU" sz="1800" i="1" dirty="0"/>
            </a:br>
            <a:r>
              <a:rPr lang="ru-RU" altLang="ru-RU" sz="1600" dirty="0"/>
              <a:t>Людвиг Витгенштейн, англо-австрийский философ, логик</a:t>
            </a: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Ограничения целостности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8713788" cy="547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    В СУБД </a:t>
            </a:r>
            <a:r>
              <a:rPr lang="en-US" altLang="ru-RU" sz="1800" dirty="0" smtClean="0">
                <a:solidFill>
                  <a:srgbClr val="0D0D11"/>
                </a:solidFill>
              </a:rPr>
              <a:t>Postgres  </a:t>
            </a:r>
            <a:r>
              <a:rPr lang="ru-RU" altLang="ru-RU" sz="1800" dirty="0" smtClean="0">
                <a:solidFill>
                  <a:srgbClr val="0D0D11"/>
                </a:solidFill>
              </a:rPr>
              <a:t>в соответствии со стандартом </a:t>
            </a:r>
            <a:r>
              <a:rPr lang="en-US" altLang="ru-RU" sz="1800" dirty="0" smtClean="0">
                <a:solidFill>
                  <a:srgbClr val="0D0D11"/>
                </a:solidFill>
              </a:rPr>
              <a:t>SQL-92 </a:t>
            </a:r>
            <a:r>
              <a:rPr lang="ru-RU" altLang="ru-RU" sz="1800" dirty="0" smtClean="0">
                <a:solidFill>
                  <a:srgbClr val="0D0D11"/>
                </a:solidFill>
              </a:rPr>
              <a:t>поддерживаются следующие ограничения целостности: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обязательность / необязательность: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NOT NULL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 / 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NULL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уникальность (значений атрибута или комбинации значений атрибутов):</a:t>
            </a:r>
          </a:p>
          <a:p>
            <a:pPr lvl="1" eaLnBrk="1" hangingPunct="1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UNIQUE</a:t>
            </a:r>
            <a:r>
              <a:rPr lang="en-US" altLang="ru-RU" sz="1800" dirty="0" smtClean="0">
                <a:solidFill>
                  <a:srgbClr val="0D0D11"/>
                </a:solidFill>
              </a:rPr>
              <a:t> 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имя_атрибута1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[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имя_атрибута2</a:t>
            </a:r>
            <a:r>
              <a:rPr lang="ru-RU" altLang="ru-RU" sz="1800" dirty="0" smtClean="0">
                <a:solidFill>
                  <a:srgbClr val="0D0D11"/>
                </a:solidFill>
              </a:rPr>
              <a:t>,...</a:t>
            </a:r>
            <a:r>
              <a:rPr lang="en-US" altLang="ru-RU" sz="1800" dirty="0" smtClean="0">
                <a:solidFill>
                  <a:srgbClr val="0D0D11"/>
                </a:solidFill>
              </a:rPr>
              <a:t>])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первичный ключ: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PRIMARY KEY</a:t>
            </a:r>
            <a:r>
              <a:rPr lang="en-US" altLang="ru-RU" sz="1800" dirty="0" smtClean="0">
                <a:solidFill>
                  <a:srgbClr val="0D0D11"/>
                </a:solidFill>
              </a:rPr>
              <a:t>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имя_атрибута1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[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имя_атрибута2</a:t>
            </a:r>
            <a:r>
              <a:rPr lang="ru-RU" altLang="ru-RU" sz="1800" dirty="0" smtClean="0">
                <a:solidFill>
                  <a:srgbClr val="0D0D11"/>
                </a:solidFill>
              </a:rPr>
              <a:t>,...</a:t>
            </a:r>
            <a:r>
              <a:rPr lang="en-US" altLang="ru-RU" sz="1800" dirty="0" smtClean="0">
                <a:solidFill>
                  <a:srgbClr val="0D0D11"/>
                </a:solidFill>
              </a:rPr>
              <a:t>])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условие на значение поля: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	CHECK</a:t>
            </a:r>
            <a:r>
              <a:rPr lang="en-US" altLang="ru-RU" sz="1800" dirty="0" smtClean="0">
                <a:solidFill>
                  <a:srgbClr val="0D0D11"/>
                </a:solidFill>
              </a:rPr>
              <a:t> 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условие</a:t>
            </a:r>
            <a:r>
              <a:rPr lang="en-US" altLang="ru-RU" sz="1800" dirty="0" smtClean="0">
                <a:solidFill>
                  <a:srgbClr val="0D0D11"/>
                </a:solidFill>
              </a:rPr>
              <a:t>)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    </a:t>
            </a:r>
            <a:r>
              <a:rPr lang="ru-RU" altLang="ru-RU" sz="1800" dirty="0" smtClean="0">
                <a:solidFill>
                  <a:srgbClr val="0D0D11"/>
                </a:solidFill>
              </a:rPr>
              <a:t>Например: </a:t>
            </a:r>
            <a:r>
              <a:rPr lang="en-US" altLang="ru-RU" sz="1800" dirty="0" smtClean="0">
                <a:solidFill>
                  <a:srgbClr val="0D0D11"/>
                </a:solidFill>
              </a:rPr>
              <a:t>check (salary&gt;=12000), check (date2 &gt; date1)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внешний ключ: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FOREIGN KEY</a:t>
            </a:r>
            <a:r>
              <a:rPr lang="en-US" altLang="ru-RU" sz="1800" dirty="0" smtClean="0">
                <a:solidFill>
                  <a:srgbClr val="0D0D11"/>
                </a:solidFill>
              </a:rPr>
              <a:t>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имя_атрибута1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[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имя_атрибута2</a:t>
            </a:r>
            <a:r>
              <a:rPr lang="ru-RU" altLang="ru-RU" sz="1800" dirty="0" smtClean="0">
                <a:solidFill>
                  <a:srgbClr val="0D0D11"/>
                </a:solidFill>
              </a:rPr>
              <a:t>,...</a:t>
            </a:r>
            <a:r>
              <a:rPr lang="en-US" altLang="ru-RU" sz="1800" dirty="0" smtClean="0">
                <a:solidFill>
                  <a:srgbClr val="0D0D11"/>
                </a:solidFill>
              </a:rPr>
              <a:t>]) 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REFERENCES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Font typeface="Wingdings" pitchFamily="2" charset="2"/>
              <a:buNone/>
              <a:defRPr/>
            </a:pPr>
            <a:r>
              <a:rPr lang="en-US" altLang="ru-RU" sz="1800" b="1" dirty="0">
                <a:solidFill>
                  <a:srgbClr val="0D0D11"/>
                </a:solidFill>
              </a:rPr>
              <a:t> 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  </a:t>
            </a:r>
            <a:r>
              <a:rPr lang="en-US" altLang="ru-RU" sz="1800" dirty="0" smtClean="0">
                <a:solidFill>
                  <a:srgbClr val="0D0D11"/>
                </a:solidFill>
              </a:rPr>
              <a:t>  	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имя_таблицы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[(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имя_атрибута1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[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имя_атрибута2</a:t>
            </a:r>
            <a:r>
              <a:rPr lang="ru-RU" altLang="ru-RU" sz="1800" dirty="0" smtClean="0">
                <a:solidFill>
                  <a:srgbClr val="0D0D11"/>
                </a:solidFill>
              </a:rPr>
              <a:t>,...</a:t>
            </a:r>
            <a:r>
              <a:rPr lang="en-US" altLang="ru-RU" sz="1800" dirty="0" smtClean="0">
                <a:solidFill>
                  <a:srgbClr val="0D0D11"/>
                </a:solidFill>
              </a:rPr>
              <a:t>])] 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spcAft>
                <a:spcPct val="10000"/>
              </a:spcAft>
              <a:buFont typeface="Wingdings" pitchFamily="2" charset="2"/>
              <a:buNone/>
              <a:defRPr/>
            </a:pPr>
            <a:r>
              <a:rPr lang="en-US" sz="1800" dirty="0">
                <a:solidFill>
                  <a:srgbClr val="0D0D11"/>
                </a:solidFill>
              </a:rPr>
              <a:t> </a:t>
            </a:r>
            <a:r>
              <a:rPr lang="en-US" sz="1800" dirty="0" smtClean="0">
                <a:solidFill>
                  <a:srgbClr val="0D0D11"/>
                </a:solidFill>
              </a:rPr>
              <a:t>         </a:t>
            </a:r>
            <a:r>
              <a:rPr lang="en-US" sz="1800" dirty="0" smtClean="0"/>
              <a:t>[ ON DELETE </a:t>
            </a:r>
            <a:r>
              <a:rPr lang="en-US" sz="1800" i="1" dirty="0" smtClean="0"/>
              <a:t>action</a:t>
            </a:r>
            <a:r>
              <a:rPr lang="en-US" sz="1800" dirty="0" smtClean="0"/>
              <a:t> ] [ ON UPDATE </a:t>
            </a:r>
            <a:r>
              <a:rPr lang="en-US" sz="1800" i="1" dirty="0" smtClean="0"/>
              <a:t>action</a:t>
            </a:r>
            <a:r>
              <a:rPr lang="en-US" sz="1800" dirty="0" smtClean="0"/>
              <a:t> ]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i="1" dirty="0"/>
              <a:t> </a:t>
            </a:r>
            <a:r>
              <a:rPr lang="en-US" sz="1800" i="1" dirty="0" smtClean="0"/>
              <a:t>           </a:t>
            </a:r>
            <a:r>
              <a:rPr lang="en-US" sz="1800" b="1" i="1" dirty="0" smtClean="0"/>
              <a:t>action</a:t>
            </a:r>
            <a:r>
              <a:rPr lang="en-US" sz="1800" dirty="0" smtClean="0"/>
              <a:t> </a:t>
            </a:r>
            <a:r>
              <a:rPr lang="ru-RU" sz="1800" dirty="0"/>
              <a:t>– действие, производимое при удалении строки (обновлении </a:t>
            </a:r>
            <a:r>
              <a:rPr lang="en-US" sz="1800" dirty="0" smtClean="0"/>
              <a:t>	</a:t>
            </a:r>
            <a:r>
              <a:rPr lang="ru-RU" sz="1800" dirty="0" smtClean="0"/>
              <a:t>значения </a:t>
            </a:r>
            <a:r>
              <a:rPr lang="ru-RU" sz="1800" dirty="0"/>
              <a:t>уникального поля) в родительской таблице:</a:t>
            </a:r>
            <a:endParaRPr lang="ru-RU" sz="1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dirty="0" smtClean="0"/>
              <a:t>	NO </a:t>
            </a:r>
            <a:r>
              <a:rPr lang="en-US" sz="1800" dirty="0"/>
              <a:t>ACTION | RESTRICT | CASCADE | SET NULL | SET DEFAULT </a:t>
            </a:r>
            <a:endParaRPr lang="ru-RU" sz="16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dirty="0" smtClean="0">
              <a:solidFill>
                <a:srgbClr val="0D0D11"/>
              </a:solidFill>
            </a:endParaRPr>
          </a:p>
        </p:txBody>
      </p:sp>
      <p:sp>
        <p:nvSpPr>
          <p:cNvPr id="1126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001CF0-B88A-444D-BB77-31028FAAE65D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Ограничения целостности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353425" cy="5473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В СУБД </a:t>
            </a:r>
            <a:r>
              <a:rPr lang="en-US" altLang="ru-RU" sz="1800" dirty="0" smtClean="0">
                <a:solidFill>
                  <a:srgbClr val="0D0D11"/>
                </a:solidFill>
              </a:rPr>
              <a:t>Postgres  </a:t>
            </a:r>
            <a:r>
              <a:rPr lang="ru-RU" altLang="ru-RU" sz="1800" dirty="0" smtClean="0">
                <a:solidFill>
                  <a:srgbClr val="0D0D11"/>
                </a:solidFill>
              </a:rPr>
              <a:t>возможные значения </a:t>
            </a:r>
            <a:r>
              <a:rPr lang="en-US" altLang="ru-RU" sz="1800" dirty="0" smtClean="0">
                <a:solidFill>
                  <a:srgbClr val="0D0D11"/>
                </a:solidFill>
              </a:rPr>
              <a:t>action </a:t>
            </a:r>
            <a:r>
              <a:rPr lang="ru-RU" altLang="ru-RU" sz="1800" dirty="0" smtClean="0">
                <a:solidFill>
                  <a:srgbClr val="0D0D11"/>
                </a:solidFill>
              </a:rPr>
              <a:t>интерпретируются следующим образом: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1" dirty="0" smtClean="0"/>
              <a:t>RESTRICT</a:t>
            </a:r>
            <a:r>
              <a:rPr lang="ru-RU" sz="1800" dirty="0"/>
              <a:t> предотвращает удаление связанной строки. </a:t>
            </a:r>
            <a:endParaRPr lang="ru-RU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1" dirty="0" smtClean="0"/>
              <a:t>NO </a:t>
            </a:r>
            <a:r>
              <a:rPr lang="ru-RU" sz="1800" b="1" dirty="0"/>
              <a:t>ACTION</a:t>
            </a:r>
            <a:r>
              <a:rPr lang="ru-RU" sz="1800" dirty="0"/>
              <a:t> означает, что если зависимые строки продолжают </a:t>
            </a:r>
            <a:r>
              <a:rPr lang="ru-RU" sz="1800" dirty="0" smtClean="0"/>
              <a:t>существовать при </a:t>
            </a:r>
            <a:r>
              <a:rPr lang="ru-RU" sz="1800" dirty="0"/>
              <a:t>проверке ограничения, возникает ошибка (это поведение по умолчанию). </a:t>
            </a:r>
            <a:endParaRPr lang="ru-RU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dirty="0" smtClean="0"/>
              <a:t>(</a:t>
            </a:r>
            <a:r>
              <a:rPr lang="ru-RU" sz="1800" dirty="0"/>
              <a:t>Главным отличием этих двух вариантов является то, что </a:t>
            </a:r>
            <a:r>
              <a:rPr lang="ru-RU" sz="1800" dirty="0" smtClean="0"/>
              <a:t>NO ACTION</a:t>
            </a:r>
            <a:r>
              <a:rPr lang="ru-RU" sz="1800" dirty="0"/>
              <a:t> </a:t>
            </a:r>
            <a:r>
              <a:rPr lang="ru-RU" sz="1800" dirty="0" smtClean="0"/>
              <a:t>позволяет </a:t>
            </a:r>
            <a:r>
              <a:rPr lang="ru-RU" sz="1800" dirty="0"/>
              <a:t>отложить проверку в процессе транзакции, а RESTRICT — нет.) </a:t>
            </a:r>
            <a:endParaRPr lang="ru-RU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1" dirty="0" smtClean="0"/>
              <a:t>CASCADE</a:t>
            </a:r>
            <a:r>
              <a:rPr lang="ru-RU" sz="1800" dirty="0"/>
              <a:t> указывает, что при удалении связанных строк зависимые от них будут так же автоматически удалены. </a:t>
            </a:r>
            <a:endParaRPr lang="ru-RU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1" dirty="0" smtClean="0"/>
              <a:t>SET </a:t>
            </a:r>
            <a:r>
              <a:rPr lang="ru-RU" sz="1800" b="1" dirty="0"/>
              <a:t>NULL</a:t>
            </a:r>
            <a:r>
              <a:rPr lang="ru-RU" sz="1800" dirty="0"/>
              <a:t> </a:t>
            </a:r>
            <a:r>
              <a:rPr lang="ru-RU" sz="1800" dirty="0" smtClean="0"/>
              <a:t> при </a:t>
            </a:r>
            <a:r>
              <a:rPr lang="ru-RU" sz="1800" dirty="0"/>
              <a:t>удалении связанных строк </a:t>
            </a:r>
            <a:r>
              <a:rPr lang="ru-RU" sz="1800" dirty="0" smtClean="0"/>
              <a:t>назначает </a:t>
            </a:r>
            <a:r>
              <a:rPr lang="ru-RU" sz="1800" dirty="0"/>
              <a:t>зависимым столбцам в подчинённой таблице значения </a:t>
            </a:r>
            <a:r>
              <a:rPr lang="ru-RU" sz="1800" dirty="0" smtClean="0"/>
              <a:t>NULL.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b="1" dirty="0"/>
              <a:t>SET DEFAULT </a:t>
            </a:r>
            <a:r>
              <a:rPr lang="ru-RU" sz="1800" dirty="0"/>
              <a:t>при удалении связанных строк назначает зависимым столбцам в подчинённой таблице </a:t>
            </a:r>
            <a:r>
              <a:rPr lang="ru-RU" sz="1800" dirty="0" smtClean="0"/>
              <a:t>значения </a:t>
            </a:r>
            <a:r>
              <a:rPr lang="ru-RU" sz="1800" dirty="0"/>
              <a:t>по </a:t>
            </a:r>
            <a:r>
              <a:rPr lang="ru-RU" sz="1800" dirty="0" smtClean="0"/>
              <a:t>умолчанию.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1800" dirty="0" smtClean="0"/>
              <a:t>Это </a:t>
            </a:r>
            <a:r>
              <a:rPr lang="ru-RU" sz="1800" dirty="0"/>
              <a:t>не будет основанием для нарушения ограничений. Например, если в качестве действия задано SET DEFAULT, но значение по умолчанию не удовлетворяет ограничению внешнего ключа, операция закончится ошибкой</a:t>
            </a:r>
            <a:r>
              <a:rPr lang="ru-RU" sz="1800" dirty="0" smtClean="0"/>
              <a:t>.</a:t>
            </a: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A667A6-8A31-4112-9B0D-F41B2C7AA832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58838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Пример БД: проектная организация</a:t>
            </a: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8D7311-AC44-4D13-9196-268D0589999F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dirty="0" smtClean="0">
              <a:latin typeface="Arial Black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1790700"/>
            <a:ext cx="55530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2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715962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Пример БД: проектная организация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49788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Staff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сотрудники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tabno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табельный номер сотрудника, первичный ключ;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name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ФИО сотрудника, обязательное поле;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born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</a:t>
            </a:r>
            <a:r>
              <a:rPr kumimoji="1" lang="ru-RU" altLang="ru-RU" sz="2000" dirty="0">
                <a:latin typeface="Times New Roman" pitchFamily="18" charset="0"/>
              </a:rPr>
              <a:t> дата рождения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сотрудника, обязательное поле;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2000" b="1" dirty="0" smtClean="0">
                <a:latin typeface="Times New Roman" pitchFamily="18" charset="0"/>
              </a:rPr>
              <a:t>sex</a:t>
            </a:r>
            <a:r>
              <a:rPr kumimoji="1" lang="ru-RU" altLang="ru-RU" sz="2000" dirty="0" smtClean="0">
                <a:latin typeface="Times New Roman" pitchFamily="18" charset="0"/>
              </a:rPr>
              <a:t> </a:t>
            </a:r>
            <a:r>
              <a:rPr kumimoji="1" lang="en-US" altLang="ru-RU" sz="2000" dirty="0" smtClean="0">
                <a:latin typeface="Times New Roman" pitchFamily="18" charset="0"/>
              </a:rPr>
              <a:t>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пол</a:t>
            </a:r>
            <a:r>
              <a:rPr kumimoji="1" lang="ru-RU" altLang="ru-RU" sz="2000" dirty="0">
                <a:latin typeface="Times New Roman" pitchFamily="18" charset="0"/>
              </a:rPr>
              <a:t>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сотрудника, обязательное поле;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depno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</a:t>
            </a:r>
            <a:r>
              <a:rPr kumimoji="1" lang="ru-RU" altLang="ru-RU" sz="2000" dirty="0">
                <a:latin typeface="Times New Roman" pitchFamily="18" charset="0"/>
              </a:rPr>
              <a:t>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номер отдела, обязательное поле, внешний ключ;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post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должность сотрудника;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salary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оклад, больше МРОТ;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passport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серия и номер паспорта, уникальный обязательный атрибут;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pass_date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дата выдачи паспорта, обязательное поле;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pass_get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кем выдан паспорт, обязательное поле;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born_seat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место рождения сотрудника;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phone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телефоны сотрудника;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adr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адрес сотрудника;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2000" b="1" dirty="0">
                <a:solidFill>
                  <a:srgbClr val="0D0D11"/>
                </a:solidFill>
                <a:latin typeface="Times New Roman" pitchFamily="18" charset="0"/>
              </a:rPr>
              <a:t>edate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–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дата  вступления в должность, обязательное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поле,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chief</a:t>
            </a:r>
            <a:r>
              <a:rPr kumimoji="1" lang="en-US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2000" dirty="0">
                <a:solidFill>
                  <a:srgbClr val="0D0D11"/>
                </a:solidFill>
                <a:latin typeface="Times New Roman" pitchFamily="18" charset="0"/>
              </a:rPr>
              <a:t> –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руководитель сотрудника, внешний ключ.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512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F4D1CB-C91D-4F90-B5B3-8DD95C686CD4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58838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Пример БД: проектная организация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9750" y="1268760"/>
            <a:ext cx="8353425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Departs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– отделы: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did</a:t>
            </a:r>
            <a:r>
              <a:rPr kumimoji="1"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номер отдела, первичный ключ;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 smtClean="0">
                <a:solidFill>
                  <a:srgbClr val="0D0D11"/>
                </a:solidFill>
                <a:latin typeface="Times New Roman" pitchFamily="18" charset="0"/>
              </a:rPr>
              <a:t>name</a:t>
            </a:r>
            <a:r>
              <a:rPr kumimoji="1" lang="en-US" altLang="ru-RU" sz="1800" dirty="0" smtClean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название отдела, обязательное поле.</a:t>
            </a:r>
            <a:endParaRPr kumimoji="1"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Project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проекты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  <a:endParaRPr kumimoji="1"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No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номер проекта, первичный ключ; 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title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название проекта, обязательное поле;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краткое название проекта, обязательное уникальное поле;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client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заказчик, обязательное поле;</a:t>
            </a:r>
            <a:endParaRPr kumimoji="1"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phone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телефон заказчика;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dbegin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дата начала выполнения проекта, обязательное поле;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dend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дата завершения проекта, обязательное поле;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cost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стоимость проекта, обязательное поле.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Job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 –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участие в проектах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:</a:t>
            </a:r>
            <a:endParaRPr kumimoji="1" lang="ru-RU" altLang="ru-RU" sz="1800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краткое название проекта, внешний ключ;</a:t>
            </a:r>
            <a:endParaRPr kumimoji="1" lang="en-US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tabNo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номер сотрудника, участвующего в проекте, внешний ключ;</a:t>
            </a:r>
            <a:endParaRPr kumimoji="1" lang="ru-RU" altLang="ru-RU" sz="18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rel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–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роль сотрудника в проекте; может принимать одно из трех значений: 	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'исполнитель',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'руководитель',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itchFamily="18" charset="0"/>
              </a:rPr>
              <a:t>'консультант'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Первичный ключ – комбинация полей 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pro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и 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itchFamily="18" charset="0"/>
              </a:rPr>
              <a:t>tabNo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kumimoji="1" lang="en-US" altLang="ru-RU" sz="18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FC4493-874F-4304-B470-6E112DF40C97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4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35938" cy="644525"/>
          </a:xfrm>
        </p:spPr>
        <p:txBody>
          <a:bodyPr/>
          <a:lstStyle/>
          <a:p>
            <a:pPr eaLnBrk="1" hangingPunct="1"/>
            <a:r>
              <a:rPr lang="ru-RU" altLang="ru-RU" sz="3200" dirty="0" smtClean="0">
                <a:latin typeface="Times New Roman" pitchFamily="18" charset="0"/>
              </a:rPr>
              <a:t>Создание таблиц БД проектной организации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512"/>
            <a:ext cx="8713093" cy="568885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 smtClean="0">
                <a:solidFill>
                  <a:srgbClr val="0D0D11"/>
                </a:solidFill>
              </a:rPr>
              <a:t>Таблица «Отделы» (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Depart):</a:t>
            </a:r>
            <a:endParaRPr lang="ru-RU" altLang="ru-RU" sz="16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create table depart (did </a:t>
            </a:r>
            <a:r>
              <a:rPr lang="en-US" altLang="ru-RU" sz="1600" dirty="0" smtClean="0">
                <a:solidFill>
                  <a:srgbClr val="0D0D11"/>
                </a:solidFill>
              </a:rPr>
              <a:t>numeric</a:t>
            </a:r>
            <a:r>
              <a:rPr lang="ru-RU" altLang="ru-RU" sz="1600" dirty="0" smtClean="0">
                <a:solidFill>
                  <a:srgbClr val="0D0D11"/>
                </a:solidFill>
              </a:rPr>
              <a:t>(4</a:t>
            </a:r>
            <a:r>
              <a:rPr lang="ru-RU" altLang="ru-RU" sz="1600" dirty="0" smtClean="0">
                <a:solidFill>
                  <a:srgbClr val="0D0D11"/>
                </a:solidFill>
              </a:rPr>
              <a:t>) </a:t>
            </a:r>
            <a:r>
              <a:rPr lang="en-US" altLang="ru-RU" sz="1600" dirty="0" smtClean="0">
                <a:solidFill>
                  <a:srgbClr val="0D0D11"/>
                </a:solidFill>
              </a:rPr>
              <a:t>constraint pk_depart 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PRIMARY KEY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name varchar(100) not null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 smtClean="0">
                <a:solidFill>
                  <a:srgbClr val="0D0D11"/>
                </a:solidFill>
              </a:rPr>
              <a:t>Таблица «Сотрудники» (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Staff):</a:t>
            </a:r>
            <a:endParaRPr lang="ru-RU" altLang="ru-RU" sz="16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create table </a:t>
            </a:r>
            <a:r>
              <a:rPr lang="en-US" altLang="ru-RU" sz="1600" dirty="0" smtClean="0">
                <a:solidFill>
                  <a:srgbClr val="0D0D11"/>
                </a:solidFill>
              </a:rPr>
              <a:t>staff</a:t>
            </a:r>
            <a:r>
              <a:rPr lang="ru-RU" altLang="ru-RU" sz="1600" dirty="0" smtClean="0">
                <a:solidFill>
                  <a:srgbClr val="0D0D11"/>
                </a:solidFill>
              </a:rPr>
              <a:t> (	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5000"/>
              </a:lnSpc>
              <a:buNone/>
            </a:pPr>
            <a:r>
              <a:rPr lang="en-US" altLang="ru-RU" sz="1600" dirty="0" smtClean="0">
                <a:solidFill>
                  <a:srgbClr val="0D0D11"/>
                </a:solidFill>
              </a:rPr>
              <a:t>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tabno </a:t>
            </a:r>
            <a:r>
              <a:rPr lang="en-US" altLang="ru-RU" sz="1600" dirty="0" smtClean="0">
                <a:solidFill>
                  <a:srgbClr val="0D0D11"/>
                </a:solidFill>
              </a:rPr>
              <a:t>	 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num</a:t>
            </a:r>
            <a:r>
              <a:rPr lang="en-US" altLang="ru-RU" sz="1600" dirty="0">
                <a:solidFill>
                  <a:srgbClr val="0D0D11"/>
                </a:solidFill>
              </a:rPr>
              <a:t> numeric</a:t>
            </a:r>
            <a:r>
              <a:rPr lang="ru-RU" altLang="ru-RU" sz="1600" dirty="0" smtClean="0">
                <a:solidFill>
                  <a:srgbClr val="0D0D11"/>
                </a:solidFill>
              </a:rPr>
              <a:t>) </a:t>
            </a:r>
            <a:r>
              <a:rPr lang="en-US" altLang="ru-RU" sz="1600" dirty="0" smtClean="0">
                <a:solidFill>
                  <a:srgbClr val="0D0D11"/>
                </a:solidFill>
              </a:rPr>
              <a:t>constraint pk_staff 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PRIMARY KEY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name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varchar(100) not null,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born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date not null,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</a:t>
            </a:r>
            <a:r>
              <a:rPr lang="en-US" altLang="ru-RU" sz="1600" dirty="0" smtClean="0">
                <a:solidFill>
                  <a:srgbClr val="0D0D11"/>
                </a:solidFill>
              </a:rPr>
              <a:t>sex           </a:t>
            </a:r>
            <a:r>
              <a:rPr lang="en-US" altLang="ru-RU" sz="1600" dirty="0" smtClean="0">
                <a:solidFill>
                  <a:srgbClr val="0D0D11"/>
                </a:solidFill>
              </a:rPr>
              <a:t>char </a:t>
            </a:r>
            <a:r>
              <a:rPr lang="ru-RU" altLang="ru-RU" sz="1600" dirty="0" smtClean="0">
                <a:solidFill>
                  <a:srgbClr val="0D0D11"/>
                </a:solidFill>
              </a:rPr>
              <a:t>not </a:t>
            </a:r>
            <a:r>
              <a:rPr lang="ru-RU" altLang="ru-RU" sz="1600" dirty="0" smtClean="0">
                <a:solidFill>
                  <a:srgbClr val="0D0D11"/>
                </a:solidFill>
              </a:rPr>
              <a:t>null,</a:t>
            </a:r>
          </a:p>
          <a:p>
            <a:pPr eaLnBrk="1" hangingPunct="1">
              <a:lnSpc>
                <a:spcPct val="85000"/>
              </a:lnSpc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depno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</a:t>
            </a:r>
            <a:r>
              <a:rPr lang="en-US" altLang="ru-RU" sz="1600" dirty="0" smtClean="0">
                <a:solidFill>
                  <a:srgbClr val="0D0D11"/>
                </a:solidFill>
              </a:rPr>
              <a:t>numeric </a:t>
            </a:r>
            <a:r>
              <a:rPr lang="en-US" altLang="ru-RU" sz="1600" dirty="0">
                <a:solidFill>
                  <a:srgbClr val="0D0D11"/>
                </a:solidFill>
              </a:rPr>
              <a:t>eric</a:t>
            </a:r>
            <a:r>
              <a:rPr lang="ru-RU" altLang="ru-RU" sz="1600" dirty="0" smtClean="0">
                <a:solidFill>
                  <a:srgbClr val="0D0D11"/>
                </a:solidFill>
              </a:rPr>
              <a:t>(4) </a:t>
            </a:r>
            <a:r>
              <a:rPr lang="en-US" altLang="ru-RU" sz="1600" dirty="0" smtClean="0">
                <a:solidFill>
                  <a:srgbClr val="0D0D11"/>
                </a:solidFill>
              </a:rPr>
              <a:t>not null </a:t>
            </a:r>
          </a:p>
          <a:p>
            <a:pPr eaLnBrk="1" hangingPunct="1">
              <a:lnSpc>
                <a:spcPct val="85000"/>
              </a:lnSpc>
              <a:buNone/>
            </a:pPr>
            <a:r>
              <a:rPr lang="en-US" altLang="ru-RU" sz="1600" dirty="0">
                <a:solidFill>
                  <a:srgbClr val="0D0D11"/>
                </a:solidFill>
              </a:rPr>
              <a:t>	</a:t>
            </a:r>
            <a:r>
              <a:rPr lang="en-US" altLang="ru-RU" sz="1600" dirty="0" smtClean="0">
                <a:solidFill>
                  <a:srgbClr val="0D0D11"/>
                </a:solidFill>
              </a:rPr>
              <a:t>		constraint </a:t>
            </a:r>
            <a:r>
              <a:rPr lang="en-US" altLang="ru-RU" sz="1600" dirty="0" smtClean="0">
                <a:solidFill>
                  <a:srgbClr val="0D0D11"/>
                </a:solidFill>
              </a:rPr>
              <a:t>fk_depart</a:t>
            </a:r>
            <a:r>
              <a:rPr lang="en-US" altLang="ru-RU" sz="1600" dirty="0" smtClean="0">
                <a:solidFill>
                  <a:srgbClr val="0D0D11"/>
                </a:solidFill>
              </a:rPr>
              <a:t> 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REFERENCES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depar</a:t>
            </a:r>
            <a:r>
              <a:rPr lang="en-US" altLang="ru-RU" sz="1600" b="1" dirty="0">
                <a:solidFill>
                  <a:srgbClr val="0D0D11"/>
                </a:solidFill>
              </a:rPr>
              <a:t>t ON DELETE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RESTRICT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post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varchar(50)</a:t>
            </a:r>
            <a:r>
              <a:rPr lang="en-US" altLang="ru-RU" sz="1600" dirty="0" smtClean="0">
                <a:solidFill>
                  <a:srgbClr val="0D0D11"/>
                </a:solidFill>
              </a:rPr>
              <a:t> not null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5000"/>
              </a:lnSpc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salary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</a:t>
            </a:r>
            <a:r>
              <a:rPr lang="en-US" altLang="ru-RU" sz="1600" dirty="0" smtClean="0">
                <a:solidFill>
                  <a:srgbClr val="0D0D11"/>
                </a:solidFill>
              </a:rPr>
              <a:t>numeric </a:t>
            </a:r>
            <a:r>
              <a:rPr lang="en-US" altLang="ru-RU" sz="1600" dirty="0">
                <a:solidFill>
                  <a:srgbClr val="0D0D11"/>
                </a:solidFill>
              </a:rPr>
              <a:t>eric(8,2</a:t>
            </a:r>
            <a:r>
              <a:rPr lang="ru-RU" altLang="ru-RU" sz="1600" dirty="0" smtClean="0">
                <a:solidFill>
                  <a:srgbClr val="0D0D11"/>
                </a:solidFill>
              </a:rPr>
              <a:t>)</a:t>
            </a:r>
            <a:r>
              <a:rPr lang="en-US" altLang="ru-RU" sz="1600" dirty="0" smtClean="0">
                <a:solidFill>
                  <a:srgbClr val="0D0D11"/>
                </a:solidFill>
              </a:rPr>
              <a:t> not null constraint </a:t>
            </a:r>
            <a:r>
              <a:rPr lang="en-US" altLang="ru-RU" sz="1600" dirty="0" smtClean="0">
                <a:solidFill>
                  <a:srgbClr val="0D0D11"/>
                </a:solidFill>
              </a:rPr>
              <a:t>check_sal</a:t>
            </a:r>
            <a:r>
              <a:rPr lang="en-US" altLang="ru-RU" sz="1600" dirty="0" smtClean="0">
                <a:solidFill>
                  <a:srgbClr val="0D0D11"/>
                </a:solidFill>
              </a:rPr>
              <a:t>  check (salary &gt; 12000)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5000"/>
              </a:lnSpc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</a:t>
            </a:r>
            <a:r>
              <a:rPr lang="ru-RU" altLang="ru-RU" sz="1600" dirty="0" smtClean="0">
                <a:solidFill>
                  <a:srgbClr val="0D0D11"/>
                </a:solidFill>
              </a:rPr>
              <a:t>passport</a:t>
            </a:r>
            <a:r>
              <a:rPr lang="en-US" altLang="ru-RU" sz="1600" dirty="0" smtClean="0">
                <a:solidFill>
                  <a:srgbClr val="0D0D11"/>
                </a:solidFill>
              </a:rPr>
              <a:t>    </a:t>
            </a:r>
            <a:r>
              <a:rPr lang="en-US" altLang="ru-RU" sz="1600" dirty="0" smtClean="0">
                <a:solidFill>
                  <a:srgbClr val="0D0D11"/>
                </a:solidFill>
              </a:rPr>
              <a:t>char(10</a:t>
            </a:r>
            <a:r>
              <a:rPr lang="ru-RU" altLang="ru-RU" sz="1600" dirty="0" smtClean="0">
                <a:solidFill>
                  <a:srgbClr val="0D0D11"/>
                </a:solidFill>
              </a:rPr>
              <a:t>)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not null constraint </a:t>
            </a:r>
            <a:r>
              <a:rPr lang="en-US" altLang="ru-RU" sz="1600" dirty="0" smtClean="0">
                <a:solidFill>
                  <a:srgbClr val="0D0D11"/>
                </a:solidFill>
              </a:rPr>
              <a:t>passp_uniq</a:t>
            </a:r>
            <a:r>
              <a:rPr lang="en-US" altLang="ru-RU" sz="1600" dirty="0" smtClean="0">
                <a:solidFill>
                  <a:srgbClr val="0D0D11"/>
                </a:solidFill>
              </a:rPr>
              <a:t> 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UNIQUE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pass_date 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date</a:t>
            </a:r>
            <a:r>
              <a:rPr lang="en-US" altLang="ru-RU" sz="1600" dirty="0" smtClean="0">
                <a:solidFill>
                  <a:srgbClr val="0D0D11"/>
                </a:solidFill>
              </a:rPr>
              <a:t> not null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  <a:r>
              <a:rPr lang="en-US" altLang="ru-RU" sz="1600" dirty="0" smtClean="0">
                <a:solidFill>
                  <a:srgbClr val="0D0D11"/>
                </a:solidFill>
              </a:rPr>
              <a:t>		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pass_get </a:t>
            </a:r>
            <a:r>
              <a:rPr lang="en-US" altLang="ru-RU" sz="1600" dirty="0" smtClean="0">
                <a:solidFill>
                  <a:srgbClr val="0D0D11"/>
                </a:solidFill>
              </a:rPr>
              <a:t>  </a:t>
            </a:r>
            <a:r>
              <a:rPr lang="ru-RU" altLang="ru-RU" sz="1600" dirty="0" smtClean="0">
                <a:solidFill>
                  <a:srgbClr val="0D0D11"/>
                </a:solidFill>
              </a:rPr>
              <a:t>varchar(100)</a:t>
            </a:r>
            <a:r>
              <a:rPr lang="en-US" altLang="ru-RU" sz="1600" dirty="0" smtClean="0">
                <a:solidFill>
                  <a:srgbClr val="0D0D11"/>
                </a:solidFill>
              </a:rPr>
              <a:t> not null</a:t>
            </a:r>
            <a:r>
              <a:rPr lang="ru-RU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born_seat 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varchar(100),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	phone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varchar(30),</a:t>
            </a:r>
            <a:r>
              <a:rPr lang="en-US" altLang="ru-RU" sz="1600" dirty="0" smtClean="0">
                <a:solidFill>
                  <a:srgbClr val="0D0D11"/>
                </a:solidFill>
              </a:rPr>
              <a:t>  		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adr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     </a:t>
            </a:r>
            <a:r>
              <a:rPr lang="ru-RU" altLang="ru-RU" sz="1600" dirty="0" smtClean="0">
                <a:solidFill>
                  <a:srgbClr val="0D0D11"/>
                </a:solidFill>
              </a:rPr>
              <a:t>varchar(80)</a:t>
            </a:r>
            <a:r>
              <a:rPr lang="en-US" altLang="ru-RU" sz="1600" dirty="0" smtClean="0">
                <a:solidFill>
                  <a:srgbClr val="0D0D11"/>
                </a:solidFill>
              </a:rPr>
              <a:t> not null,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	</a:t>
            </a:r>
            <a:r>
              <a:rPr lang="en-US" altLang="ru-RU" sz="1600" dirty="0" smtClean="0">
                <a:solidFill>
                  <a:srgbClr val="0D0D11"/>
                </a:solidFill>
              </a:rPr>
              <a:t>edate         date  not null</a:t>
            </a:r>
            <a:r>
              <a:rPr lang="ru-RU" altLang="ru-RU" sz="1600" dirty="0" smtClean="0">
                <a:solidFill>
                  <a:srgbClr val="0D0D11"/>
                </a:solidFill>
              </a:rPr>
              <a:t> 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default</a:t>
            </a:r>
            <a:r>
              <a:rPr lang="en-US" altLang="ru-RU" sz="1600" dirty="0" smtClean="0">
                <a:solidFill>
                  <a:srgbClr val="0D0D11"/>
                </a:solidFill>
              </a:rPr>
              <a:t>  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current_date</a:t>
            </a:r>
            <a:r>
              <a:rPr lang="en-US" altLang="ru-RU" sz="16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600" dirty="0" smtClean="0">
                <a:solidFill>
                  <a:srgbClr val="0D0D11"/>
                </a:solidFill>
              </a:rPr>
              <a:t>	chief </a:t>
            </a:r>
            <a:r>
              <a:rPr lang="en-US" altLang="ru-RU" sz="1600" dirty="0" smtClean="0">
                <a:solidFill>
                  <a:srgbClr val="0D0D11"/>
                </a:solidFill>
              </a:rPr>
              <a:t>         </a:t>
            </a:r>
            <a:r>
              <a:rPr lang="en-US" altLang="ru-RU" sz="1600" dirty="0" smtClean="0">
                <a:solidFill>
                  <a:srgbClr val="0D0D11"/>
                </a:solidFill>
              </a:rPr>
              <a:t>numeric(5</a:t>
            </a:r>
            <a:r>
              <a:rPr lang="en-US" altLang="ru-RU" sz="1600" dirty="0" smtClean="0">
                <a:solidFill>
                  <a:srgbClr val="0D0D11"/>
                </a:solidFill>
              </a:rPr>
              <a:t>) </a:t>
            </a:r>
            <a:r>
              <a:rPr lang="ru-RU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constraint  fk_staff 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REFERENCES 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staff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ON DELETE SET NULL</a:t>
            </a:r>
            <a:endParaRPr lang="ru-RU" altLang="ru-RU" sz="16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);</a:t>
            </a:r>
          </a:p>
        </p:txBody>
      </p:sp>
      <p:sp>
        <p:nvSpPr>
          <p:cNvPr id="7172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6974904" y="6356176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C16FEA-7A37-424D-9932-F7A30F50B2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88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49"/>
            <a:ext cx="7772400" cy="1008063"/>
          </a:xfrm>
        </p:spPr>
        <p:txBody>
          <a:bodyPr/>
          <a:lstStyle/>
          <a:p>
            <a:pPr algn="ctr" eaLnBrk="1" hangingPunct="1"/>
            <a:r>
              <a:rPr lang="ru-RU" altLang="ru-RU" sz="3200" dirty="0"/>
              <a:t>С</a:t>
            </a:r>
            <a:r>
              <a:rPr lang="ru-RU" altLang="ru-RU" sz="3200" dirty="0" smtClean="0"/>
              <a:t>вязь между таблицами Отделы и Сотрудники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2987675" y="191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51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64239"/>
              </p:ext>
            </p:extLst>
          </p:nvPr>
        </p:nvGraphicFramePr>
        <p:xfrm>
          <a:off x="611188" y="2051506"/>
          <a:ext cx="3886200" cy="389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Рисунок" r:id="rId3" imgW="3124200" imgH="3060700" progId="Word.Picture.8">
                  <p:embed/>
                </p:oleObj>
              </mc:Choice>
              <mc:Fallback>
                <p:oleObj name="Рисунок" r:id="rId3" imgW="3124200" imgH="30607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051506"/>
                        <a:ext cx="3886200" cy="389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3132138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51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943770"/>
              </p:ext>
            </p:extLst>
          </p:nvPr>
        </p:nvGraphicFramePr>
        <p:xfrm>
          <a:off x="4932363" y="2054681"/>
          <a:ext cx="36576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Рисунок" r:id="rId5" imgW="2882900" imgH="1917700" progId="Word.Picture.8">
                  <p:embed/>
                </p:oleObj>
              </mc:Choice>
              <mc:Fallback>
                <p:oleObj name="Рисунок" r:id="rId5" imgW="2882900" imgH="19177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054681"/>
                        <a:ext cx="36576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470512" y="5651956"/>
            <a:ext cx="8424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«Отдел» – внешний ключ в таблице «Сотрудники» </a:t>
            </a:r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684213" y="1691144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latin typeface="Times New Roman" pitchFamily="18" charset="0"/>
              </a:rPr>
              <a:t>Таблица «Сотрудники»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5003800" y="1691144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latin typeface="Times New Roman" pitchFamily="18" charset="0"/>
              </a:rPr>
              <a:t>Таблица «Отделы»</a:t>
            </a:r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>
            <a:off x="5076825" y="4215269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itchFamily="18" charset="0"/>
              </a:rPr>
              <a:t>«Номер отдела» - первичный ключ в таблице «Отделы»</a:t>
            </a:r>
          </a:p>
        </p:txBody>
      </p:sp>
      <p:sp>
        <p:nvSpPr>
          <p:cNvPr id="513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13A7758-A6E4-4DC5-8398-4AD72CA94988}" type="slidenum">
              <a:rPr lang="ru-RU" altLang="ru-RU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2656"/>
            <a:ext cx="8135938" cy="644525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Создание таблиц БД проектной организации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496622" cy="5688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Таблица «Проекты» (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Project):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create table project (No </a:t>
            </a: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ru-RU" altLang="ru-RU" sz="1800" dirty="0" smtClean="0">
                <a:solidFill>
                  <a:srgbClr val="0D0D11"/>
                </a:solidFill>
              </a:rPr>
              <a:t>num</a:t>
            </a:r>
            <a:r>
              <a:rPr lang="en-US" altLang="ru-RU" sz="1800" dirty="0" smtClean="0">
                <a:solidFill>
                  <a:srgbClr val="0D0D11"/>
                </a:solidFill>
              </a:rPr>
              <a:t>eric</a:t>
            </a:r>
            <a:r>
              <a:rPr lang="ru-RU" altLang="ru-RU" sz="1800" dirty="0" smtClean="0">
                <a:solidFill>
                  <a:srgbClr val="0D0D11"/>
                </a:solidFill>
              </a:rPr>
              <a:t>(5) </a:t>
            </a:r>
            <a:r>
              <a:rPr lang="en-US" altLang="ru-RU" sz="1800" dirty="0" smtClean="0">
                <a:solidFill>
                  <a:srgbClr val="0D0D11"/>
                </a:solidFill>
              </a:rPr>
              <a:t> constraint pk_project  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primary key</a:t>
            </a:r>
            <a:r>
              <a:rPr lang="ru-RU" altLang="ru-RU" sz="18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title </a:t>
            </a:r>
            <a:r>
              <a:rPr lang="en-US" altLang="ru-RU" sz="1800" dirty="0" smtClean="0">
                <a:solidFill>
                  <a:srgbClr val="0D0D11"/>
                </a:solidFill>
              </a:rPr>
              <a:t>      	</a:t>
            </a:r>
            <a:r>
              <a:rPr lang="ru-RU" altLang="ru-RU" sz="1800" dirty="0" smtClean="0">
                <a:solidFill>
                  <a:srgbClr val="0D0D11"/>
                </a:solidFill>
              </a:rPr>
              <a:t>varchar(200) not null,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800" dirty="0" smtClean="0">
                <a:solidFill>
                  <a:srgbClr val="0D0D11"/>
                </a:solidFill>
              </a:rPr>
              <a:t>		pro      	varchar(15)   not null constraint  pro_uniq 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unique</a:t>
            </a:r>
            <a:r>
              <a:rPr lang="en-US" altLang="ru-RU" sz="1800" dirty="0" smtClean="0">
                <a:solidFill>
                  <a:srgbClr val="0D0D11"/>
                </a:solidFill>
              </a:rPr>
              <a:t>,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client </a:t>
            </a:r>
            <a:r>
              <a:rPr lang="en-US" altLang="ru-RU" sz="1800" dirty="0" smtClean="0">
                <a:solidFill>
                  <a:srgbClr val="0D0D11"/>
                </a:solidFill>
              </a:rPr>
              <a:t>   	</a:t>
            </a:r>
            <a:r>
              <a:rPr lang="ru-RU" altLang="ru-RU" sz="1800" dirty="0" smtClean="0">
                <a:solidFill>
                  <a:srgbClr val="0D0D11"/>
                </a:solidFill>
              </a:rPr>
              <a:t>varchar(100) not null,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</a:t>
            </a:r>
            <a:r>
              <a:rPr lang="en-US" altLang="ru-RU" sz="1800" dirty="0" smtClean="0">
                <a:solidFill>
                  <a:srgbClr val="0D0D11"/>
                </a:solidFill>
              </a:rPr>
              <a:t>phone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  	</a:t>
            </a:r>
            <a:r>
              <a:rPr lang="ru-RU" altLang="ru-RU" sz="1800" dirty="0" smtClean="0">
                <a:solidFill>
                  <a:srgbClr val="0D0D11"/>
                </a:solidFill>
              </a:rPr>
              <a:t>varchar(</a:t>
            </a:r>
            <a:r>
              <a:rPr lang="en-US" altLang="ru-RU" sz="1800" dirty="0" smtClean="0">
                <a:solidFill>
                  <a:srgbClr val="0D0D11"/>
                </a:solidFill>
              </a:rPr>
              <a:t>3</a:t>
            </a:r>
            <a:r>
              <a:rPr lang="ru-RU" altLang="ru-RU" sz="1800" dirty="0" smtClean="0">
                <a:solidFill>
                  <a:srgbClr val="0D0D11"/>
                </a:solidFill>
              </a:rPr>
              <a:t>0) </a:t>
            </a:r>
            <a:r>
              <a:rPr lang="en-US" altLang="ru-RU" sz="1800" dirty="0" smtClean="0">
                <a:solidFill>
                  <a:srgbClr val="0D0D11"/>
                </a:solidFill>
              </a:rPr>
              <a:t>  </a:t>
            </a:r>
            <a:r>
              <a:rPr lang="ru-RU" altLang="ru-RU" sz="1800" dirty="0" smtClean="0">
                <a:solidFill>
                  <a:srgbClr val="0D0D11"/>
                </a:solidFill>
              </a:rPr>
              <a:t>not </a:t>
            </a:r>
            <a:r>
              <a:rPr lang="ru-RU" altLang="ru-RU" sz="1800" dirty="0" smtClean="0">
                <a:solidFill>
                  <a:srgbClr val="0D0D11"/>
                </a:solidFill>
              </a:rPr>
              <a:t>null,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dbegin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ru-RU" altLang="ru-RU" sz="1800" dirty="0" smtClean="0">
                <a:solidFill>
                  <a:srgbClr val="0D0D11"/>
                </a:solidFill>
              </a:rPr>
              <a:t>date not null,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dend</a:t>
            </a:r>
            <a:r>
              <a:rPr lang="en-US" altLang="ru-RU" sz="1800" dirty="0" smtClean="0">
                <a:solidFill>
                  <a:srgbClr val="0D0D11"/>
                </a:solidFill>
              </a:rPr>
              <a:t>   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	</a:t>
            </a:r>
            <a:r>
              <a:rPr lang="ru-RU" altLang="ru-RU" sz="1800" dirty="0" smtClean="0">
                <a:solidFill>
                  <a:srgbClr val="0D0D11"/>
                </a:solidFill>
              </a:rPr>
              <a:t>date not null,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	cost </a:t>
            </a:r>
            <a:r>
              <a:rPr lang="en-US" altLang="ru-RU" sz="1800" dirty="0" smtClean="0">
                <a:solidFill>
                  <a:srgbClr val="0D0D11"/>
                </a:solidFill>
              </a:rPr>
              <a:t>     	</a:t>
            </a:r>
            <a:r>
              <a:rPr lang="ru-RU" altLang="ru-RU" sz="1800" dirty="0" smtClean="0">
                <a:solidFill>
                  <a:srgbClr val="0D0D11"/>
                </a:solidFill>
              </a:rPr>
              <a:t>num</a:t>
            </a:r>
            <a:r>
              <a:rPr lang="en-US" altLang="ru-RU" sz="1800" dirty="0" smtClean="0">
                <a:solidFill>
                  <a:srgbClr val="0D0D11"/>
                </a:solidFill>
              </a:rPr>
              <a:t>eric</a:t>
            </a:r>
            <a:r>
              <a:rPr lang="ru-RU" altLang="ru-RU" sz="1800" dirty="0" smtClean="0">
                <a:solidFill>
                  <a:srgbClr val="0D0D11"/>
                </a:solidFill>
              </a:rPr>
              <a:t>(9</a:t>
            </a:r>
            <a:r>
              <a:rPr lang="ru-RU" altLang="ru-RU" sz="1800" dirty="0" smtClean="0">
                <a:solidFill>
                  <a:srgbClr val="0D0D11"/>
                </a:solidFill>
              </a:rPr>
              <a:t>) </a:t>
            </a:r>
            <a:r>
              <a:rPr lang="en-US" altLang="ru-RU" sz="1800" dirty="0">
                <a:solidFill>
                  <a:srgbClr val="0D0D11"/>
                </a:solidFill>
              </a:rPr>
              <a:t>constraint 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err="1" smtClean="0">
                <a:solidFill>
                  <a:srgbClr val="0D0D11"/>
                </a:solidFill>
              </a:rPr>
              <a:t>check_cost</a:t>
            </a:r>
            <a:r>
              <a:rPr lang="en-US" altLang="ru-RU" sz="1800" dirty="0" smtClean="0">
                <a:solidFill>
                  <a:srgbClr val="0D0D11"/>
                </a:solidFill>
              </a:rPr>
              <a:t>  check </a:t>
            </a:r>
            <a:r>
              <a:rPr lang="en-US" altLang="ru-RU" sz="1800" dirty="0" smtClean="0">
                <a:solidFill>
                  <a:srgbClr val="0D0D11"/>
                </a:solidFill>
              </a:rPr>
              <a:t>(cost &gt;= 0)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Таблица «Участие в проектах» (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Job):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create table job (	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</a:t>
            </a:r>
            <a:r>
              <a:rPr lang="en-US" altLang="ru-RU" sz="1800" dirty="0" smtClean="0">
                <a:solidFill>
                  <a:srgbClr val="0D0D11"/>
                </a:solidFill>
              </a:rPr>
              <a:t>pro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	    varchar(15)  </a:t>
            </a:r>
            <a:r>
              <a:rPr lang="ru-RU" altLang="ru-RU" sz="1800" dirty="0" smtClean="0">
                <a:solidFill>
                  <a:srgbClr val="0D0D11"/>
                </a:solidFill>
              </a:rPr>
              <a:t> not null</a:t>
            </a:r>
            <a:r>
              <a:rPr lang="en-US" altLang="ru-RU" sz="1800" dirty="0" smtClean="0">
                <a:solidFill>
                  <a:srgbClr val="0D0D11"/>
                </a:solidFill>
              </a:rPr>
              <a:t>  constraint fk_job_pro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	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references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project</a:t>
            </a:r>
            <a:r>
              <a:rPr lang="en-US" altLang="ru-RU" sz="1800" dirty="0" smtClean="0">
                <a:solidFill>
                  <a:srgbClr val="0D0D11"/>
                </a:solidFill>
              </a:rPr>
              <a:t> (pro)  ON DELETE CASCADE</a:t>
            </a:r>
            <a:r>
              <a:rPr lang="ru-RU" altLang="ru-RU" sz="18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tabNo </a:t>
            </a:r>
            <a:r>
              <a:rPr lang="en-US" altLang="ru-RU" sz="1800" dirty="0" smtClean="0">
                <a:solidFill>
                  <a:srgbClr val="0D0D11"/>
                </a:solidFill>
              </a:rPr>
              <a:t>  </a:t>
            </a:r>
            <a:r>
              <a:rPr lang="ru-RU" altLang="ru-RU" sz="1800" dirty="0" smtClean="0">
                <a:solidFill>
                  <a:srgbClr val="0D0D11"/>
                </a:solidFill>
              </a:rPr>
              <a:t>num</a:t>
            </a:r>
            <a:r>
              <a:rPr lang="en-US" altLang="ru-RU" sz="1800" dirty="0" smtClean="0">
                <a:solidFill>
                  <a:srgbClr val="0D0D11"/>
                </a:solidFill>
              </a:rPr>
              <a:t>eric</a:t>
            </a:r>
            <a:r>
              <a:rPr lang="ru-RU" altLang="ru-RU" sz="1800" dirty="0" smtClean="0">
                <a:solidFill>
                  <a:srgbClr val="0D0D11"/>
                </a:solidFill>
              </a:rPr>
              <a:t>(</a:t>
            </a:r>
            <a:r>
              <a:rPr lang="en-US" altLang="ru-RU" sz="1800" dirty="0" smtClean="0">
                <a:solidFill>
                  <a:srgbClr val="0D0D11"/>
                </a:solidFill>
              </a:rPr>
              <a:t>6</a:t>
            </a:r>
            <a:r>
              <a:rPr lang="ru-RU" altLang="ru-RU" sz="1800" dirty="0" smtClean="0">
                <a:solidFill>
                  <a:srgbClr val="0D0D11"/>
                </a:solidFill>
              </a:rPr>
              <a:t>) </a:t>
            </a:r>
            <a:r>
              <a:rPr lang="en-US" altLang="ru-RU" sz="1800" dirty="0" smtClean="0">
                <a:solidFill>
                  <a:srgbClr val="0D0D11"/>
                </a:solidFill>
              </a:rPr>
              <a:t>   </a:t>
            </a:r>
            <a:r>
              <a:rPr lang="ru-RU" altLang="ru-RU" sz="1800" dirty="0" smtClean="0">
                <a:solidFill>
                  <a:srgbClr val="0D0D11"/>
                </a:solidFill>
              </a:rPr>
              <a:t>not null </a:t>
            </a:r>
            <a:r>
              <a:rPr lang="en-US" altLang="ru-RU" sz="1800" dirty="0" smtClean="0">
                <a:solidFill>
                  <a:srgbClr val="0D0D11"/>
                </a:solidFill>
              </a:rPr>
              <a:t> constraint fk_job_staff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altLang="ru-RU" sz="1800" dirty="0" smtClean="0">
                <a:solidFill>
                  <a:srgbClr val="0D0D11"/>
                </a:solidFill>
              </a:rPr>
              <a:t>			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references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>
                <a:solidFill>
                  <a:srgbClr val="0D0D11"/>
                </a:solidFill>
              </a:rPr>
              <a:t> staff </a:t>
            </a:r>
            <a:r>
              <a:rPr lang="en-US" altLang="ru-RU" sz="1800" dirty="0" smtClean="0">
                <a:solidFill>
                  <a:srgbClr val="0D0D11"/>
                </a:solidFill>
              </a:rPr>
              <a:t>   ON </a:t>
            </a:r>
            <a:r>
              <a:rPr lang="en-US" altLang="ru-RU" sz="1800" dirty="0">
                <a:solidFill>
                  <a:srgbClr val="0D0D11"/>
                </a:solidFill>
              </a:rPr>
              <a:t>DELETE CASCADE</a:t>
            </a:r>
            <a:r>
              <a:rPr lang="ru-RU" altLang="ru-RU" sz="1800" dirty="0" smtClean="0">
                <a:solidFill>
                  <a:srgbClr val="0D0D11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rel</a:t>
            </a:r>
            <a:r>
              <a:rPr lang="en-US" altLang="ru-RU" sz="1800" dirty="0" smtClean="0">
                <a:solidFill>
                  <a:srgbClr val="0D0D11"/>
                </a:solidFill>
              </a:rPr>
              <a:t>     </a:t>
            </a:r>
            <a:r>
              <a:rPr lang="en-US" altLang="ru-RU" sz="1800" dirty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  </a:t>
            </a:r>
            <a:r>
              <a:rPr lang="ru-RU" altLang="ru-RU" sz="1800" dirty="0" smtClean="0">
                <a:solidFill>
                  <a:srgbClr val="0D0D11"/>
                </a:solidFill>
              </a:rPr>
              <a:t>varchar(20)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not null  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default</a:t>
            </a:r>
            <a:r>
              <a:rPr lang="ru-RU" altLang="ru-RU" sz="1800" dirty="0" smtClean="0">
                <a:solidFill>
                  <a:srgbClr val="0D0D11"/>
                </a:solidFill>
              </a:rPr>
              <a:t> 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'исполнитель',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primary key</a:t>
            </a:r>
            <a:r>
              <a:rPr lang="ru-RU" altLang="ru-RU" sz="1800" dirty="0" smtClean="0">
                <a:solidFill>
                  <a:srgbClr val="0D0D11"/>
                </a:solidFill>
              </a:rPr>
              <a:t> (tabno, </a:t>
            </a:r>
            <a:r>
              <a:rPr lang="en-US" altLang="ru-RU" sz="1800" dirty="0" smtClean="0">
                <a:solidFill>
                  <a:srgbClr val="0D0D11"/>
                </a:solidFill>
              </a:rPr>
              <a:t>pro</a:t>
            </a:r>
            <a:r>
              <a:rPr lang="ru-RU" altLang="ru-RU" sz="1800" dirty="0" smtClean="0">
                <a:solidFill>
                  <a:srgbClr val="0D0D11"/>
                </a:solidFill>
              </a:rPr>
              <a:t>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dirty="0" smtClean="0">
                <a:solidFill>
                  <a:srgbClr val="0D0D11"/>
                </a:solidFill>
              </a:rPr>
              <a:t>constraint ch_job_rel  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check</a:t>
            </a:r>
            <a:r>
              <a:rPr lang="ru-RU" altLang="ru-RU" sz="1800" dirty="0" smtClean="0">
                <a:solidFill>
                  <a:srgbClr val="0D0D11"/>
                </a:solidFill>
              </a:rPr>
              <a:t> ( rel </a:t>
            </a:r>
            <a:r>
              <a:rPr lang="en-US" altLang="ru-RU" sz="1800" dirty="0" smtClean="0">
                <a:solidFill>
                  <a:srgbClr val="0D0D11"/>
                </a:solidFill>
              </a:rPr>
              <a:t> IN </a:t>
            </a:r>
            <a:r>
              <a:rPr lang="ru-RU" altLang="ru-RU" sz="1800" dirty="0" smtClean="0">
                <a:solidFill>
                  <a:srgbClr val="0D0D11"/>
                </a:solidFill>
              </a:rPr>
              <a:t> ('исполнитель', 'руководитель', 'консультант')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);</a:t>
            </a:r>
          </a:p>
        </p:txBody>
      </p:sp>
      <p:sp>
        <p:nvSpPr>
          <p:cNvPr id="819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3391AB-DAFD-43DC-A7BC-83C98EADD7DE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1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250"/>
            <a:ext cx="8424863" cy="644525"/>
          </a:xfrm>
        </p:spPr>
        <p:txBody>
          <a:bodyPr/>
          <a:lstStyle/>
          <a:p>
            <a:pPr algn="ctr" eaLnBrk="1" hangingPunct="1"/>
            <a:r>
              <a:rPr lang="ru-RU" altLang="ru-RU" sz="3200" dirty="0" smtClean="0">
                <a:latin typeface="Times New Roman" pitchFamily="18" charset="0"/>
              </a:rPr>
              <a:t>Пример описания составного внешнего ключа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8134350" cy="5167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Таблица «Этапы проектов» (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Stages):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create table stages (No numeric(2</a:t>
            </a:r>
            <a:r>
              <a:rPr lang="en-US" altLang="ru-RU" sz="1800" dirty="0" smtClean="0">
                <a:solidFill>
                  <a:srgbClr val="0D0D11"/>
                </a:solidFill>
              </a:rPr>
              <a:t>)</a:t>
            </a:r>
            <a:r>
              <a:rPr lang="ru-RU" altLang="ru-RU" sz="1800" dirty="0" smtClean="0">
                <a:solidFill>
                  <a:srgbClr val="0D0D11"/>
                </a:solidFill>
              </a:rPr>
              <a:t>  </a:t>
            </a:r>
            <a:r>
              <a:rPr lang="en-US" altLang="ru-RU" sz="1800" dirty="0" smtClean="0">
                <a:solidFill>
                  <a:srgbClr val="0D0D11"/>
                </a:solidFill>
              </a:rPr>
              <a:t>not  null,</a:t>
            </a:r>
            <a:endParaRPr lang="en-US" altLang="ru-RU" sz="1800" dirty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pro     numeric(5)   not null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	constraint fk_stages_pro  references  project 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dbegin  date               not null,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form     varchar(100)  not null,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cost      numeric(9) default 100000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	constraint pk_stages_check check(cost&gt;0),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PRIMARY KEY </a:t>
            </a:r>
            <a:r>
              <a:rPr lang="en-US" altLang="ru-RU" sz="1800" dirty="0" smtClean="0">
                <a:solidFill>
                  <a:srgbClr val="0D0D11"/>
                </a:solidFill>
              </a:rPr>
              <a:t>(</a:t>
            </a:r>
            <a:r>
              <a:rPr lang="en-US" altLang="ru-RU" sz="1800" dirty="0">
                <a:solidFill>
                  <a:srgbClr val="0D0D11"/>
                </a:solidFill>
              </a:rPr>
              <a:t>pro, No)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 smtClean="0">
                <a:solidFill>
                  <a:srgbClr val="0D0D11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Таблица «Участие в этапах проектов» (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Participants):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create table  participants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(		No         numeric(2)    not null,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pro        numeric(5)   </a:t>
            </a:r>
            <a:r>
              <a:rPr lang="en-US" altLang="ru-RU" sz="1800" dirty="0" smtClean="0">
                <a:solidFill>
                  <a:srgbClr val="0D0D11"/>
                </a:solidFill>
              </a:rPr>
              <a:t> not </a:t>
            </a:r>
            <a:r>
              <a:rPr lang="en-US" altLang="ru-RU" sz="1800" dirty="0">
                <a:solidFill>
                  <a:srgbClr val="0D0D11"/>
                </a:solidFill>
              </a:rPr>
              <a:t>null,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tabNo    numeric(6)    not null  references  staff  on delete cascade,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dbegin   date              not null,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		dend      date,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 smtClean="0">
                <a:solidFill>
                  <a:srgbClr val="0D0D11"/>
                </a:solidFill>
              </a:rPr>
              <a:t>constraint </a:t>
            </a:r>
            <a:r>
              <a:rPr lang="en-US" altLang="ru-RU" sz="1800" dirty="0">
                <a:solidFill>
                  <a:srgbClr val="0D0D11"/>
                </a:solidFill>
              </a:rPr>
              <a:t>fk_part_pro 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FOREIGN  KEY </a:t>
            </a:r>
            <a:r>
              <a:rPr lang="en-US" altLang="ru-RU" sz="1800" dirty="0" smtClean="0">
                <a:solidFill>
                  <a:srgbClr val="0D0D11"/>
                </a:solidFill>
              </a:rPr>
              <a:t>(</a:t>
            </a:r>
            <a:r>
              <a:rPr lang="en-US" altLang="ru-RU" sz="1800" dirty="0">
                <a:solidFill>
                  <a:srgbClr val="0D0D11"/>
                </a:solidFill>
              </a:rPr>
              <a:t>pro, No) references stages (pro, No) 	on delete cascade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1800" dirty="0">
                <a:solidFill>
                  <a:srgbClr val="0D0D11"/>
                </a:solidFill>
              </a:rPr>
              <a:t>);</a:t>
            </a:r>
            <a:endParaRPr lang="ru-RU" altLang="ru-RU" sz="1800" dirty="0" smtClean="0">
              <a:solidFill>
                <a:srgbClr val="0D0D11"/>
              </a:solidFill>
            </a:endParaRPr>
          </a:p>
        </p:txBody>
      </p:sp>
      <p:sp>
        <p:nvSpPr>
          <p:cNvPr id="922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D92B34-2FDB-46AA-A987-81C3E14EFCC1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9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5938" cy="644525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Изменение структуры таблицы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Структура таблицы изменяется с помощью команды </a:t>
            </a:r>
            <a:r>
              <a:rPr lang="ru-RU" altLang="ru-RU" sz="1600" b="1" dirty="0" smtClean="0"/>
              <a:t>ALTER TABLE.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Синтаксис этой команды (для диалекта СУБД </a:t>
            </a:r>
            <a:r>
              <a:rPr lang="en-US" altLang="ru-RU" sz="1600" dirty="0" smtClean="0"/>
              <a:t>Oracle</a:t>
            </a:r>
            <a:r>
              <a:rPr lang="ru-RU" altLang="ru-RU" sz="1600" dirty="0" smtClean="0"/>
              <a:t>):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sz="1600" b="1" dirty="0" smtClean="0"/>
              <a:t>ALTER  TABLE  </a:t>
            </a:r>
            <a:r>
              <a:rPr lang="ru-RU" altLang="ru-RU" sz="1600" b="1" dirty="0" err="1" smtClean="0"/>
              <a:t>shema.Tablename</a:t>
            </a:r>
            <a:endParaRPr lang="ru-RU" altLang="ru-RU" sz="1600" b="1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sz="1600" b="1" dirty="0" smtClean="0"/>
              <a:t>   ADD ( column  datatype </a:t>
            </a:r>
            <a:r>
              <a:rPr lang="en-US" altLang="ru-RU" sz="1600" b="1" dirty="0" smtClean="0"/>
              <a:t>|</a:t>
            </a:r>
            <a:r>
              <a:rPr lang="ru-RU" altLang="ru-RU" sz="1600" b="1" dirty="0" smtClean="0"/>
              <a:t> DEFAULT  expr</a:t>
            </a:r>
            <a:r>
              <a:rPr lang="en-US" altLang="ru-RU" sz="1600" b="1" dirty="0" smtClean="0"/>
              <a:t> | </a:t>
            </a:r>
            <a:r>
              <a:rPr lang="ru-RU" altLang="ru-RU" sz="1600" b="1" dirty="0" smtClean="0"/>
              <a:t> column  constraint 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sz="1600" b="1" dirty="0" smtClean="0"/>
              <a:t>   MODIFY ( column  datatype </a:t>
            </a:r>
            <a:r>
              <a:rPr lang="en-US" altLang="ru-RU" sz="1600" b="1" dirty="0" smtClean="0"/>
              <a:t>|</a:t>
            </a:r>
            <a:r>
              <a:rPr lang="ru-RU" altLang="ru-RU" sz="1600" b="1" dirty="0" smtClean="0"/>
              <a:t> DEFAULT  expr </a:t>
            </a:r>
            <a:r>
              <a:rPr lang="en-US" altLang="ru-RU" sz="1600" b="1" dirty="0" smtClean="0"/>
              <a:t>|</a:t>
            </a:r>
            <a:r>
              <a:rPr lang="ru-RU" altLang="ru-RU" sz="1600" b="1" dirty="0" smtClean="0"/>
              <a:t> column  constraint 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sz="1600" b="1" dirty="0" smtClean="0"/>
              <a:t>   DROP  COLUMN ( column )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ru-RU" altLang="ru-RU" sz="1600" b="1" dirty="0" smtClean="0"/>
              <a:t>   STORAGE  </a:t>
            </a:r>
            <a:r>
              <a:rPr lang="ru-RU" altLang="ru-RU" sz="1600" b="1" dirty="0" smtClean="0"/>
              <a:t>storage</a:t>
            </a:r>
            <a:r>
              <a:rPr lang="ru-RU" altLang="ru-RU" sz="1600" b="1" dirty="0" smtClean="0"/>
              <a:t> </a:t>
            </a:r>
            <a:r>
              <a:rPr lang="ru-RU" altLang="ru-RU" sz="1600" b="1" dirty="0" smtClean="0"/>
              <a:t>options</a:t>
            </a:r>
            <a:r>
              <a:rPr lang="ru-RU" altLang="ru-RU" sz="16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/>
              <a:t>где:</a:t>
            </a:r>
            <a:endParaRPr lang="ru-RU" altLang="ru-RU" sz="1600" b="1" dirty="0" smtClean="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altLang="ru-RU" sz="1600" b="1" dirty="0" smtClean="0"/>
              <a:t>ADD</a:t>
            </a:r>
            <a:r>
              <a:rPr lang="ru-RU" altLang="ru-RU" sz="1600" dirty="0" smtClean="0"/>
              <a:t> - опция добавления элемента таблицы.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 smtClean="0"/>
              <a:t>column datatype</a:t>
            </a:r>
            <a:r>
              <a:rPr lang="ru-RU" altLang="ru-RU" sz="1600" dirty="0" smtClean="0"/>
              <a:t> - тип данных столбцов таблицы.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600" dirty="0" smtClean="0"/>
              <a:t>DEFAULT expr - значение по умолчанию.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600" dirty="0" smtClean="0"/>
              <a:t>column constraint - ограничение столбца.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altLang="ru-RU" sz="1600" b="1" dirty="0" smtClean="0"/>
              <a:t>MODIFY</a:t>
            </a:r>
            <a:r>
              <a:rPr lang="ru-RU" altLang="ru-RU" sz="1600" dirty="0" smtClean="0"/>
              <a:t> - опция изменения элемента таблицы.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 smtClean="0"/>
              <a:t>column datatype</a:t>
            </a:r>
            <a:r>
              <a:rPr lang="ru-RU" altLang="ru-RU" sz="1600" dirty="0" smtClean="0"/>
              <a:t> - тип данных столбцов таблицы.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 smtClean="0"/>
              <a:t>DEFAULT expr</a:t>
            </a:r>
            <a:r>
              <a:rPr lang="ru-RU" altLang="ru-RU" sz="1600" dirty="0" smtClean="0"/>
              <a:t> - значение по умолчанию.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1600" b="1" dirty="0" smtClean="0"/>
              <a:t>column constraint</a:t>
            </a:r>
            <a:r>
              <a:rPr lang="ru-RU" altLang="ru-RU" sz="1600" dirty="0" smtClean="0"/>
              <a:t> - ограничение столбца.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altLang="ru-RU" sz="1600" b="1" dirty="0" smtClean="0"/>
              <a:t>DROP COLUMN </a:t>
            </a:r>
            <a:r>
              <a:rPr lang="ru-RU" altLang="ru-RU" sz="1600" b="1" dirty="0" smtClean="0"/>
              <a:t>column</a:t>
            </a:r>
            <a:r>
              <a:rPr lang="ru-RU" altLang="ru-RU" sz="1600" dirty="0" smtClean="0"/>
              <a:t> - удаление столбца.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ru-RU" altLang="ru-RU" sz="1600" b="1" dirty="0" smtClean="0"/>
              <a:t>STORAGE </a:t>
            </a:r>
            <a:r>
              <a:rPr lang="ru-RU" altLang="ru-RU" sz="1600" b="1" dirty="0" smtClean="0"/>
              <a:t>storage</a:t>
            </a:r>
            <a:r>
              <a:rPr lang="ru-RU" altLang="ru-RU" sz="1600" b="1" dirty="0" smtClean="0"/>
              <a:t> </a:t>
            </a:r>
            <a:r>
              <a:rPr lang="ru-RU" altLang="ru-RU" sz="1600" b="1" dirty="0" smtClean="0"/>
              <a:t>options</a:t>
            </a:r>
            <a:r>
              <a:rPr lang="ru-RU" altLang="ru-RU" sz="1600" dirty="0" smtClean="0"/>
              <a:t> - параметры хранения таблицы.</a:t>
            </a:r>
            <a:endParaRPr lang="en-US" altLang="ru-RU" sz="1600" dirty="0" smtClean="0"/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ru-RU" altLang="ru-RU" sz="1600" dirty="0" smtClean="0"/>
              <a:t>Для СУБД </a:t>
            </a:r>
            <a:r>
              <a:rPr lang="en-US" altLang="ru-RU" sz="1600" dirty="0" smtClean="0"/>
              <a:t>PostgreSQL</a:t>
            </a:r>
            <a:r>
              <a:rPr lang="ru-RU" altLang="ru-RU" sz="1600" dirty="0" smtClean="0"/>
              <a:t> описание команды расположено по адресу: </a:t>
            </a:r>
            <a:r>
              <a:rPr lang="en-US" altLang="ru-RU" sz="1600" dirty="0" smtClean="0">
                <a:hlinkClick r:id="rId3"/>
              </a:rPr>
              <a:t>https://postgrespro.ru/docs/postgrespro/9.5/sql-altertable</a:t>
            </a:r>
            <a:r>
              <a:rPr lang="ru-RU" altLang="ru-RU" sz="1600" dirty="0" smtClean="0"/>
              <a:t> </a:t>
            </a:r>
            <a:endParaRPr lang="en-US" altLang="ru-RU" sz="1600" dirty="0" smtClean="0"/>
          </a:p>
        </p:txBody>
      </p:sp>
      <p:sp>
        <p:nvSpPr>
          <p:cNvPr id="1024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9B9A68-B2B5-4F80-A8EE-F0B5F0A5028F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7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en-US" altLang="ru-RU" sz="3600" dirty="0" smtClean="0">
                <a:latin typeface="Times New Roman" pitchFamily="18" charset="0"/>
              </a:rPr>
              <a:t>SQL</a:t>
            </a:r>
            <a:r>
              <a:rPr lang="ru-RU" altLang="ru-RU" sz="3600" dirty="0" smtClean="0">
                <a:latin typeface="Times New Roman" pitchFamily="18" charset="0"/>
              </a:rPr>
              <a:t> – </a:t>
            </a:r>
            <a:r>
              <a:rPr lang="en-US" altLang="ru-RU" sz="3600" dirty="0" smtClean="0">
                <a:latin typeface="Times New Roman" pitchFamily="18" charset="0"/>
              </a:rPr>
              <a:t>Structured Query Language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7122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ru-RU" altLang="ru-RU" sz="1800" b="1" dirty="0" smtClean="0">
                <a:solidFill>
                  <a:srgbClr val="0D0D11"/>
                </a:solidFill>
              </a:rPr>
              <a:t>SQL </a:t>
            </a:r>
            <a:r>
              <a:rPr lang="ru-RU" altLang="ru-RU" sz="1800" dirty="0" smtClean="0">
                <a:solidFill>
                  <a:srgbClr val="0D0D11"/>
                </a:solidFill>
              </a:rPr>
              <a:t>– это структурированный язык запросов к реляционным базам данных.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SQL </a:t>
            </a:r>
            <a:r>
              <a:rPr lang="en-US" altLang="ru-RU" sz="1800" dirty="0" smtClean="0">
                <a:solidFill>
                  <a:srgbClr val="0D0D11"/>
                </a:solidFill>
              </a:rPr>
              <a:t>– </a:t>
            </a:r>
            <a:r>
              <a:rPr lang="ru-RU" altLang="ru-RU" sz="1800" dirty="0" smtClean="0">
                <a:solidFill>
                  <a:srgbClr val="0D0D11"/>
                </a:solidFill>
              </a:rPr>
              <a:t>декларативный язык, основанный на операциях реляционной алгебры.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Стандарты SQL, определённые Американским национальным институтом стандартов (ANSI):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SQL-</a:t>
            </a:r>
            <a:r>
              <a:rPr lang="en-US" altLang="ru-RU" sz="1800" dirty="0" smtClean="0">
                <a:solidFill>
                  <a:srgbClr val="0D0D11"/>
                </a:solidFill>
              </a:rPr>
              <a:t>1</a:t>
            </a:r>
            <a:r>
              <a:rPr lang="ru-RU" altLang="ru-RU" sz="1800" dirty="0" smtClean="0">
                <a:solidFill>
                  <a:srgbClr val="0D0D11"/>
                </a:solidFill>
              </a:rPr>
              <a:t> (SQL</a:t>
            </a:r>
            <a:r>
              <a:rPr lang="en-US" altLang="ru-RU" sz="1800" dirty="0" smtClean="0">
                <a:solidFill>
                  <a:srgbClr val="0D0D11"/>
                </a:solidFill>
              </a:rPr>
              <a:t>/89</a:t>
            </a:r>
            <a:r>
              <a:rPr lang="ru-RU" altLang="ru-RU" sz="1800" dirty="0" smtClean="0">
                <a:solidFill>
                  <a:srgbClr val="0D0D11"/>
                </a:solidFill>
              </a:rPr>
              <a:t>) – первый вариант стандарта.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Char char="ü"/>
              <a:defRPr/>
            </a:pPr>
            <a:r>
              <a:rPr lang="ru-RU" altLang="ru-RU" sz="1800" b="1" dirty="0" smtClean="0">
                <a:solidFill>
                  <a:srgbClr val="0D0D11"/>
                </a:solidFill>
              </a:rPr>
              <a:t>SQL-2 (SQL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/9</a:t>
            </a:r>
            <a:r>
              <a:rPr lang="ru-RU" altLang="ru-RU" sz="1800" b="1" dirty="0" smtClean="0">
                <a:solidFill>
                  <a:srgbClr val="0D0D11"/>
                </a:solidFill>
              </a:rPr>
              <a:t>2) – основной расширенный стандарт.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SQL-3 (</a:t>
            </a:r>
            <a:r>
              <a:rPr lang="en-US" altLang="ru-RU" sz="1800" dirty="0" smtClean="0">
                <a:solidFill>
                  <a:srgbClr val="0D0D11"/>
                </a:solidFill>
              </a:rPr>
              <a:t>SQL/1999,</a:t>
            </a:r>
            <a:r>
              <a:rPr lang="ru-RU" altLang="ru-RU" sz="1800" dirty="0" smtClean="0">
                <a:solidFill>
                  <a:srgbClr val="0D0D11"/>
                </a:solidFill>
              </a:rPr>
              <a:t> 2003,…, 2016) – относится к объектно-реляционной модели данных</a:t>
            </a:r>
            <a:r>
              <a:rPr lang="ru-RU" altLang="ru-RU" sz="1800" dirty="0">
                <a:solidFill>
                  <a:srgbClr val="0D0D11"/>
                </a:solidFill>
              </a:rPr>
              <a:t>: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1999: поддержка регулярных выражений, рекурсивных запросов, триггеры, базовые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          процедурные  расширения, нескалярные типы данных и некоторые объектно-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         ориентированные возможности.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2003: расширения для работы с XML-данными, оконные функции (применяемые для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         работы с OLAP- БД), генераторы последовательностей и основанные на них 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         типы данных.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2006: расширение функциональности работы с XML-данными, возможность совместно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         использовать в запросах SQL и XQuery.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2011: хронологические базы данных (PERIOD FOR), поддержка конструкции FETCH.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2016: защита на уровне строк, полиморфные табличные функции, JSON.</a:t>
            </a: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1E7A62-95D5-4B73-A5D9-791195934F30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135938" cy="644525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Удаление таблицы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08912" cy="56886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ru-RU" altLang="ru-RU" sz="1600" dirty="0"/>
              <a:t>Синтаксис этой команды (для диалекта СУБД </a:t>
            </a:r>
            <a:r>
              <a:rPr lang="en-US" altLang="ru-RU" sz="1600" dirty="0" smtClean="0"/>
              <a:t>PostgreSQL</a:t>
            </a:r>
            <a:r>
              <a:rPr lang="ru-RU" altLang="ru-RU" sz="1600" dirty="0" smtClean="0"/>
              <a:t>):</a:t>
            </a:r>
            <a:endParaRPr lang="ru-RU" altLang="ru-RU" sz="1600" dirty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 smtClean="0"/>
              <a:t>DROP </a:t>
            </a:r>
            <a:r>
              <a:rPr lang="en-US" sz="2000" dirty="0"/>
              <a:t>TABLE </a:t>
            </a:r>
            <a:r>
              <a:rPr lang="en-US" sz="2000" dirty="0">
                <a:solidFill>
                  <a:srgbClr val="FF0000"/>
                </a:solidFill>
              </a:rPr>
              <a:t>[ IF EXISTS ] </a:t>
            </a:r>
            <a:r>
              <a:rPr lang="en-US" sz="2000" b="1" i="1" dirty="0"/>
              <a:t>имя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[, ...] </a:t>
            </a:r>
            <a:r>
              <a:rPr lang="en-US" sz="2000" dirty="0"/>
              <a:t>[ CASCADE | </a:t>
            </a:r>
            <a:r>
              <a:rPr lang="en-US" sz="2000" u="sng" dirty="0"/>
              <a:t>RESTRICT</a:t>
            </a:r>
            <a:r>
              <a:rPr lang="en-US" sz="2000" dirty="0"/>
              <a:t> </a:t>
            </a:r>
            <a:r>
              <a:rPr lang="en-US" sz="2000" dirty="0" smtClean="0"/>
              <a:t>]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dirty="0"/>
              <a:t>DROP TABLE удаляет таблицы из базы данных. Удалить таблицу может только её владелец, владелец схемы или </a:t>
            </a:r>
            <a:r>
              <a:rPr lang="ru-RU" sz="1600" dirty="0"/>
              <a:t>суперпользователь</a:t>
            </a:r>
            <a:r>
              <a:rPr lang="ru-RU" sz="1600" dirty="0"/>
              <a:t>. </a:t>
            </a:r>
            <a:endParaRPr lang="en-US" sz="16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dirty="0" smtClean="0"/>
              <a:t>Чтобы </a:t>
            </a:r>
            <a:r>
              <a:rPr lang="ru-RU" sz="1600" dirty="0"/>
              <a:t>опустошить таблицу, не удаляя её саму, вместо этой команды следует использовать DELETE или TRUNCATE.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dirty="0" smtClean="0"/>
              <a:t>DROP </a:t>
            </a:r>
            <a:r>
              <a:rPr lang="ru-RU" sz="1600" dirty="0"/>
              <a:t>TABLE всегда удаляет все индексы, правила, триггеры и ограничения, существующие в </a:t>
            </a:r>
            <a:r>
              <a:rPr lang="ru-RU" sz="1600" dirty="0" smtClean="0"/>
              <a:t>таблице</a:t>
            </a:r>
            <a:r>
              <a:rPr lang="ru-RU" sz="1600" dirty="0"/>
              <a:t>. Однако, чтобы удалить таблицу, на которую ссылается представление или ограничение внешнего ключа в другой таблице, необходимо дополнительно указать CASCADE. (С указанием CASCADE зависимое представление удаляется полностью, тогда как в случае с ограничением внешнего ключа удаляется именно это ограничение, а не вся таблица, к которой оно относится.)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dirty="0" smtClean="0"/>
              <a:t>Параметры:</a:t>
            </a:r>
            <a:endParaRPr lang="ru-RU" sz="16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b="1" dirty="0" smtClean="0"/>
              <a:t>IF EXISTS</a:t>
            </a:r>
            <a:r>
              <a:rPr lang="en-US" sz="1600" b="1" dirty="0" smtClean="0"/>
              <a:t> </a:t>
            </a:r>
            <a:r>
              <a:rPr lang="en-US" sz="1600" dirty="0" smtClean="0"/>
              <a:t>- </a:t>
            </a:r>
            <a:r>
              <a:rPr lang="ru-RU" sz="1600" dirty="0"/>
              <a:t>н</a:t>
            </a:r>
            <a:r>
              <a:rPr lang="ru-RU" sz="1600" dirty="0" smtClean="0"/>
              <a:t>е </a:t>
            </a:r>
            <a:r>
              <a:rPr lang="ru-RU" sz="1600" dirty="0"/>
              <a:t>считать ошибкой, если таблица не существует. В этом случае будет выдано замечание.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b="1" i="1" dirty="0" smtClean="0"/>
              <a:t>Имя</a:t>
            </a:r>
            <a:r>
              <a:rPr lang="en-US" sz="1600" dirty="0" smtClean="0"/>
              <a:t> - </a:t>
            </a:r>
            <a:r>
              <a:rPr lang="ru-RU" sz="1600" dirty="0" smtClean="0"/>
              <a:t>имя </a:t>
            </a:r>
            <a:r>
              <a:rPr lang="ru-RU" sz="1600" dirty="0"/>
              <a:t>(возможно, дополненное схемой) таблицы, подлежащей удалению.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b="1" dirty="0" smtClean="0"/>
              <a:t>CASCADE</a:t>
            </a:r>
            <a:r>
              <a:rPr lang="ru-RU" sz="1600" dirty="0" smtClean="0"/>
              <a:t> - автоматически </a:t>
            </a:r>
            <a:r>
              <a:rPr lang="ru-RU" sz="1600" dirty="0"/>
              <a:t>удалять объекты, зависящие от данной таблицы (например, представления), и, в свою очередь, все зависящие от них </a:t>
            </a:r>
            <a:r>
              <a:rPr lang="ru-RU" sz="1600" dirty="0" smtClean="0"/>
              <a:t>объекты.</a:t>
            </a:r>
            <a:endParaRPr lang="ru-RU" sz="16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b="1" dirty="0" smtClean="0"/>
              <a:t>RESTRICT</a:t>
            </a:r>
            <a:r>
              <a:rPr lang="ru-RU" sz="1600" dirty="0" smtClean="0"/>
              <a:t> - отказать </a:t>
            </a:r>
            <a:r>
              <a:rPr lang="ru-RU" sz="1600" dirty="0"/>
              <a:t>в удалении таблицы, если от неё зависят какие-либо объекты. Это поведение по умолчанию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dirty="0" smtClean="0"/>
              <a:t>Пример: удаление </a:t>
            </a:r>
            <a:r>
              <a:rPr lang="ru-RU" sz="1600" dirty="0"/>
              <a:t>таблиц </a:t>
            </a:r>
            <a:r>
              <a:rPr lang="ru-RU" sz="1600" dirty="0"/>
              <a:t>films</a:t>
            </a:r>
            <a:r>
              <a:rPr lang="ru-RU" sz="1600" dirty="0"/>
              <a:t> и </a:t>
            </a:r>
            <a:r>
              <a:rPr lang="ru-RU" sz="1600" dirty="0"/>
              <a:t>distributors</a:t>
            </a:r>
            <a:r>
              <a:rPr lang="ru-RU" sz="1600" dirty="0"/>
              <a:t>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sz="1600" dirty="0" smtClean="0"/>
              <a:t>	DROP </a:t>
            </a:r>
            <a:r>
              <a:rPr lang="ru-RU" sz="1600" dirty="0"/>
              <a:t>TABLE </a:t>
            </a:r>
            <a:r>
              <a:rPr lang="ru-RU" sz="1600" dirty="0"/>
              <a:t>films</a:t>
            </a:r>
            <a:r>
              <a:rPr lang="ru-RU" sz="1600" dirty="0">
                <a:solidFill>
                  <a:srgbClr val="FF0000"/>
                </a:solidFill>
              </a:rPr>
              <a:t>, </a:t>
            </a:r>
            <a:r>
              <a:rPr lang="ru-RU" sz="1600" dirty="0">
                <a:solidFill>
                  <a:srgbClr val="FF0000"/>
                </a:solidFill>
              </a:rPr>
              <a:t>distributors</a:t>
            </a:r>
            <a:r>
              <a:rPr lang="ru-RU" sz="1600" dirty="0" smtClean="0"/>
              <a:t>;</a:t>
            </a:r>
            <a:endParaRPr lang="ru-RU" sz="1600" dirty="0"/>
          </a:p>
        </p:txBody>
      </p:sp>
      <p:sp>
        <p:nvSpPr>
          <p:cNvPr id="1024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9B9A68-B2B5-4F80-A8EE-F0B5F0A5028F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4025"/>
            <a:ext cx="8229600" cy="946150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Подмножество команд </a:t>
            </a:r>
            <a:r>
              <a:rPr lang="en-US" altLang="ru-RU" sz="3600" dirty="0" smtClean="0">
                <a:latin typeface="Times New Roman" pitchFamily="18" charset="0"/>
              </a:rPr>
              <a:t>DML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7918450" cy="4691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DML - Data Manipulation Language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INSERT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– добавление строк в таблицу.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Добавляет одну или несколько строк в указанную таблицу.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UPDATE</a:t>
            </a:r>
            <a:r>
              <a:rPr lang="ru-RU" altLang="ru-RU" sz="1800" dirty="0" smtClean="0">
                <a:solidFill>
                  <a:srgbClr val="0D0D11"/>
                </a:solidFill>
              </a:rPr>
              <a:t> – изменение данных. 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Изменяет значения одного или нескольких полей в записях указанной таблицы.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Можно указать условие, по которому выбираются обновляемые строки.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Если условие не указано, обновляются все строки таблицы.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Если ни одна строка не удовлетворяет условию, ни одна строка не будет обновлена.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DELETE</a:t>
            </a:r>
            <a:r>
              <a:rPr lang="ru-RU" altLang="ru-RU" sz="1800" dirty="0" smtClean="0">
                <a:solidFill>
                  <a:srgbClr val="0D0D11"/>
                </a:solidFill>
              </a:rPr>
              <a:t> – удаление строк из таблицы.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Удаляет одну или несколько строк из таблицы. 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Можно указать условие, по которому выбираются удаляемые строки. 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Если условие не указано, удаляются все строки таблицы.</a:t>
            </a:r>
          </a:p>
          <a:p>
            <a:pPr lvl="1"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Char char="ü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Если ни одна строка не удовлетворяет условию, ни одна строка не будет удалена.</a:t>
            </a: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DB297A-9447-443B-8727-2CF7EE261170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Добавление данных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791845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INSERT </a:t>
            </a:r>
            <a:r>
              <a:rPr lang="ru-RU" altLang="ru-RU" sz="1800" dirty="0" smtClean="0">
                <a:solidFill>
                  <a:srgbClr val="0D0D11"/>
                </a:solidFill>
              </a:rPr>
              <a:t>– добавление строк в таблицу: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</a:t>
            </a:r>
            <a:r>
              <a:rPr lang="ru-RU" altLang="ru-RU" sz="1800" dirty="0" smtClean="0">
                <a:solidFill>
                  <a:srgbClr val="0D0D11"/>
                </a:solidFill>
              </a:rPr>
              <a:t>INSERT INTO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имя_таблицы</a:t>
            </a:r>
            <a:r>
              <a:rPr lang="ru-RU" altLang="ru-RU" sz="1800" dirty="0" smtClean="0">
                <a:solidFill>
                  <a:srgbClr val="0D0D11"/>
                </a:solidFill>
              </a:rPr>
              <a:t> [(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список_полей_таблицы</a:t>
            </a:r>
            <a:r>
              <a:rPr lang="ru-RU" altLang="ru-RU" sz="1800" dirty="0" smtClean="0">
                <a:solidFill>
                  <a:srgbClr val="0D0D11"/>
                </a:solidFill>
              </a:rPr>
              <a:t>)]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>
                <a:solidFill>
                  <a:srgbClr val="0D0D11"/>
                </a:solidFill>
              </a:rPr>
              <a:t>		{ </a:t>
            </a:r>
            <a:r>
              <a:rPr lang="ru-RU" altLang="ru-RU" sz="1800" dirty="0" smtClean="0">
                <a:solidFill>
                  <a:srgbClr val="0D0D11"/>
                </a:solidFill>
              </a:rPr>
              <a:t>VALUES 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список_выражений</a:t>
            </a:r>
            <a:r>
              <a:rPr lang="ru-RU" altLang="ru-RU" sz="1800" dirty="0" smtClean="0">
                <a:solidFill>
                  <a:srgbClr val="0D0D11"/>
                </a:solidFill>
              </a:rPr>
              <a:t>) |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запрос</a:t>
            </a:r>
            <a:r>
              <a:rPr lang="en-US" altLang="ru-RU" sz="1800" dirty="0" smtClean="0">
                <a:solidFill>
                  <a:srgbClr val="0D0D11"/>
                </a:solidFill>
              </a:rPr>
              <a:t> }</a:t>
            </a:r>
            <a:r>
              <a:rPr lang="ru-RU" altLang="ru-RU" sz="1800" dirty="0" smtClean="0">
                <a:solidFill>
                  <a:srgbClr val="0D0D1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400" dirty="0"/>
              <a:t>Для ясности можно также явно указать значения по умолчанию для отдельных столбцов или всей строки: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	INSERT </a:t>
            </a:r>
            <a:r>
              <a:rPr lang="en-US" sz="1400" dirty="0"/>
              <a:t>INTO &lt;</a:t>
            </a:r>
            <a:r>
              <a:rPr lang="ru-RU" sz="1400" dirty="0"/>
              <a:t>имя таблицы</a:t>
            </a:r>
            <a:r>
              <a:rPr lang="en-US" sz="1400" dirty="0"/>
              <a:t>&gt; VALUES (DEFAULT, DEFAULT);</a:t>
            </a:r>
            <a:endParaRPr lang="ru-RU" sz="14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	INSERT </a:t>
            </a:r>
            <a:r>
              <a:rPr lang="en-US" sz="1400" dirty="0"/>
              <a:t>INTO &lt;</a:t>
            </a:r>
            <a:r>
              <a:rPr lang="ru-RU" sz="1400" dirty="0"/>
              <a:t>имя таблицы</a:t>
            </a:r>
            <a:r>
              <a:rPr lang="en-US" sz="1400" dirty="0"/>
              <a:t>&gt; VALUES DEFAULT VALUES;</a:t>
            </a:r>
            <a:endParaRPr lang="ru-RU" sz="14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400" dirty="0"/>
              <a:t>Одна команда может вставить сразу несколько строк: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	INSERT </a:t>
            </a:r>
            <a:r>
              <a:rPr lang="en-US" sz="1400" dirty="0"/>
              <a:t>INTO &lt;</a:t>
            </a:r>
            <a:r>
              <a:rPr lang="ru-RU" sz="1400" dirty="0"/>
              <a:t>имя таблицы</a:t>
            </a:r>
            <a:r>
              <a:rPr lang="en-US" sz="1400" dirty="0"/>
              <a:t>&gt; VALUES  (), (), ();</a:t>
            </a:r>
            <a:endParaRPr lang="ru-RU" sz="1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Примеры:</a:t>
            </a: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2000" dirty="0" smtClean="0"/>
              <a:t>-- </a:t>
            </a:r>
            <a:r>
              <a:rPr lang="ru-RU" altLang="ru-RU" sz="1600" u="sng" dirty="0" smtClean="0">
                <a:solidFill>
                  <a:srgbClr val="0D0D11"/>
                </a:solidFill>
              </a:rPr>
              <a:t>Добавить в таблицу "Отделы" новую запись (все поля):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  </a:t>
            </a:r>
            <a:r>
              <a:rPr lang="en-US" altLang="ru-RU" sz="1600" dirty="0" smtClean="0">
                <a:solidFill>
                  <a:srgbClr val="0D0D11"/>
                </a:solidFill>
              </a:rPr>
              <a:t>insert into 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depart</a:t>
            </a:r>
            <a:r>
              <a:rPr lang="en-US" altLang="ru-RU" sz="1600" dirty="0" smtClean="0">
                <a:solidFill>
                  <a:srgbClr val="0D0D11"/>
                </a:solidFill>
              </a:rPr>
              <a:t>    values(7, '</a:t>
            </a:r>
            <a:r>
              <a:rPr lang="ru-RU" altLang="ru-RU" sz="1600" dirty="0" smtClean="0">
                <a:solidFill>
                  <a:srgbClr val="0D0D11"/>
                </a:solidFill>
              </a:rPr>
              <a:t>Договорной отдел</a:t>
            </a:r>
            <a:r>
              <a:rPr lang="en-US" altLang="ru-RU" sz="1600" dirty="0" smtClean="0">
                <a:solidFill>
                  <a:srgbClr val="0D0D11"/>
                </a:solidFill>
              </a:rPr>
              <a:t>');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-- </a:t>
            </a:r>
            <a:r>
              <a:rPr lang="ru-RU" altLang="ru-RU" sz="1600" u="sng" dirty="0" smtClean="0">
                <a:solidFill>
                  <a:srgbClr val="0D0D11"/>
                </a:solidFill>
              </a:rPr>
              <a:t>Добавить в таблицу "Сотрудники" новую запись (не все поля):</a:t>
            </a: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  </a:t>
            </a:r>
            <a:r>
              <a:rPr lang="en-US" altLang="ru-RU" sz="1600" dirty="0" smtClean="0">
                <a:solidFill>
                  <a:srgbClr val="0D0D11"/>
                </a:solidFill>
              </a:rPr>
              <a:t>insert into staff (tabno, name, born, gender, </a:t>
            </a:r>
            <a:r>
              <a:rPr lang="en-US" altLang="ru-RU" sz="1600" dirty="0" smtClean="0">
                <a:solidFill>
                  <a:srgbClr val="0D0D11"/>
                </a:solidFill>
              </a:rPr>
              <a:t>depno</a:t>
            </a:r>
            <a:r>
              <a:rPr lang="en-US" altLang="ru-RU" sz="1600" dirty="0" smtClean="0">
                <a:solidFill>
                  <a:srgbClr val="0D0D11"/>
                </a:solidFill>
              </a:rPr>
              <a:t>, passport, </a:t>
            </a:r>
            <a:r>
              <a:rPr lang="en-US" altLang="ru-RU" sz="1600" dirty="0" smtClean="0">
                <a:solidFill>
                  <a:srgbClr val="0D0D11"/>
                </a:solidFill>
              </a:rPr>
              <a:t>pass_date_pass_get</a:t>
            </a:r>
            <a:r>
              <a:rPr lang="en-US" altLang="ru-RU" sz="1600" dirty="0" smtClean="0">
                <a:solidFill>
                  <a:srgbClr val="0D0D11"/>
                </a:solidFill>
              </a:rPr>
              <a:t>, 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		</a:t>
            </a:r>
            <a:r>
              <a:rPr lang="en-US" altLang="ru-RU" sz="1600" dirty="0" smtClean="0">
                <a:solidFill>
                  <a:srgbClr val="0D0D11"/>
                </a:solidFill>
              </a:rPr>
              <a:t>post, salary, phone)</a:t>
            </a: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	</a:t>
            </a:r>
            <a:r>
              <a:rPr lang="en-US" altLang="ru-RU" sz="1600" dirty="0" smtClean="0">
                <a:solidFill>
                  <a:srgbClr val="0D0D11"/>
                </a:solidFill>
              </a:rPr>
              <a:t>values(</a:t>
            </a:r>
            <a:r>
              <a:rPr lang="ru-RU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301, '</a:t>
            </a:r>
            <a:r>
              <a:rPr lang="ru-RU" altLang="ru-RU" sz="1600" dirty="0" smtClean="0">
                <a:solidFill>
                  <a:srgbClr val="0D0D11"/>
                </a:solidFill>
              </a:rPr>
              <a:t>САВИН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АНДРЕЙ</a:t>
            </a:r>
            <a:r>
              <a:rPr lang="en-US" altLang="ru-RU" sz="1600" dirty="0" smtClean="0">
                <a:solidFill>
                  <a:srgbClr val="0D0D11"/>
                </a:solidFill>
              </a:rPr>
              <a:t> </a:t>
            </a:r>
            <a:r>
              <a:rPr lang="ru-RU" altLang="ru-RU" sz="1600" dirty="0" smtClean="0">
                <a:solidFill>
                  <a:srgbClr val="0D0D11"/>
                </a:solidFill>
              </a:rPr>
              <a:t>ПАВЛОВИЧ</a:t>
            </a:r>
            <a:r>
              <a:rPr lang="en-US" altLang="ru-RU" sz="1600" dirty="0" smtClean="0">
                <a:solidFill>
                  <a:srgbClr val="0D0D11"/>
                </a:solidFill>
              </a:rPr>
              <a:t>',</a:t>
            </a:r>
            <a:r>
              <a:rPr lang="ru-RU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 ‘1969.11.07',</a:t>
            </a:r>
            <a:r>
              <a:rPr lang="ru-RU" altLang="ru-RU" sz="1600" dirty="0" smtClean="0">
                <a:solidFill>
                  <a:srgbClr val="0D0D11"/>
                </a:solidFill>
              </a:rPr>
              <a:t>  </a:t>
            </a: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		</a:t>
            </a:r>
            <a:r>
              <a:rPr lang="en-US" altLang="ru-RU" sz="1600" dirty="0" smtClean="0">
                <a:solidFill>
                  <a:srgbClr val="0D0D11"/>
                </a:solidFill>
              </a:rPr>
              <a:t>'</a:t>
            </a:r>
            <a:r>
              <a:rPr lang="ru-RU" altLang="ru-RU" sz="1600" dirty="0" smtClean="0">
                <a:solidFill>
                  <a:srgbClr val="0D0D11"/>
                </a:solidFill>
              </a:rPr>
              <a:t>М</a:t>
            </a:r>
            <a:r>
              <a:rPr lang="en-US" altLang="ru-RU" sz="1600" dirty="0" smtClean="0">
                <a:solidFill>
                  <a:srgbClr val="0D0D11"/>
                </a:solidFill>
              </a:rPr>
              <a:t>', 5, '4405092876', ‘1999.10.02',  '</a:t>
            </a:r>
            <a:r>
              <a:rPr lang="ru-RU" altLang="ru-RU" sz="1600" dirty="0" smtClean="0">
                <a:solidFill>
                  <a:srgbClr val="0D0D11"/>
                </a:solidFill>
              </a:rPr>
              <a:t>ОВД "Митино" </a:t>
            </a:r>
            <a:r>
              <a:rPr lang="ru-RU" altLang="ru-RU" sz="1600" dirty="0" smtClean="0">
                <a:solidFill>
                  <a:srgbClr val="0D0D11"/>
                </a:solidFill>
              </a:rPr>
              <a:t>г.Москвы</a:t>
            </a:r>
            <a:r>
              <a:rPr lang="en-US" altLang="ru-RU" sz="1600" dirty="0" smtClean="0">
                <a:solidFill>
                  <a:srgbClr val="0D0D11"/>
                </a:solidFill>
              </a:rPr>
              <a:t>',</a:t>
            </a:r>
            <a:r>
              <a:rPr lang="ru-RU" altLang="ru-RU" sz="1600" dirty="0" smtClean="0">
                <a:solidFill>
                  <a:srgbClr val="0D0D11"/>
                </a:solidFill>
              </a:rPr>
              <a:t> 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en-US" altLang="ru-RU" sz="1600" dirty="0">
                <a:solidFill>
                  <a:srgbClr val="0D0D11"/>
                </a:solidFill>
              </a:rPr>
              <a:t>	</a:t>
            </a:r>
            <a:r>
              <a:rPr lang="en-US" altLang="ru-RU" sz="1600" dirty="0" smtClean="0">
                <a:solidFill>
                  <a:srgbClr val="0D0D11"/>
                </a:solidFill>
              </a:rPr>
              <a:t>	'</a:t>
            </a:r>
            <a:r>
              <a:rPr lang="ru-RU" altLang="ru-RU" sz="1600" dirty="0" smtClean="0">
                <a:solidFill>
                  <a:srgbClr val="0D0D11"/>
                </a:solidFill>
              </a:rPr>
              <a:t>программист</a:t>
            </a:r>
            <a:r>
              <a:rPr lang="en-US" altLang="ru-RU" sz="1600" dirty="0" smtClean="0">
                <a:solidFill>
                  <a:srgbClr val="0D0D11"/>
                </a:solidFill>
              </a:rPr>
              <a:t>', </a:t>
            </a:r>
            <a:r>
              <a:rPr lang="en-US" altLang="ru-RU" sz="1600" dirty="0">
                <a:solidFill>
                  <a:srgbClr val="0D0D11"/>
                </a:solidFill>
              </a:rPr>
              <a:t>6</a:t>
            </a:r>
            <a:r>
              <a:rPr lang="en-US" altLang="ru-RU" sz="1600" dirty="0" smtClean="0">
                <a:solidFill>
                  <a:srgbClr val="0D0D11"/>
                </a:solidFill>
              </a:rPr>
              <a:t>8050, ‘915-121-34-11');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0D0D11"/>
              </a:buClr>
              <a:buFont typeface="Wingdings" pitchFamily="2" charset="2"/>
              <a:buNone/>
              <a:defRPr/>
            </a:pPr>
            <a:r>
              <a:rPr lang="ru-RU" altLang="ru-RU" sz="1800" b="1" dirty="0" smtClean="0">
                <a:solidFill>
                  <a:srgbClr val="0D0D11"/>
                </a:solidFill>
              </a:rPr>
              <a:t>Замечание:</a:t>
            </a:r>
            <a:r>
              <a:rPr lang="ru-RU" altLang="ru-RU" sz="1800" dirty="0" smtClean="0">
                <a:solidFill>
                  <a:srgbClr val="0D0D11"/>
                </a:solidFill>
              </a:rPr>
              <a:t> значение по умолчанию используется только тогда, когда значение поля не вводится в явном виде.</a:t>
            </a:r>
            <a:endParaRPr lang="en-US" altLang="ru-RU" sz="1800" dirty="0" smtClean="0">
              <a:solidFill>
                <a:srgbClr val="0D0D11"/>
              </a:solidFill>
            </a:endParaRPr>
          </a:p>
        </p:txBody>
      </p:sp>
      <p:sp>
        <p:nvSpPr>
          <p:cNvPr id="512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70ADCB-903C-4A15-8D99-5B98540DC72A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46150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Изменение данных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78812" cy="4395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0D0D11"/>
                </a:solidFill>
              </a:rPr>
              <a:t>UPDATE</a:t>
            </a:r>
            <a:r>
              <a:rPr lang="ru-RU" altLang="ru-RU" sz="2000" dirty="0" smtClean="0">
                <a:solidFill>
                  <a:srgbClr val="0D0D11"/>
                </a:solidFill>
              </a:rPr>
              <a:t> – изменение данных: </a:t>
            </a:r>
            <a:endParaRPr lang="en-US" altLang="ru-RU" sz="20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UPDATE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имя</a:t>
            </a:r>
            <a:r>
              <a:rPr lang="en-US" altLang="ru-RU" sz="2000" i="1" dirty="0" smtClean="0">
                <a:solidFill>
                  <a:srgbClr val="0D0D11"/>
                </a:solidFill>
              </a:rPr>
              <a:t>_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таблицы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SET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имя_поля1 = выражение1 </a:t>
            </a:r>
            <a:r>
              <a:rPr lang="ru-RU" altLang="ru-RU" sz="2000" dirty="0" smtClean="0">
                <a:solidFill>
                  <a:srgbClr val="0D0D11"/>
                </a:solidFill>
              </a:rPr>
              <a:t>[,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имя_поля2 = выражение2</a:t>
            </a:r>
            <a:r>
              <a:rPr lang="ru-RU" altLang="ru-RU" sz="2000" dirty="0" smtClean="0">
                <a:solidFill>
                  <a:srgbClr val="0D0D11"/>
                </a:solidFill>
              </a:rPr>
              <a:t>,…]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[WHERE 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условие</a:t>
            </a:r>
            <a:r>
              <a:rPr lang="ru-RU" altLang="ru-RU" sz="2000" dirty="0" smtClean="0">
                <a:solidFill>
                  <a:srgbClr val="0D0D11"/>
                </a:solidFill>
              </a:rPr>
              <a:t>];</a:t>
            </a:r>
            <a:endParaRPr lang="en-US" altLang="ru-RU" sz="20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Примеры: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-- Изменить статус сотрудника </a:t>
            </a:r>
            <a:r>
              <a:rPr lang="ru-RU" altLang="ru-RU" sz="1600" dirty="0" smtClean="0">
                <a:solidFill>
                  <a:srgbClr val="0D0D11"/>
                </a:solidFill>
              </a:rPr>
              <a:t>Бобкова</a:t>
            </a:r>
            <a:r>
              <a:rPr lang="ru-RU" altLang="ru-RU" sz="1600" dirty="0" smtClean="0">
                <a:solidFill>
                  <a:srgbClr val="0D0D11"/>
                </a:solidFill>
              </a:rPr>
              <a:t> Л.П., табельный номер 74, по отношению к проекту 30."Система автоматизированного управления предприятием":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 smtClean="0">
                <a:solidFill>
                  <a:srgbClr val="0D0D11"/>
                </a:solidFill>
              </a:rPr>
              <a:t>	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update  job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b="1" dirty="0" smtClean="0">
                <a:solidFill>
                  <a:srgbClr val="0D0D11"/>
                </a:solidFill>
              </a:rPr>
              <a:t>		set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rel = '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консультант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b="1" dirty="0" smtClean="0">
                <a:solidFill>
                  <a:srgbClr val="0D0D11"/>
                </a:solidFill>
              </a:rPr>
              <a:t>		where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tabno = 74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and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 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pro = '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АИС Налог-2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';</a:t>
            </a:r>
            <a:endParaRPr lang="ru-RU" altLang="ru-RU" sz="16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1600" dirty="0" smtClean="0">
                <a:solidFill>
                  <a:srgbClr val="0D0D11"/>
                </a:solidFill>
              </a:rPr>
              <a:t>-- Перевести сотрудника Жаринова А.В., табельный номер 68, на должность ведущего программиста и повысить оклад на десять процентов:</a:t>
            </a:r>
            <a:endParaRPr lang="en-US" altLang="ru-RU" sz="16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dirty="0" smtClean="0">
                <a:solidFill>
                  <a:srgbClr val="0D0D11"/>
                </a:solidFill>
              </a:rPr>
              <a:t>	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update  staff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b="1" dirty="0" smtClean="0">
                <a:solidFill>
                  <a:srgbClr val="0D0D11"/>
                </a:solidFill>
              </a:rPr>
              <a:t>		set post = '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ведущий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 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программист</a:t>
            </a:r>
            <a:r>
              <a:rPr lang="en-US" altLang="ru-RU" sz="1600" b="1" dirty="0" smtClean="0">
                <a:solidFill>
                  <a:srgbClr val="0D0D11"/>
                </a:solidFill>
              </a:rPr>
              <a:t>', salary = salary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*1.1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600" b="1" dirty="0" smtClean="0">
                <a:solidFill>
                  <a:srgbClr val="0D0D11"/>
                </a:solidFill>
              </a:rPr>
              <a:t>		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where</a:t>
            </a:r>
            <a:r>
              <a:rPr lang="ru-RU" altLang="ru-RU" sz="1600" b="1" dirty="0" smtClean="0">
                <a:solidFill>
                  <a:srgbClr val="0D0D11"/>
                </a:solidFill>
              </a:rPr>
              <a:t>  tabno = 68;</a:t>
            </a: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497D6D-6EE2-4031-B79F-7F3A924A28DA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4025"/>
            <a:ext cx="8229600" cy="949325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Удаление данных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1800" b="1" dirty="0" smtClean="0">
                <a:solidFill>
                  <a:srgbClr val="0D0D11"/>
                </a:solidFill>
              </a:rPr>
              <a:t>DELETE</a:t>
            </a:r>
            <a:r>
              <a:rPr lang="ru-RU" altLang="ru-RU" sz="1800" dirty="0" smtClean="0">
                <a:solidFill>
                  <a:srgbClr val="0D0D11"/>
                </a:solidFill>
              </a:rPr>
              <a:t> – удаление строк из таблицы: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2000" dirty="0" smtClean="0">
                <a:solidFill>
                  <a:srgbClr val="0D0D11"/>
                </a:solidFill>
              </a:rPr>
              <a:t>DELETE  FROM </a:t>
            </a:r>
            <a:r>
              <a:rPr lang="en-US" altLang="ru-RU" sz="2000" i="1" dirty="0" smtClean="0">
                <a:solidFill>
                  <a:srgbClr val="0D0D11"/>
                </a:solidFill>
              </a:rPr>
              <a:t>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имя_таблицы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	[ WHERE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условие</a:t>
            </a:r>
            <a:r>
              <a:rPr lang="ru-RU" altLang="ru-RU" sz="2000" dirty="0" smtClean="0">
                <a:solidFill>
                  <a:srgbClr val="0D0D11"/>
                </a:solidFill>
              </a:rPr>
              <a:t> 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Примеры</a:t>
            </a:r>
            <a:r>
              <a:rPr lang="ru-RU" altLang="ru-RU" sz="1800" dirty="0" smtClean="0">
                <a:solidFill>
                  <a:srgbClr val="0D0D11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-- Удалить сведения о том, что сотрудник Афонасьев В.Н., табельный номер 147, участвует в проектах: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delete from job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	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where tabno=147;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-- Удалить сведения о сотруднике Афонасьеве В.Н., табельный номер 147: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dirty="0" smtClean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delete from  staff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0D0D11"/>
                </a:solidFill>
              </a:rPr>
              <a:t>	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where tabno = 147;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0D0D11"/>
                </a:solidFill>
              </a:rPr>
              <a:t>Замечание:</a:t>
            </a:r>
            <a:r>
              <a:rPr lang="ru-RU" altLang="ru-RU" sz="2000" dirty="0" smtClean="0">
                <a:solidFill>
                  <a:srgbClr val="0D0D11"/>
                </a:solidFill>
              </a:rPr>
              <a:t> отменить вставку/изменение/удаление данных можно командой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</a:t>
            </a:r>
            <a:r>
              <a:rPr lang="en-US" altLang="ru-RU" sz="2000" dirty="0" smtClean="0">
                <a:solidFill>
                  <a:srgbClr val="0D0D11"/>
                </a:solidFill>
              </a:rPr>
              <a:t>ROLLBACK</a:t>
            </a:r>
            <a:r>
              <a:rPr lang="ru-RU" altLang="ru-RU" sz="2000" dirty="0" smtClean="0">
                <a:solidFill>
                  <a:srgbClr val="0D0D11"/>
                </a:solidFill>
              </a:rPr>
              <a:t>;</a:t>
            </a:r>
          </a:p>
        </p:txBody>
      </p:sp>
      <p:sp>
        <p:nvSpPr>
          <p:cNvPr id="717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761025-B928-4422-ADF3-77B6DE932C20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9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424862" cy="719138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Список литературы</a:t>
            </a:r>
            <a:endParaRPr lang="ru-RU" altLang="ru-RU" sz="2800" i="1" dirty="0" smtClean="0">
              <a:latin typeface="Times New Roman" pitchFamily="18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611188" y="1412875"/>
            <a:ext cx="7921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/>
              <a:t>Карпова И.П. Базы данных. Курс лекций и материалы для практических занятий: Учеб. пособие. – СПб., "Питер", 2013. – 240 с. – глава 3."Введение в язык SQL". – </a:t>
            </a:r>
            <a:r>
              <a:rPr lang="en-US" altLang="ru-RU" sz="1800" dirty="0">
                <a:hlinkClick r:id="rId2"/>
              </a:rPr>
              <a:t>https://publications.hse.ru/mirror/pubs/share/direct/259052819</a:t>
            </a:r>
            <a:endParaRPr lang="ru-RU" altLang="ru-RU" sz="1800" dirty="0"/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/>
              <a:t>Коннолли Т., Бегг К. Базы данных. Проектирование, реализация и сопровождение. Теория и практика: учебник / пер. с англ. – М. и др.: Вильямс, 2017. – 1439 с. – глава 5."Язык </a:t>
            </a:r>
            <a:r>
              <a:rPr lang="en-US" altLang="ru-RU" sz="1800" dirty="0"/>
              <a:t>SQL</a:t>
            </a:r>
            <a:r>
              <a:rPr lang="ru-RU" altLang="ru-RU" sz="1800" dirty="0"/>
              <a:t>: манипулирование данными", глава 6."Язык S</a:t>
            </a:r>
            <a:r>
              <a:rPr lang="en-US" altLang="ru-RU" sz="1800" dirty="0"/>
              <a:t>QL</a:t>
            </a:r>
            <a:r>
              <a:rPr lang="ru-RU" altLang="ru-RU" sz="1800" dirty="0"/>
              <a:t>: определение данных". 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/>
              <a:t>Кузнецов С.Д. Основы баз данных. – "Издательство Интернет-университет информационных технологий – ИНТУИТ.ру", 2005. – 488 с. – </a:t>
            </a:r>
            <a:r>
              <a:rPr lang="en-US" altLang="ru-RU" sz="1800" dirty="0">
                <a:hlinkClick r:id="rId3"/>
              </a:rPr>
              <a:t>http://citforum.ru/database/osbd/glava_55.shtml#_5</a:t>
            </a:r>
            <a:r>
              <a:rPr lang="ru-RU" altLang="ru-RU" sz="1800" dirty="0"/>
              <a:t> – глава 5. Язык реляционных баз данных SQL.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/>
              <a:t>Грабер М. </a:t>
            </a:r>
            <a:r>
              <a:rPr lang="en-US" altLang="ru-RU" sz="1800" dirty="0"/>
              <a:t>SQL</a:t>
            </a:r>
            <a:r>
              <a:rPr lang="ru-RU" altLang="ru-RU" sz="1800" dirty="0"/>
              <a:t>. – Издательство: Лори, 2007. – 672 с.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altLang="ru-RU" sz="1800" dirty="0">
                <a:solidFill>
                  <a:srgbClr val="0D0D11"/>
                </a:solidFill>
              </a:rPr>
              <a:t>Изучение основ языка SQL: Метод. указания к лабораторным работам №1-4 по курсу "Базы данных" / МИЭМ; Сост.: И.П. Карпова, А.С. </a:t>
            </a:r>
            <a:r>
              <a:rPr lang="ru-RU" altLang="ru-RU" sz="1800" dirty="0">
                <a:solidFill>
                  <a:srgbClr val="0D0D11"/>
                </a:solidFill>
              </a:rPr>
              <a:t>Вендин</a:t>
            </a:r>
            <a:r>
              <a:rPr lang="ru-RU" altLang="ru-RU" sz="1800" dirty="0">
                <a:solidFill>
                  <a:srgbClr val="0D0D11"/>
                </a:solidFill>
              </a:rPr>
              <a:t>. – М., 2019. – 33 с.</a:t>
            </a:r>
          </a:p>
        </p:txBody>
      </p:sp>
      <p:sp>
        <p:nvSpPr>
          <p:cNvPr id="8196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A4B934-352F-4078-A128-CE46B9D96A2F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1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666750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Работа с </a:t>
            </a:r>
            <a:r>
              <a:rPr lang="en-US" altLang="ru-RU" sz="3600" dirty="0" smtClean="0">
                <a:latin typeface="Times New Roman" pitchFamily="18" charset="0"/>
              </a:rPr>
              <a:t>SQL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963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Особенности синтаксиса: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В командах SQL не различаются прописные и строчные буквы (кроме содержимого символьных строк).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Select   ==   select   ==   selecT	'Moscow' != 'MOSCOW'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Каждая команда может занимать несколько строк и заканчивается символом ';'. </a:t>
            </a:r>
            <a:endParaRPr lang="en-US" altLang="ru-RU" sz="1800" dirty="0" smtClean="0">
              <a:solidFill>
                <a:srgbClr val="0D0D11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b="1" dirty="0" smtClean="0">
                <a:solidFill>
                  <a:srgbClr val="0D0D11"/>
                </a:solidFill>
              </a:rPr>
              <a:t>select  *  </a:t>
            </a:r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b="1" dirty="0">
                <a:solidFill>
                  <a:srgbClr val="0D0D11"/>
                </a:solidFill>
              </a:rPr>
              <a:t>	</a:t>
            </a:r>
            <a:r>
              <a:rPr lang="en-US" altLang="ru-RU" sz="1800" b="1" dirty="0" smtClean="0">
                <a:solidFill>
                  <a:srgbClr val="0D0D11"/>
                </a:solidFill>
              </a:rPr>
              <a:t>from  emp;</a:t>
            </a:r>
            <a:endParaRPr lang="ru-RU" altLang="ru-RU" sz="1800" b="1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Символ и символьная строка заключается в одинарные кавычки: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		 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r>
              <a:rPr lang="ru-RU" altLang="ru-RU" sz="1800" dirty="0" smtClean="0">
                <a:solidFill>
                  <a:srgbClr val="0D0D11"/>
                </a:solidFill>
              </a:rPr>
              <a:t>А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r>
              <a:rPr lang="ru-RU" altLang="ru-RU" sz="1800" dirty="0" smtClean="0">
                <a:solidFill>
                  <a:srgbClr val="0D0D11"/>
                </a:solidFill>
              </a:rPr>
              <a:t>2</a:t>
            </a:r>
            <a:r>
              <a:rPr lang="en-US" altLang="ru-RU" sz="1800" dirty="0" smtClean="0">
                <a:solidFill>
                  <a:srgbClr val="0D0D11"/>
                </a:solidFill>
              </a:rPr>
              <a:t>' </a:t>
            </a:r>
            <a:r>
              <a:rPr lang="ru-RU" altLang="ru-RU" sz="1800" dirty="0" smtClean="0">
                <a:solidFill>
                  <a:srgbClr val="0D0D11"/>
                </a:solidFill>
              </a:rPr>
              <a:t>, 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r>
              <a:rPr lang="ru-RU" altLang="ru-RU" sz="1800" dirty="0" smtClean="0">
                <a:solidFill>
                  <a:srgbClr val="0D0D11"/>
                </a:solidFill>
              </a:rPr>
              <a:t>строка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r>
              <a:rPr lang="ru-RU" altLang="ru-RU" sz="1800" dirty="0" smtClean="0">
                <a:solidFill>
                  <a:srgbClr val="0D0D11"/>
                </a:solidFill>
              </a:rPr>
              <a:t>,  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r>
              <a:rPr lang="ru-RU" altLang="ru-RU" sz="1800" dirty="0" smtClean="0">
                <a:solidFill>
                  <a:srgbClr val="0D0D11"/>
                </a:solidFill>
              </a:rPr>
              <a:t>другая строка</a:t>
            </a:r>
            <a:r>
              <a:rPr lang="en-US" altLang="ru-RU" sz="1800" dirty="0" smtClean="0">
                <a:solidFill>
                  <a:srgbClr val="0D0D11"/>
                </a:solidFill>
              </a:rPr>
              <a:t>'</a:t>
            </a:r>
            <a:endParaRPr lang="ru-RU" altLang="ru-RU" sz="1800" dirty="0" smtClean="0">
              <a:solidFill>
                <a:srgbClr val="0D0D11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Однострочный комментарий начинается с символов '--</a:t>
            </a:r>
            <a:r>
              <a:rPr lang="en-US" altLang="ru-RU" sz="1800" dirty="0" smtClean="0">
                <a:solidFill>
                  <a:srgbClr val="0D0D11"/>
                </a:solidFill>
              </a:rPr>
              <a:t>'.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Многострочный комментарий заключается в символы  /* ... */.</a:t>
            </a:r>
          </a:p>
          <a:p>
            <a:pPr eaLnBrk="1" hangingPunct="1">
              <a:defRPr/>
            </a:pPr>
            <a:r>
              <a:rPr lang="ru-RU" altLang="ru-RU" sz="1800" dirty="0" smtClean="0">
                <a:solidFill>
                  <a:srgbClr val="0D0D11"/>
                </a:solidFill>
              </a:rPr>
              <a:t>При запуске СУБД необходимо указать логин (имя пользователя) и пароль, например: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СУБД </a:t>
            </a:r>
            <a:r>
              <a:rPr lang="en-US" altLang="ru-RU" sz="1600" dirty="0" smtClean="0">
                <a:solidFill>
                  <a:srgbClr val="0D0D11"/>
                </a:solidFill>
              </a:rPr>
              <a:t>Oracle 11g</a:t>
            </a:r>
            <a:r>
              <a:rPr lang="ru-RU" altLang="ru-RU" sz="1600" dirty="0" smtClean="0">
                <a:solidFill>
                  <a:srgbClr val="0D0D11"/>
                </a:solidFill>
              </a:rPr>
              <a:t> запускается из меню Пуск: </a:t>
            </a:r>
            <a:r>
              <a:rPr lang="en-US" altLang="ru-RU" sz="1600" dirty="0" smtClean="0">
                <a:solidFill>
                  <a:srgbClr val="0D0D11"/>
                </a:solidFill>
              </a:rPr>
              <a:t>Oracle -&gt; Go to Home</a:t>
            </a:r>
            <a:r>
              <a:rPr lang="ru-RU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Page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marL="400050" lvl="2" indent="0" eaLnBrk="1" hangingPunct="1">
              <a:buSzPct val="75000"/>
              <a:buFont typeface="Wingdings" pitchFamily="2" charset="2"/>
              <a:buNone/>
              <a:defRPr/>
            </a:pPr>
            <a:r>
              <a:rPr lang="ru-RU" altLang="ru-RU" sz="1600" dirty="0" smtClean="0"/>
              <a:t>В окне браузера выбрать пункт меню </a:t>
            </a:r>
            <a:r>
              <a:rPr lang="en-US" altLang="ru-RU" sz="1600" dirty="0" smtClean="0"/>
              <a:t>Login.</a:t>
            </a:r>
            <a:endParaRPr lang="ru-RU" altLang="ru-RU" sz="16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1600" dirty="0" smtClean="0"/>
              <a:t>Клиент</a:t>
            </a:r>
            <a:r>
              <a:rPr lang="ru-RU" altLang="ru-RU" sz="1600" dirty="0" smtClean="0">
                <a:solidFill>
                  <a:srgbClr val="0D0D11"/>
                </a:solidFill>
              </a:rPr>
              <a:t> </a:t>
            </a:r>
            <a:r>
              <a:rPr lang="en-US" altLang="ru-RU" sz="1600" dirty="0" smtClean="0">
                <a:solidFill>
                  <a:srgbClr val="0D0D11"/>
                </a:solidFill>
              </a:rPr>
              <a:t>MySQL</a:t>
            </a:r>
            <a:r>
              <a:rPr lang="ru-RU" altLang="ru-RU" sz="1600" dirty="0" smtClean="0"/>
              <a:t> запускается через консоль (программа «Командная строка»):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ru-RU" sz="1600" dirty="0" smtClean="0"/>
              <a:t>    </a:t>
            </a:r>
            <a:r>
              <a:rPr lang="ru-RU" altLang="ru-RU" sz="1600" dirty="0" smtClean="0"/>
              <a:t>mysql   –uимя_пользователя   -pпароль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ru-RU" sz="1600" dirty="0" smtClean="0"/>
              <a:t>    mysql&gt;  use  </a:t>
            </a:r>
            <a:r>
              <a:rPr lang="ru-RU" altLang="ru-RU" sz="1600" dirty="0" smtClean="0"/>
              <a:t>имя_базы_данных</a:t>
            </a:r>
            <a:r>
              <a:rPr lang="en-US" altLang="ru-RU" sz="1600" dirty="0" smtClean="0"/>
              <a:t>;</a:t>
            </a:r>
            <a:endParaRPr lang="ru-RU" altLang="ru-RU" sz="16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1600" dirty="0" smtClean="0">
                <a:solidFill>
                  <a:srgbClr val="0D0D11"/>
                </a:solidFill>
              </a:rPr>
              <a:t>СУБД </a:t>
            </a:r>
            <a:r>
              <a:rPr lang="en-US" altLang="ru-RU" sz="1600" dirty="0" smtClean="0">
                <a:solidFill>
                  <a:srgbClr val="0D0D11"/>
                </a:solidFill>
              </a:rPr>
              <a:t>Postgres 11</a:t>
            </a:r>
            <a:r>
              <a:rPr lang="ru-RU" altLang="ru-RU" sz="1600" dirty="0" smtClean="0">
                <a:solidFill>
                  <a:srgbClr val="0D0D11"/>
                </a:solidFill>
              </a:rPr>
              <a:t> запускается из меню Пуск: </a:t>
            </a:r>
            <a:r>
              <a:rPr lang="en-US" altLang="ru-RU" sz="1600" dirty="0" smtClean="0">
                <a:solidFill>
                  <a:srgbClr val="0D0D11"/>
                </a:solidFill>
              </a:rPr>
              <a:t>PostgreSQL 11  -&gt; pgAdmin 4.</a:t>
            </a:r>
            <a:endParaRPr lang="ru-RU" altLang="ru-RU" sz="1600" dirty="0" smtClean="0">
              <a:solidFill>
                <a:srgbClr val="0D0D11"/>
              </a:solidFill>
            </a:endParaRPr>
          </a:p>
        </p:txBody>
      </p:sp>
      <p:sp>
        <p:nvSpPr>
          <p:cNvPr id="5124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D29A6D-ABFF-4548-B0F1-CA1B82878B73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07413" cy="858838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0D0D11"/>
                </a:solidFill>
                <a:latin typeface="Times New Roman" pitchFamily="18" charset="0"/>
                <a:cs typeface="Times New Roman" pitchFamily="18" charset="0"/>
              </a:rPr>
              <a:t>Подмножества языка SQL. </a:t>
            </a:r>
            <a:r>
              <a:rPr lang="ru-RU" altLang="ru-RU" sz="3600" dirty="0" smtClean="0">
                <a:latin typeface="Times New Roman" pitchFamily="18" charset="0"/>
              </a:rPr>
              <a:t>Команды </a:t>
            </a:r>
            <a:r>
              <a:rPr lang="en-US" altLang="ru-RU" sz="3600" dirty="0" smtClean="0">
                <a:latin typeface="Times New Roman" pitchFamily="18" charset="0"/>
              </a:rPr>
              <a:t>DDL</a:t>
            </a:r>
            <a:endParaRPr lang="ru-RU" altLang="ru-RU" sz="3600" dirty="0" smtClean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3024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altLang="ru-RU" sz="1800" b="1" dirty="0" smtClean="0">
                <a:solidFill>
                  <a:srgbClr val="0D0D11"/>
                </a:solidFill>
              </a:rPr>
              <a:t>DDL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(</a:t>
            </a:r>
            <a:r>
              <a:rPr lang="en-US" altLang="ru-RU" sz="1800" dirty="0" smtClean="0">
                <a:solidFill>
                  <a:srgbClr val="0D0D11"/>
                </a:solidFill>
              </a:rPr>
              <a:t>Data Definition Language</a:t>
            </a:r>
            <a:r>
              <a:rPr lang="ru-RU" altLang="ru-RU" sz="1800" dirty="0" smtClean="0">
                <a:solidFill>
                  <a:srgbClr val="0D0D11"/>
                </a:solidFill>
              </a:rPr>
              <a:t>)</a:t>
            </a:r>
            <a:r>
              <a:rPr lang="en-US" altLang="ru-RU" sz="1800" dirty="0" smtClean="0">
                <a:solidFill>
                  <a:srgbClr val="0D0D11"/>
                </a:solidFill>
              </a:rPr>
              <a:t> – </a:t>
            </a:r>
            <a:r>
              <a:rPr lang="ru-RU" altLang="ru-RU" sz="1800" dirty="0" smtClean="0">
                <a:solidFill>
                  <a:srgbClr val="0D0D11"/>
                </a:solidFill>
              </a:rPr>
              <a:t>команды создания / изменения / удаления объектов базы данных 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create/alter/drop</a:t>
            </a:r>
            <a:r>
              <a:rPr lang="ru-RU" altLang="ru-RU" sz="1800" dirty="0" smtClean="0">
                <a:solidFill>
                  <a:srgbClr val="0D0D11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altLang="ru-RU" sz="1800" b="1" dirty="0" smtClean="0">
                <a:solidFill>
                  <a:srgbClr val="0D0D11"/>
                </a:solidFill>
              </a:rPr>
              <a:t>DML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(</a:t>
            </a:r>
            <a:r>
              <a:rPr lang="en-US" altLang="ru-RU" sz="1800" dirty="0" smtClean="0">
                <a:solidFill>
                  <a:srgbClr val="0D0D11"/>
                </a:solidFill>
              </a:rPr>
              <a:t>Data Manipulation Language</a:t>
            </a:r>
            <a:r>
              <a:rPr lang="ru-RU" altLang="ru-RU" sz="1800" dirty="0" smtClean="0">
                <a:solidFill>
                  <a:srgbClr val="0D0D11"/>
                </a:solidFill>
              </a:rPr>
              <a:t>)</a:t>
            </a:r>
            <a:r>
              <a:rPr lang="en-US" altLang="ru-RU" sz="1800" dirty="0" smtClean="0">
                <a:solidFill>
                  <a:srgbClr val="0D0D11"/>
                </a:solidFill>
              </a:rPr>
              <a:t> – </a:t>
            </a:r>
            <a:r>
              <a:rPr lang="ru-RU" altLang="ru-RU" sz="1800" dirty="0" smtClean="0">
                <a:solidFill>
                  <a:srgbClr val="0D0D11"/>
                </a:solidFill>
              </a:rPr>
              <a:t>команды</a:t>
            </a:r>
            <a:r>
              <a:rPr lang="en-US" altLang="ru-RU" sz="1800" dirty="0" smtClean="0">
                <a:solidFill>
                  <a:srgbClr val="0D0D11"/>
                </a:solidFill>
              </a:rPr>
              <a:t> </a:t>
            </a:r>
            <a:r>
              <a:rPr lang="ru-RU" altLang="ru-RU" sz="1800" dirty="0" smtClean="0">
                <a:solidFill>
                  <a:srgbClr val="0D0D11"/>
                </a:solidFill>
              </a:rPr>
              <a:t>добавления / модификации / удаления данных (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insert/update/delete</a:t>
            </a:r>
            <a:r>
              <a:rPr lang="ru-RU" altLang="ru-RU" sz="1800" dirty="0" smtClean="0">
                <a:solidFill>
                  <a:srgbClr val="0D0D11"/>
                </a:solidFill>
              </a:rPr>
              <a:t>), а также команда извлечения данных </a:t>
            </a:r>
            <a:r>
              <a:rPr lang="ru-RU" altLang="ru-RU" sz="1800" i="1" dirty="0" smtClean="0">
                <a:solidFill>
                  <a:srgbClr val="0D0D11"/>
                </a:solidFill>
              </a:rPr>
              <a:t>select</a:t>
            </a:r>
            <a:r>
              <a:rPr lang="en-US" altLang="ru-RU" sz="1800" i="1" dirty="0" smtClean="0">
                <a:solidFill>
                  <a:srgbClr val="0D0D11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altLang="ru-RU" sz="1800" dirty="0" smtClean="0">
                <a:solidFill>
                  <a:srgbClr val="0D0D11"/>
                </a:solidFill>
              </a:rPr>
              <a:t>DCL </a:t>
            </a:r>
            <a:r>
              <a:rPr lang="ru-RU" altLang="ru-RU" sz="1800" dirty="0" smtClean="0">
                <a:solidFill>
                  <a:srgbClr val="0D0D11"/>
                </a:solidFill>
              </a:rPr>
              <a:t>(</a:t>
            </a:r>
            <a:r>
              <a:rPr lang="en-US" altLang="ru-RU" sz="1800" dirty="0" smtClean="0">
                <a:solidFill>
                  <a:srgbClr val="0D0D11"/>
                </a:solidFill>
              </a:rPr>
              <a:t>Data Control Language</a:t>
            </a:r>
            <a:r>
              <a:rPr lang="ru-RU" altLang="ru-RU" sz="1800" dirty="0" smtClean="0">
                <a:solidFill>
                  <a:srgbClr val="0D0D11"/>
                </a:solidFill>
              </a:rPr>
              <a:t>)</a:t>
            </a:r>
            <a:r>
              <a:rPr lang="en-US" altLang="ru-RU" sz="1800" dirty="0" smtClean="0">
                <a:solidFill>
                  <a:srgbClr val="0D0D11"/>
                </a:solidFill>
              </a:rPr>
              <a:t> – </a:t>
            </a:r>
            <a:r>
              <a:rPr lang="ru-RU" altLang="ru-RU" sz="1800" dirty="0" smtClean="0">
                <a:solidFill>
                  <a:srgbClr val="0D0D11"/>
                </a:solidFill>
              </a:rPr>
              <a:t>команды управления данными (установка / снятие ограничений целостности). Входит в подмножество </a:t>
            </a:r>
            <a:r>
              <a:rPr lang="en-US" altLang="ru-RU" sz="1800" dirty="0" smtClean="0">
                <a:solidFill>
                  <a:srgbClr val="0D0D11"/>
                </a:solidFill>
              </a:rPr>
              <a:t>DDL</a:t>
            </a:r>
            <a:r>
              <a:rPr lang="ru-RU" altLang="ru-RU" sz="1800" dirty="0" smtClean="0">
                <a:solidFill>
                  <a:srgbClr val="0D0D11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0D0D11"/>
                </a:solidFill>
              </a:rPr>
              <a:t>CREATE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– создание объекта.</a:t>
            </a:r>
            <a:endParaRPr lang="en-US" altLang="ru-RU" sz="20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0D0D11"/>
                </a:solidFill>
              </a:rPr>
              <a:t>ALTER</a:t>
            </a:r>
            <a:r>
              <a:rPr lang="en-US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dirty="0" smtClean="0">
                <a:solidFill>
                  <a:srgbClr val="0D0D11"/>
                </a:solidFill>
              </a:rPr>
              <a:t>   – изменение структуры объекта.</a:t>
            </a:r>
            <a:endParaRPr lang="en-US" altLang="ru-RU" sz="20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solidFill>
                  <a:srgbClr val="0D0D11"/>
                </a:solidFill>
              </a:rPr>
              <a:t>DROP</a:t>
            </a:r>
            <a:r>
              <a:rPr lang="ru-RU" altLang="ru-RU" sz="2000" dirty="0" smtClean="0">
                <a:solidFill>
                  <a:srgbClr val="0D0D11"/>
                </a:solidFill>
              </a:rPr>
              <a:t>      – удаление объекта.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541838"/>
            <a:ext cx="576263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856D99-B3D3-49EE-ACAB-219D88F76631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dirty="0" smtClean="0">
              <a:latin typeface="Arial Black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4292600"/>
            <a:ext cx="8497887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None/>
            </a:pPr>
            <a:r>
              <a:rPr lang="ru-RU" altLang="ru-RU" sz="2400" u="sng" dirty="0">
                <a:solidFill>
                  <a:srgbClr val="0D0D11"/>
                </a:solidFill>
              </a:rPr>
              <a:t>Общий вид синтаксиса команд </a:t>
            </a:r>
            <a:r>
              <a:rPr lang="en-US" altLang="ru-RU" sz="2400" u="sng" dirty="0">
                <a:solidFill>
                  <a:srgbClr val="0D0D11"/>
                </a:solidFill>
              </a:rPr>
              <a:t>DD</a:t>
            </a:r>
            <a:r>
              <a:rPr lang="en-US" altLang="ru-RU" sz="2400" dirty="0">
                <a:solidFill>
                  <a:srgbClr val="0D0D11"/>
                </a:solidFill>
              </a:rPr>
              <a:t>L</a:t>
            </a:r>
            <a:r>
              <a:rPr lang="ru-RU" altLang="ru-RU" sz="2400" dirty="0">
                <a:solidFill>
                  <a:srgbClr val="0D0D11"/>
                </a:solidFill>
              </a:rPr>
              <a:t>: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None/>
            </a:pPr>
            <a:r>
              <a:rPr lang="en-US" altLang="ru-RU" sz="2600" dirty="0">
                <a:solidFill>
                  <a:srgbClr val="0D0D11"/>
                </a:solidFill>
              </a:rPr>
              <a:t>create</a:t>
            </a: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None/>
            </a:pPr>
            <a:r>
              <a:rPr lang="en-US" altLang="ru-RU" sz="2600" dirty="0">
                <a:solidFill>
                  <a:srgbClr val="0D0D11"/>
                </a:solidFill>
              </a:rPr>
              <a:t>alter	</a:t>
            </a:r>
            <a:r>
              <a:rPr lang="ru-RU" altLang="ru-RU" sz="2600" dirty="0">
                <a:solidFill>
                  <a:srgbClr val="0D0D11"/>
                </a:solidFill>
              </a:rPr>
              <a:t>      </a:t>
            </a:r>
            <a:r>
              <a:rPr lang="en-US" altLang="ru-RU" sz="2600" dirty="0">
                <a:solidFill>
                  <a:srgbClr val="0D0D11"/>
                </a:solidFill>
              </a:rPr>
              <a:t>  </a:t>
            </a:r>
            <a:r>
              <a:rPr lang="ru-RU" altLang="ru-RU" sz="2400" i="1" dirty="0">
                <a:solidFill>
                  <a:srgbClr val="0D0D11"/>
                </a:solidFill>
              </a:rPr>
              <a:t>тип_объекта  имя_объекта  </a:t>
            </a:r>
            <a:r>
              <a:rPr lang="en-US" altLang="ru-RU" sz="2400" i="1" dirty="0">
                <a:solidFill>
                  <a:srgbClr val="0D0D11"/>
                </a:solidFill>
              </a:rPr>
              <a:t>[</a:t>
            </a:r>
            <a:r>
              <a:rPr lang="ru-RU" altLang="ru-RU" sz="2400" i="1" dirty="0">
                <a:solidFill>
                  <a:srgbClr val="0D0D11"/>
                </a:solidFill>
              </a:rPr>
              <a:t>параметры</a:t>
            </a:r>
            <a:r>
              <a:rPr lang="en-US" altLang="ru-RU" sz="2400" i="1" dirty="0">
                <a:solidFill>
                  <a:srgbClr val="0D0D11"/>
                </a:solidFill>
              </a:rPr>
              <a:t>]</a:t>
            </a:r>
            <a:r>
              <a:rPr lang="ru-RU" altLang="ru-RU" sz="2400" i="1" dirty="0">
                <a:solidFill>
                  <a:srgbClr val="0D0D11"/>
                </a:solidFill>
              </a:rPr>
              <a:t>;</a:t>
            </a:r>
            <a:endParaRPr lang="en-US" altLang="ru-RU" sz="2400" i="1" dirty="0">
              <a:solidFill>
                <a:srgbClr val="0D0D11"/>
              </a:solidFill>
            </a:endParaRPr>
          </a:p>
          <a:p>
            <a:pPr eaLnBrk="1" hangingPunct="1">
              <a:spcBef>
                <a:spcPts val="600"/>
              </a:spcBef>
              <a:buClrTx/>
              <a:buSzTx/>
              <a:buFont typeface="Wingdings" pitchFamily="2" charset="2"/>
              <a:buNone/>
            </a:pPr>
            <a:r>
              <a:rPr lang="en-US" altLang="ru-RU" sz="2600" dirty="0">
                <a:solidFill>
                  <a:srgbClr val="0D0D11"/>
                </a:solidFill>
              </a:rPr>
              <a:t>drop	</a:t>
            </a:r>
            <a:endParaRPr lang="ru-RU" altLang="ru-RU" sz="2600" dirty="0">
              <a:solidFill>
                <a:srgbClr val="0D0D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4025"/>
            <a:ext cx="8229600" cy="671513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Создание таблиц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5473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Упрощенный синтаксис, диалект </a:t>
            </a:r>
            <a:r>
              <a:rPr lang="en-US" altLang="ru-RU" sz="2000" dirty="0" smtClean="0">
                <a:solidFill>
                  <a:srgbClr val="0D0D11"/>
                </a:solidFill>
              </a:rPr>
              <a:t>PostgreSQL:</a:t>
            </a:r>
            <a:endParaRPr lang="ru-RU" altLang="ru-RU" sz="2000" dirty="0" smtClean="0">
              <a:solidFill>
                <a:srgbClr val="0D0D1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CREATE TABLE </a:t>
            </a:r>
            <a:r>
              <a:rPr lang="en-US" altLang="ru-RU" sz="2000" dirty="0" smtClean="0">
                <a:solidFill>
                  <a:srgbClr val="FF0000"/>
                </a:solidFill>
              </a:rPr>
              <a:t>[ IF NOT EXISTS ] </a:t>
            </a:r>
            <a:r>
              <a:rPr lang="ru-RU" altLang="ru-RU" sz="2000" dirty="0" smtClean="0">
                <a:solidFill>
                  <a:srgbClr val="FF0000"/>
                </a:solidFill>
              </a:rPr>
              <a:t>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имя_таблицы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(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имя_поля  </a:t>
            </a:r>
            <a:r>
              <a:rPr lang="en-US" altLang="ru-RU" sz="2000" i="1" dirty="0" smtClean="0">
                <a:solidFill>
                  <a:srgbClr val="0D0D11"/>
                </a:solidFill>
              </a:rPr>
              <a:t>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тип_данных</a:t>
            </a:r>
            <a:r>
              <a:rPr lang="ru-RU" altLang="ru-RU" sz="2000" dirty="0" smtClean="0">
                <a:solidFill>
                  <a:srgbClr val="0D0D11"/>
                </a:solidFill>
              </a:rPr>
              <a:t> [(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размер</a:t>
            </a:r>
            <a:r>
              <a:rPr lang="ru-RU" altLang="ru-RU" sz="2000" dirty="0" smtClean="0">
                <a:solidFill>
                  <a:srgbClr val="0D0D11"/>
                </a:solidFill>
              </a:rPr>
              <a:t>)]  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	</a:t>
            </a:r>
            <a:r>
              <a:rPr lang="en-US" altLang="ru-RU" sz="2000" dirty="0" smtClean="0">
                <a:solidFill>
                  <a:srgbClr val="0D0D11"/>
                </a:solidFill>
              </a:rPr>
              <a:t>[</a:t>
            </a:r>
            <a:r>
              <a:rPr lang="ru-RU" altLang="ru-RU" sz="2000" dirty="0" smtClean="0">
                <a:solidFill>
                  <a:srgbClr val="0D0D11"/>
                </a:solidFill>
              </a:rPr>
              <a:t> ограничения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_целостности_поля</a:t>
            </a:r>
            <a:r>
              <a:rPr lang="ru-RU" altLang="ru-RU" sz="2000" dirty="0" smtClean="0">
                <a:solidFill>
                  <a:srgbClr val="0D0D11"/>
                </a:solidFill>
              </a:rPr>
              <a:t>…]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  .,..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  [,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ограничения_целостности_таблицы </a:t>
            </a:r>
            <a:r>
              <a:rPr lang="ru-RU" altLang="ru-RU" sz="2000" dirty="0" smtClean="0">
                <a:solidFill>
                  <a:srgbClr val="0D0D11"/>
                </a:solidFill>
              </a:rPr>
              <a:t>.,..] 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) </a:t>
            </a:r>
          </a:p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ru-RU" altLang="ru-RU" sz="2000" dirty="0" smtClean="0">
                <a:solidFill>
                  <a:srgbClr val="0D0D11"/>
                </a:solidFill>
              </a:rPr>
              <a:t>	</a:t>
            </a:r>
            <a:r>
              <a:rPr lang="en-US" altLang="ru-RU" sz="2000" dirty="0" smtClean="0">
                <a:solidFill>
                  <a:srgbClr val="0D0D11"/>
                </a:solidFill>
              </a:rPr>
              <a:t>[</a:t>
            </a:r>
            <a:r>
              <a:rPr lang="ru-RU" altLang="ru-RU" sz="2000" dirty="0" smtClean="0">
                <a:solidFill>
                  <a:srgbClr val="0D0D11"/>
                </a:solidFill>
              </a:rPr>
              <a:t> </a:t>
            </a:r>
            <a:r>
              <a:rPr lang="ru-RU" altLang="ru-RU" sz="2000" i="1" dirty="0" smtClean="0">
                <a:solidFill>
                  <a:srgbClr val="0D0D11"/>
                </a:solidFill>
              </a:rPr>
              <a:t>параметры</a:t>
            </a:r>
            <a:r>
              <a:rPr lang="ru-RU" altLang="ru-RU" sz="2000" dirty="0" smtClean="0">
                <a:solidFill>
                  <a:srgbClr val="0D0D11"/>
                </a:solidFill>
              </a:rPr>
              <a:t> </a:t>
            </a:r>
            <a:r>
              <a:rPr lang="en-US" altLang="ru-RU" sz="2000" dirty="0" smtClean="0">
                <a:solidFill>
                  <a:srgbClr val="0D0D11"/>
                </a:solidFill>
              </a:rPr>
              <a:t>]</a:t>
            </a:r>
            <a:r>
              <a:rPr lang="ru-RU" altLang="ru-RU" sz="2000" dirty="0" smtClean="0">
                <a:solidFill>
                  <a:srgbClr val="0D0D11"/>
                </a:solidFill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 dirty="0" smtClean="0">
                <a:solidFill>
                  <a:srgbClr val="0D0D11"/>
                </a:solidFill>
              </a:rPr>
              <a:t>ограничения_целостности</a:t>
            </a:r>
            <a:r>
              <a:rPr lang="ru-RU" altLang="ru-RU" sz="2000" dirty="0" smtClean="0">
                <a:solidFill>
                  <a:srgbClr val="0D0D11"/>
                </a:solidFill>
              </a:rPr>
              <a:t> (ОЦ):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[ CONSTRAINT </a:t>
            </a:r>
            <a:r>
              <a:rPr lang="en-US" altLang="ru-RU" sz="1600" i="1" dirty="0" smtClean="0"/>
              <a:t>constraint_name</a:t>
            </a:r>
            <a:r>
              <a:rPr lang="en-US" altLang="ru-RU" sz="1600" dirty="0" smtClean="0"/>
              <a:t> ]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{ NOT NULL |</a:t>
            </a:r>
            <a:r>
              <a:rPr lang="ru-RU" altLang="ru-RU" sz="1600" dirty="0" smtClean="0"/>
              <a:t> </a:t>
            </a:r>
            <a:r>
              <a:rPr lang="en-US" altLang="ru-RU" sz="1600" dirty="0" smtClean="0"/>
              <a:t>  NULL |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  CHECK ( </a:t>
            </a:r>
            <a:r>
              <a:rPr lang="ru-RU" altLang="ru-RU" sz="1600" i="1" dirty="0" smtClean="0"/>
              <a:t>выражение</a:t>
            </a:r>
            <a:r>
              <a:rPr lang="en-US" altLang="ru-RU" sz="1600" dirty="0" smtClean="0"/>
              <a:t>) |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  DEFAULT </a:t>
            </a:r>
            <a:r>
              <a:rPr lang="ru-RU" altLang="ru-RU" sz="1600" i="1" dirty="0" smtClean="0"/>
              <a:t>выражение</a:t>
            </a:r>
            <a:r>
              <a:rPr lang="en-US" altLang="ru-RU" sz="1600" dirty="0" smtClean="0"/>
              <a:t> |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  UNIQUE </a:t>
            </a:r>
            <a:r>
              <a:rPr lang="ru-RU" altLang="ru-RU" sz="1600" dirty="0" smtClean="0"/>
              <a:t> </a:t>
            </a:r>
            <a:r>
              <a:rPr lang="en-US" altLang="ru-RU" sz="1600" dirty="0" smtClean="0"/>
              <a:t>[ </a:t>
            </a:r>
            <a:r>
              <a:rPr lang="ru-RU" altLang="ru-RU" sz="1600" dirty="0" smtClean="0"/>
              <a:t>( </a:t>
            </a:r>
            <a:r>
              <a:rPr lang="ru-RU" altLang="ru-RU" sz="1600" i="1" dirty="0" smtClean="0"/>
              <a:t>поле1</a:t>
            </a:r>
            <a:r>
              <a:rPr lang="en-US" altLang="ru-RU" sz="1600" dirty="0" smtClean="0"/>
              <a:t> [</a:t>
            </a:r>
            <a:r>
              <a:rPr lang="ru-RU" altLang="ru-RU" sz="1600" dirty="0" smtClean="0"/>
              <a:t>,…, </a:t>
            </a:r>
            <a:r>
              <a:rPr lang="ru-RU" altLang="ru-RU" sz="1600" i="1" dirty="0" smtClean="0"/>
              <a:t>поле</a:t>
            </a:r>
            <a:r>
              <a:rPr lang="en-US" altLang="ru-RU" sz="1600" i="1" dirty="0" smtClean="0"/>
              <a:t>N</a:t>
            </a:r>
            <a:r>
              <a:rPr lang="en-US" altLang="ru-RU" sz="1600" dirty="0" smtClean="0"/>
              <a:t> ]) ] |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  PRIMARY KEY [ </a:t>
            </a:r>
            <a:r>
              <a:rPr lang="ru-RU" altLang="ru-RU" sz="1600" dirty="0" smtClean="0"/>
              <a:t>( </a:t>
            </a:r>
            <a:r>
              <a:rPr lang="ru-RU" altLang="ru-RU" sz="1600" i="1" dirty="0" smtClean="0"/>
              <a:t>поле1</a:t>
            </a:r>
            <a:r>
              <a:rPr lang="en-US" altLang="ru-RU" sz="1600" dirty="0" smtClean="0"/>
              <a:t> [</a:t>
            </a:r>
            <a:r>
              <a:rPr lang="ru-RU" altLang="ru-RU" sz="1600" dirty="0" smtClean="0"/>
              <a:t>,…, </a:t>
            </a:r>
            <a:r>
              <a:rPr lang="ru-RU" altLang="ru-RU" sz="1600" i="1" dirty="0" smtClean="0"/>
              <a:t>поле</a:t>
            </a:r>
            <a:r>
              <a:rPr lang="en-US" altLang="ru-RU" sz="1600" i="1" dirty="0" smtClean="0"/>
              <a:t>N</a:t>
            </a:r>
            <a:r>
              <a:rPr lang="en-US" altLang="ru-RU" sz="1600" dirty="0" smtClean="0"/>
              <a:t> ]) ] |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  REFERENCES </a:t>
            </a:r>
            <a:r>
              <a:rPr lang="en-US" altLang="ru-RU" sz="1600" i="1" dirty="0" smtClean="0"/>
              <a:t> </a:t>
            </a:r>
            <a:r>
              <a:rPr lang="ru-RU" altLang="ru-RU" sz="1600" i="1" dirty="0" smtClean="0"/>
              <a:t>имя_таблицы</a:t>
            </a:r>
            <a:r>
              <a:rPr lang="ru-RU" altLang="ru-RU" sz="1600" dirty="0" smtClean="0"/>
              <a:t> </a:t>
            </a:r>
            <a:r>
              <a:rPr lang="en-US" altLang="ru-RU" sz="1600" dirty="0" smtClean="0"/>
              <a:t> [ ([ </a:t>
            </a:r>
            <a:r>
              <a:rPr lang="ru-RU" altLang="ru-RU" sz="1600" dirty="0" smtClean="0"/>
              <a:t>( </a:t>
            </a:r>
            <a:r>
              <a:rPr lang="ru-RU" altLang="ru-RU" sz="1600" i="1" dirty="0" smtClean="0"/>
              <a:t>поле1</a:t>
            </a:r>
            <a:r>
              <a:rPr lang="en-US" altLang="ru-RU" sz="1600" dirty="0" smtClean="0"/>
              <a:t> [</a:t>
            </a:r>
            <a:r>
              <a:rPr lang="ru-RU" altLang="ru-RU" sz="1600" dirty="0" smtClean="0"/>
              <a:t>,…, </a:t>
            </a:r>
            <a:r>
              <a:rPr lang="ru-RU" altLang="ru-RU" sz="1600" i="1" dirty="0" smtClean="0"/>
              <a:t>поле</a:t>
            </a:r>
            <a:r>
              <a:rPr lang="en-US" altLang="ru-RU" sz="1600" i="1" dirty="0" smtClean="0"/>
              <a:t>N</a:t>
            </a:r>
            <a:r>
              <a:rPr lang="en-US" altLang="ru-RU" sz="1600" dirty="0" smtClean="0"/>
              <a:t> ]) ]) ] </a:t>
            </a:r>
            <a:endParaRPr lang="ru-RU" altLang="ru-RU" sz="1600" dirty="0" smtClean="0"/>
          </a:p>
          <a:p>
            <a:pPr marL="400050" lvl="1" indent="0">
              <a:buFont typeface="Wingdings" pitchFamily="2" charset="2"/>
              <a:buNone/>
            </a:pPr>
            <a:r>
              <a:rPr lang="en-US" altLang="ru-RU" sz="1600" dirty="0" smtClean="0"/>
              <a:t>    [ ON DELETE </a:t>
            </a:r>
            <a:r>
              <a:rPr lang="en-US" altLang="ru-RU" sz="1600" i="1" dirty="0" smtClean="0">
                <a:solidFill>
                  <a:srgbClr val="FF0000"/>
                </a:solidFill>
              </a:rPr>
              <a:t>action</a:t>
            </a:r>
            <a:r>
              <a:rPr lang="en-US" altLang="ru-RU" sz="1600" dirty="0" smtClean="0">
                <a:solidFill>
                  <a:srgbClr val="FF0000"/>
                </a:solidFill>
              </a:rPr>
              <a:t> </a:t>
            </a:r>
            <a:r>
              <a:rPr lang="en-US" altLang="ru-RU" sz="1600" dirty="0" smtClean="0"/>
              <a:t>] [ ON UPDATE </a:t>
            </a:r>
            <a:r>
              <a:rPr lang="en-US" altLang="ru-RU" sz="1600" i="1" dirty="0" smtClean="0">
                <a:solidFill>
                  <a:srgbClr val="FF0000"/>
                </a:solidFill>
              </a:rPr>
              <a:t>action</a:t>
            </a:r>
            <a:r>
              <a:rPr lang="en-US" altLang="ru-RU" sz="1600" dirty="0" smtClean="0">
                <a:solidFill>
                  <a:srgbClr val="FF0000"/>
                </a:solidFill>
              </a:rPr>
              <a:t> </a:t>
            </a:r>
            <a:r>
              <a:rPr lang="en-US" altLang="ru-RU" sz="1600" dirty="0" smtClean="0"/>
              <a:t>] }</a:t>
            </a:r>
            <a:endParaRPr lang="ru-RU" altLang="ru-RU" sz="1600" dirty="0" smtClean="0"/>
          </a:p>
        </p:txBody>
      </p:sp>
      <p:sp>
        <p:nvSpPr>
          <p:cNvPr id="717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24FB11-5E2F-4C2C-8094-DF60406E3252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134350" cy="715963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cs typeface="Times New Roman" pitchFamily="18" charset="0"/>
              </a:rPr>
              <a:t>Типы данных </a:t>
            </a:r>
            <a:r>
              <a:rPr lang="en-US" altLang="ru-RU" sz="3600" dirty="0" smtClean="0">
                <a:solidFill>
                  <a:srgbClr val="0D0D11"/>
                </a:solidFill>
              </a:rPr>
              <a:t>PostgreSQL</a:t>
            </a:r>
            <a:r>
              <a:rPr lang="ru-RU" altLang="ru-RU" sz="3600" dirty="0" smtClean="0">
                <a:solidFill>
                  <a:srgbClr val="0D0D11"/>
                </a:solidFill>
              </a:rPr>
              <a:t>: числовые</a:t>
            </a:r>
            <a:endParaRPr lang="ru-RU" altLang="ru-RU" sz="3600" dirty="0" smtClean="0"/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1052513"/>
            <a:ext cx="7161212" cy="568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250825" y="1341438"/>
            <a:ext cx="1657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Числовые типы:</a:t>
            </a:r>
          </a:p>
        </p:txBody>
      </p:sp>
      <p:sp>
        <p:nvSpPr>
          <p:cNvPr id="8197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9E1C4D-B96A-4388-9965-52194F6C131F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569325" cy="715963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cs typeface="Times New Roman" pitchFamily="18" charset="0"/>
              </a:rPr>
              <a:t>Типы данных </a:t>
            </a:r>
            <a:r>
              <a:rPr lang="en-US" altLang="ru-RU" sz="3600" dirty="0" smtClean="0">
                <a:solidFill>
                  <a:srgbClr val="0D0D11"/>
                </a:solidFill>
              </a:rPr>
              <a:t>PostgreSQL</a:t>
            </a:r>
            <a:r>
              <a:rPr lang="ru-RU" altLang="ru-RU" sz="3600" dirty="0" smtClean="0">
                <a:solidFill>
                  <a:srgbClr val="0D0D11"/>
                </a:solidFill>
              </a:rPr>
              <a:t>: символьные</a:t>
            </a:r>
            <a:endParaRPr lang="ru-RU" altLang="ru-RU" sz="3600" dirty="0" smtClean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981075"/>
            <a:ext cx="78771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395288" y="2924175"/>
            <a:ext cx="849788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Длина </a:t>
            </a:r>
            <a:r>
              <a:rPr lang="en-US" altLang="ru-RU" sz="1800" b="1" i="1" dirty="0"/>
              <a:t>n</a:t>
            </a:r>
            <a:r>
              <a:rPr lang="en-US" altLang="ru-RU" sz="1800" dirty="0"/>
              <a:t> </a:t>
            </a:r>
            <a:r>
              <a:rPr lang="ru-RU" altLang="ru-RU" sz="1800" dirty="0"/>
              <a:t>указана в символах, а не в байтах!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Для типа </a:t>
            </a:r>
            <a:r>
              <a:rPr lang="en-US" altLang="ru-RU" sz="1800" dirty="0"/>
              <a:t>CHAR </a:t>
            </a:r>
            <a:r>
              <a:rPr lang="ru-RU" altLang="ru-RU" sz="1800" dirty="0"/>
              <a:t>значение </a:t>
            </a:r>
            <a:r>
              <a:rPr lang="en-US" altLang="ru-RU" sz="1800" b="1" i="1" dirty="0"/>
              <a:t>n</a:t>
            </a:r>
            <a:r>
              <a:rPr lang="en-US" altLang="ru-RU" sz="1800" dirty="0"/>
              <a:t> </a:t>
            </a:r>
            <a:r>
              <a:rPr lang="ru-RU" altLang="ru-RU" sz="1800" dirty="0"/>
              <a:t>по умолчанию 1. При сравнении двух значений типа </a:t>
            </a:r>
            <a:r>
              <a:rPr lang="en-US" altLang="ru-RU" sz="1800" dirty="0"/>
              <a:t>CHAR </a:t>
            </a:r>
            <a:r>
              <a:rPr lang="ru-RU" altLang="ru-RU" sz="1800" dirty="0"/>
              <a:t>дополняющие пробелы игнорируются, при приведении значения </a:t>
            </a:r>
            <a:r>
              <a:rPr lang="en-US" altLang="ru-RU" sz="1800" dirty="0"/>
              <a:t>CHAR </a:t>
            </a:r>
            <a:r>
              <a:rPr lang="ru-RU" altLang="ru-RU" sz="1800" dirty="0"/>
              <a:t>к другому символьному типу дополняющие пробелы отбрасываются.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Для типа </a:t>
            </a:r>
            <a:r>
              <a:rPr lang="en-US" altLang="ru-RU" sz="1800" dirty="0"/>
              <a:t>VARCHAR </a:t>
            </a:r>
            <a:r>
              <a:rPr lang="ru-RU" altLang="ru-RU" sz="1800" dirty="0"/>
              <a:t>максимальный размер 1 Гб, а значение </a:t>
            </a:r>
            <a:r>
              <a:rPr lang="en-US" altLang="ru-RU" sz="1800" b="1" i="1" dirty="0"/>
              <a:t>n</a:t>
            </a:r>
            <a:r>
              <a:rPr lang="en-US" altLang="ru-RU" sz="1800" dirty="0"/>
              <a:t> </a:t>
            </a:r>
            <a:r>
              <a:rPr lang="ru-RU" altLang="ru-RU" sz="1800" dirty="0"/>
              <a:t>по умолчанию не существует. Если не указывать </a:t>
            </a:r>
            <a:r>
              <a:rPr lang="en-US" altLang="ru-RU" sz="1800" b="1" i="1" dirty="0"/>
              <a:t>n</a:t>
            </a:r>
            <a:r>
              <a:rPr lang="ru-RU" altLang="ru-RU" sz="1800" dirty="0"/>
              <a:t>, в Postgres Pro этот тип будет принимать строки любого размера, что не соответствует стандарту </a:t>
            </a:r>
            <a:r>
              <a:rPr lang="en-US" altLang="ru-RU" sz="1800" dirty="0"/>
              <a:t>SQL</a:t>
            </a:r>
            <a:r>
              <a:rPr lang="ru-RU" altLang="ru-RU" sz="1800" dirty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Попытка сохранить в столбце символьного типа более длинную строку приведёт к ошибке, если только все лишние символы не являются пробелами (тогда они будут усечены до максимально допустимой длины).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При попытке явно привести значение к типу </a:t>
            </a:r>
            <a:r>
              <a:rPr lang="en-US" altLang="ru-RU" sz="1800" dirty="0"/>
              <a:t>CHAR </a:t>
            </a:r>
            <a:r>
              <a:rPr lang="ru-RU" altLang="ru-RU" sz="1800" dirty="0"/>
              <a:t>или </a:t>
            </a:r>
            <a:r>
              <a:rPr lang="en-US" altLang="ru-RU" sz="1800" dirty="0"/>
              <a:t>VARCHAR</a:t>
            </a:r>
            <a:r>
              <a:rPr lang="ru-RU" altLang="ru-RU" sz="1800" dirty="0"/>
              <a:t> часть строки, выходящая за границу в </a:t>
            </a:r>
            <a:r>
              <a:rPr lang="ru-RU" altLang="ru-RU" sz="1800" b="1" i="1" dirty="0"/>
              <a:t>n</a:t>
            </a:r>
            <a:r>
              <a:rPr lang="ru-RU" altLang="ru-RU" sz="1800" dirty="0"/>
              <a:t> символов, удаляется, не вызывая ошибки.</a:t>
            </a:r>
          </a:p>
        </p:txBody>
      </p:sp>
      <p:sp>
        <p:nvSpPr>
          <p:cNvPr id="9221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64B724-F2FB-4817-A5A6-2483AF66E257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6550"/>
            <a:ext cx="8713788" cy="715963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cs typeface="Times New Roman" pitchFamily="18" charset="0"/>
              </a:rPr>
              <a:t>Типы данных </a:t>
            </a:r>
            <a:r>
              <a:rPr lang="en-US" altLang="ru-RU" sz="3600" dirty="0" smtClean="0">
                <a:solidFill>
                  <a:srgbClr val="0D0D11"/>
                </a:solidFill>
              </a:rPr>
              <a:t>PostgreSQL</a:t>
            </a:r>
            <a:r>
              <a:rPr lang="ru-RU" altLang="ru-RU" sz="3600" dirty="0" smtClean="0">
                <a:solidFill>
                  <a:srgbClr val="0D0D11"/>
                </a:solidFill>
              </a:rPr>
              <a:t>: календарные</a:t>
            </a:r>
            <a:endParaRPr lang="ru-RU" altLang="ru-RU" sz="3600" dirty="0" smtClean="0"/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57163" y="4581525"/>
            <a:ext cx="88074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>Необязательное значение точности </a:t>
            </a:r>
            <a:r>
              <a:rPr lang="ru-RU" altLang="ru-RU" sz="1600" b="1" i="1" dirty="0"/>
              <a:t>p</a:t>
            </a:r>
            <a:r>
              <a:rPr lang="ru-RU" altLang="ru-RU" sz="1600" dirty="0"/>
              <a:t> определяет, сколько знаков после запятой должно сохраняться в секундах. По умолчанию точность не ограничивается. Допустимые значения </a:t>
            </a:r>
            <a:r>
              <a:rPr lang="ru-RU" altLang="ru-RU" sz="1600" b="1" i="1" dirty="0"/>
              <a:t>p</a:t>
            </a:r>
            <a:r>
              <a:rPr lang="ru-RU" altLang="ru-RU" sz="1600" dirty="0"/>
              <a:t> лежат в интервале от 0 до 6.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/>
              <a:t>Арифметика </a:t>
            </a:r>
            <a:r>
              <a:rPr lang="ru-RU" altLang="ru-RU" sz="1600" b="1" dirty="0"/>
              <a:t>дат</a:t>
            </a:r>
            <a:r>
              <a:rPr lang="ru-RU" altLang="ru-RU" sz="1600" dirty="0"/>
              <a:t>:    </a:t>
            </a:r>
            <a:endParaRPr lang="ru-RU" altLang="ru-RU" sz="1600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/>
              <a:t>	</a:t>
            </a:r>
            <a:r>
              <a:rPr lang="ru-RU" altLang="ru-RU" sz="1600" dirty="0" smtClean="0"/>
              <a:t>(</a:t>
            </a:r>
            <a:r>
              <a:rPr lang="en-US" altLang="ru-RU" sz="1600" b="1" dirty="0"/>
              <a:t>current_date</a:t>
            </a:r>
            <a:r>
              <a:rPr lang="ru-RU" altLang="ru-RU" sz="1600" dirty="0"/>
              <a:t> + 1) – завтра;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/>
              <a:t>	(&lt;</a:t>
            </a:r>
            <a:r>
              <a:rPr lang="ru-RU" altLang="ru-RU" sz="1600" dirty="0"/>
              <a:t>дата1&gt; – &lt;дата2&gt;) – количество дней, прошедших между двумя датами;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/>
              <a:t>	(</a:t>
            </a:r>
            <a:r>
              <a:rPr lang="en-US" altLang="ru-RU" sz="1600" b="1" dirty="0"/>
              <a:t>current_time</a:t>
            </a:r>
            <a:r>
              <a:rPr lang="en-US" altLang="ru-RU" sz="1600" dirty="0"/>
              <a:t> </a:t>
            </a:r>
            <a:r>
              <a:rPr lang="ru-RU" altLang="ru-RU" sz="1600" dirty="0"/>
              <a:t>+ '1 hour') – через час;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/>
              <a:t>	(</a:t>
            </a:r>
            <a:r>
              <a:rPr lang="en-US" altLang="ru-RU" sz="1600" dirty="0"/>
              <a:t>current_time</a:t>
            </a:r>
            <a:r>
              <a:rPr lang="ru-RU" altLang="ru-RU" sz="1600" dirty="0"/>
              <a:t> – '20 </a:t>
            </a:r>
            <a:r>
              <a:rPr lang="en-US" altLang="ru-RU" sz="1600" dirty="0"/>
              <a:t>minute</a:t>
            </a:r>
            <a:r>
              <a:rPr lang="ru-RU" altLang="ru-RU" sz="1600" dirty="0"/>
              <a:t>') – 20 минут назад.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6625C2-FE6F-44E2-B6D9-C54BBE3EDB03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dirty="0" smtClean="0">
              <a:latin typeface="Arial Black" pitchFamily="34" charset="0"/>
            </a:endParaRP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957263"/>
            <a:ext cx="88868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6550"/>
            <a:ext cx="8713788" cy="715963"/>
          </a:xfrm>
        </p:spPr>
        <p:txBody>
          <a:bodyPr/>
          <a:lstStyle/>
          <a:p>
            <a:pPr algn="ctr" eaLnBrk="1" hangingPunct="1"/>
            <a:r>
              <a:rPr lang="ru-RU" altLang="ru-RU" sz="3600" dirty="0" smtClean="0">
                <a:cs typeface="Times New Roman" pitchFamily="18" charset="0"/>
              </a:rPr>
              <a:t>Типы данных </a:t>
            </a:r>
            <a:r>
              <a:rPr lang="en-US" altLang="ru-RU" sz="3600" dirty="0" smtClean="0">
                <a:solidFill>
                  <a:srgbClr val="0D0D11"/>
                </a:solidFill>
              </a:rPr>
              <a:t>PostgreSQL</a:t>
            </a:r>
            <a:r>
              <a:rPr lang="ru-RU" altLang="ru-RU" sz="3600" dirty="0" smtClean="0">
                <a:solidFill>
                  <a:srgbClr val="0D0D11"/>
                </a:solidFill>
              </a:rPr>
              <a:t>: примеры</a:t>
            </a:r>
            <a:endParaRPr lang="ru-RU" altLang="ru-RU" sz="3600" dirty="0" smtClean="0"/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683567" y="1124744"/>
            <a:ext cx="784887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/>
              <a:t>Числа</a:t>
            </a:r>
            <a:r>
              <a:rPr lang="ru-RU" altLang="ru-RU" sz="1800" dirty="0" smtClean="0"/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 smtClean="0"/>
              <a:t>	num   numeric </a:t>
            </a:r>
            <a:r>
              <a:rPr lang="en-US" altLang="ru-RU" sz="1800" dirty="0"/>
              <a:t>(4</a:t>
            </a:r>
            <a:r>
              <a:rPr lang="en-US" altLang="ru-RU" sz="1800" dirty="0" smtClean="0"/>
              <a:t>);   --     -</a:t>
            </a:r>
            <a:r>
              <a:rPr lang="en-US" altLang="ru-RU" sz="1800" dirty="0"/>
              <a:t>999 </a:t>
            </a:r>
            <a:r>
              <a:rPr lang="en-US" altLang="ru-RU" sz="1800" dirty="0" smtClean="0"/>
              <a:t>&lt;= num &lt;= 9999</a:t>
            </a: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1800" dirty="0" smtClean="0"/>
              <a:t>	sal     numeric (6,2);--  -999.99 &lt;= sal &lt;= 9999.99</a:t>
            </a:r>
            <a:endParaRPr lang="ru-RU" altLang="ru-RU" sz="1800" dirty="0" smtClean="0"/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/>
              <a:t>Ввод числа:   1.0    -3</a:t>
            </a:r>
            <a:r>
              <a:rPr lang="en-US" altLang="ru-RU" sz="1800" dirty="0" smtClean="0"/>
              <a:t>.</a:t>
            </a:r>
            <a:r>
              <a:rPr lang="ru-RU" altLang="ru-RU" sz="1800" dirty="0" smtClean="0"/>
              <a:t>25    2</a:t>
            </a:r>
            <a:r>
              <a:rPr lang="en-US" altLang="ru-RU" sz="1800" dirty="0" smtClean="0"/>
              <a:t>e</a:t>
            </a:r>
            <a:r>
              <a:rPr lang="ru-RU" altLang="ru-RU" sz="1800" dirty="0" smtClean="0"/>
              <a:t>8   .66   1</a:t>
            </a:r>
            <a:r>
              <a:rPr lang="en-US" altLang="ru-RU" sz="1800" dirty="0" smtClean="0"/>
              <a:t>E-3</a:t>
            </a: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/>
              <a:t>Строки и символы: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 smtClean="0"/>
              <a:t>'</a:t>
            </a:r>
            <a:r>
              <a:rPr lang="ru-RU" altLang="ru-RU" sz="1800" dirty="0"/>
              <a:t>А</a:t>
            </a:r>
            <a:r>
              <a:rPr lang="en-US" altLang="ru-RU" sz="1800" dirty="0" smtClean="0"/>
              <a:t>'   '</a:t>
            </a:r>
            <a:r>
              <a:rPr lang="ru-RU" altLang="ru-RU" sz="1800" dirty="0" smtClean="0"/>
              <a:t>Привет!</a:t>
            </a:r>
            <a:r>
              <a:rPr lang="en-US" altLang="ru-RU" sz="1800" dirty="0" smtClean="0"/>
              <a:t>'    '</a:t>
            </a:r>
            <a:r>
              <a:rPr lang="ru-RU" altLang="ru-RU" sz="1800" dirty="0" smtClean="0"/>
              <a:t>Московское время </a:t>
            </a:r>
            <a:r>
              <a:rPr lang="en-US" altLang="ru-RU" sz="1800" dirty="0" smtClean="0"/>
              <a:t>' || '</a:t>
            </a:r>
            <a:r>
              <a:rPr lang="ru-RU" altLang="ru-RU" sz="1800" dirty="0"/>
              <a:t>1</a:t>
            </a:r>
            <a:r>
              <a:rPr lang="ru-RU" altLang="ru-RU" sz="1800" dirty="0" smtClean="0"/>
              <a:t>2 часов 03 минуты</a:t>
            </a:r>
            <a:r>
              <a:rPr lang="en-US" altLang="ru-RU" sz="1800" dirty="0" smtClean="0"/>
              <a:t>'</a:t>
            </a:r>
            <a:endParaRPr lang="ru-RU" altLang="ru-RU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/>
              <a:t>Дата и время:</a:t>
            </a:r>
            <a:endParaRPr lang="en-US" altLang="ru-RU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/>
              <a:t>Значения </a:t>
            </a:r>
            <a:r>
              <a:rPr lang="ru-RU" altLang="ru-RU" sz="1800" dirty="0"/>
              <a:t>даты и времени принимаются в любом разумном формате</a:t>
            </a:r>
            <a:r>
              <a:rPr lang="en-US" altLang="ru-RU" sz="1800" dirty="0"/>
              <a:t> (</a:t>
            </a:r>
            <a:r>
              <a:rPr lang="ru-RU" altLang="ru-RU" sz="1800" dirty="0"/>
              <a:t>в виде строки):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/>
              <a:t>'2019-02-25', '20/04/2016', ‘January 8, 1999’, '10:15:00‘, ‘04:05 PM</a:t>
            </a:r>
            <a:r>
              <a:rPr lang="en-US" altLang="ru-RU" sz="1800" dirty="0" smtClean="0"/>
              <a:t>’</a:t>
            </a:r>
            <a:endParaRPr lang="en-US" altLang="ru-RU"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6625C2-FE6F-44E2-B6D9-C54BBE3EDB03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2804</TotalTime>
  <Words>1244</Words>
  <Application>Microsoft Office PowerPoint</Application>
  <PresentationFormat>Экран (4:3)</PresentationFormat>
  <Paragraphs>382</Paragraphs>
  <Slides>25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Пиксел</vt:lpstr>
      <vt:lpstr>Рисунок</vt:lpstr>
      <vt:lpstr>Базы данных</vt:lpstr>
      <vt:lpstr>SQL – Structured Query Language</vt:lpstr>
      <vt:lpstr>Работа с SQL</vt:lpstr>
      <vt:lpstr>Подмножества языка SQL. Команды DDL</vt:lpstr>
      <vt:lpstr>Создание таблиц</vt:lpstr>
      <vt:lpstr>Типы данных PostgreSQL: числовые</vt:lpstr>
      <vt:lpstr>Типы данных PostgreSQL: символьные</vt:lpstr>
      <vt:lpstr>Типы данных PostgreSQL: календарные</vt:lpstr>
      <vt:lpstr>Типы данных PostgreSQL: примеры</vt:lpstr>
      <vt:lpstr>Ограничения целостности</vt:lpstr>
      <vt:lpstr>Ограничения целостности</vt:lpstr>
      <vt:lpstr>Пример БД: проектная организация</vt:lpstr>
      <vt:lpstr>Пример БД: проектная организация</vt:lpstr>
      <vt:lpstr>Пример БД: проектная организация</vt:lpstr>
      <vt:lpstr>Создание таблиц БД проектной организации</vt:lpstr>
      <vt:lpstr>Связь между таблицами Отделы и Сотрудники</vt:lpstr>
      <vt:lpstr>Создание таблиц БД проектной организации</vt:lpstr>
      <vt:lpstr>Пример описания составного внешнего ключа</vt:lpstr>
      <vt:lpstr>Изменение структуры таблицы</vt:lpstr>
      <vt:lpstr>Удаление таблицы</vt:lpstr>
      <vt:lpstr>Подмножество команд DML</vt:lpstr>
      <vt:lpstr>Добавление данных</vt:lpstr>
      <vt:lpstr>Изменение данных</vt:lpstr>
      <vt:lpstr>Удаление данных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karpov</dc:creator>
  <cp:lastModifiedBy>Карпова Ирина Петровна</cp:lastModifiedBy>
  <cp:revision>222</cp:revision>
  <dcterms:created xsi:type="dcterms:W3CDTF">2008-03-16T13:54:14Z</dcterms:created>
  <dcterms:modified xsi:type="dcterms:W3CDTF">2023-01-21T16:19:29Z</dcterms:modified>
</cp:coreProperties>
</file>