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32"/>
  </p:notesMasterIdLst>
  <p:sldIdLst>
    <p:sldId id="256" r:id="rId2"/>
    <p:sldId id="300" r:id="rId3"/>
    <p:sldId id="335" r:id="rId4"/>
    <p:sldId id="336" r:id="rId5"/>
    <p:sldId id="312" r:id="rId6"/>
    <p:sldId id="337" r:id="rId7"/>
    <p:sldId id="289" r:id="rId8"/>
    <p:sldId id="297" r:id="rId9"/>
    <p:sldId id="314" r:id="rId10"/>
    <p:sldId id="298"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711" autoAdjust="0"/>
  </p:normalViewPr>
  <p:slideViewPr>
    <p:cSldViewPr>
      <p:cViewPr>
        <p:scale>
          <a:sx n="70" d="100"/>
          <a:sy n="70" d="100"/>
        </p:scale>
        <p:origin x="-1083" y="10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EB3BCF8-F586-4243-A037-E90FE0B0BEC4}" type="datetimeFigureOut">
              <a:rPr lang="ru-RU"/>
              <a:pPr>
                <a:defRPr/>
              </a:pPr>
              <a:t>04.09.2023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893A969-C1E6-4264-9A36-375CF5CBF3FF}" type="slidenum">
              <a:rPr lang="ru-RU"/>
              <a:pPr>
                <a:defRPr/>
              </a:pPr>
              <a:t>‹#›</a:t>
            </a:fld>
            <a:endParaRPr lang="ru-RU"/>
          </a:p>
        </p:txBody>
      </p:sp>
    </p:spTree>
    <p:extLst>
      <p:ext uri="{BB962C8B-B14F-4D97-AF65-F5344CB8AC3E}">
        <p14:creationId xmlns:p14="http://schemas.microsoft.com/office/powerpoint/2010/main" val="801309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911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911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91A13CE6-631B-4776-A398-87520EB21E1C}" type="slidenum">
              <a:rPr lang="ru-RU"/>
              <a:pPr>
                <a:defRPr/>
              </a:pPr>
              <a:t>‹#›</a:t>
            </a:fld>
            <a:endParaRPr lang="ru-RU"/>
          </a:p>
        </p:txBody>
      </p:sp>
    </p:spTree>
    <p:extLst>
      <p:ext uri="{BB962C8B-B14F-4D97-AF65-F5344CB8AC3E}">
        <p14:creationId xmlns:p14="http://schemas.microsoft.com/office/powerpoint/2010/main" val="62839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EC1AEE-E5C6-46C3-9AC4-22809FF340EA}"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2405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22D05DC-DAFE-46AE-A95C-4757793F1E9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12907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endParaRPr lang="ru-RU"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BF44AAE-1B62-47E6-8072-0DC8013A5D9E}"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1722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C93E43B-C507-44F9-8FAC-E418BF895CB8}"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517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95716AA-48EA-49F1-812B-2E1391E68772}"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1112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31061F2D-D7BE-4827-B6B0-F7921DB3292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108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7366BF7E-AEC2-4726-9954-0CE6560FD454}"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1204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100A50B1-2F21-4824-8D10-1928BE4A4B0C}"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95906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779E9C00-C3C8-49AC-BD87-D4309E49797E}"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55789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89FF9AFD-3DCD-4B6D-9F82-C7A7AD70605E}"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9906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7A0323A-B095-4D98-8986-D127B6DB639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5489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9011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F4C2227-9250-45D8-87A3-47B4865C45EB}"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012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33"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image" Target="../media/image36.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44.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eet.jit.si/ipkarpov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itforum.ru/database/osbd/glava_1.shtml#_1_1" TargetMode="External"/><Relationship Id="rId2" Type="http://schemas.openxmlformats.org/officeDocument/2006/relationships/hyperlink" Target="https://publications.hse.ru/mirror/pubs/share/direct/25905281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ema44.ru/resurs/study/dblab/lab1_4.pdf" TargetMode="External"/><Relationship Id="rId2" Type="http://schemas.openxmlformats.org/officeDocument/2006/relationships/hyperlink" Target="https://publications.hse.ru/books/79801962"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rema44.ru/resurs/study/dbprj/HomeWork2020.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24300" y="2468563"/>
            <a:ext cx="5067300" cy="1031875"/>
          </a:xfrm>
        </p:spPr>
        <p:txBody>
          <a:bodyPr/>
          <a:lstStyle/>
          <a:p>
            <a:pPr eaLnBrk="1" hangingPunct="1"/>
            <a:r>
              <a:rPr lang="ru-RU" altLang="ru-RU" smtClean="0"/>
              <a:t>Базы данных</a:t>
            </a:r>
          </a:p>
        </p:txBody>
      </p:sp>
      <p:sp>
        <p:nvSpPr>
          <p:cNvPr id="3075" name="Rectangle 3"/>
          <p:cNvSpPr>
            <a:spLocks noGrp="1" noChangeArrowheads="1"/>
          </p:cNvSpPr>
          <p:nvPr>
            <p:ph type="subTitle" idx="1"/>
          </p:nvPr>
        </p:nvSpPr>
        <p:spPr>
          <a:xfrm>
            <a:off x="539750" y="4267200"/>
            <a:ext cx="8251825" cy="1249363"/>
          </a:xfrm>
        </p:spPr>
        <p:txBody>
          <a:bodyPr/>
          <a:lstStyle/>
          <a:p>
            <a:pPr algn="r" eaLnBrk="1" hangingPunct="1"/>
            <a:r>
              <a:rPr lang="ru-RU" altLang="ru-RU" dirty="0" smtClean="0"/>
              <a:t>Лекция 1. Введение. </a:t>
            </a:r>
          </a:p>
          <a:p>
            <a:pPr algn="r" eaLnBrk="1" hangingPunct="1"/>
            <a:r>
              <a:rPr lang="ru-RU" altLang="ru-RU" dirty="0" smtClean="0"/>
              <a:t>Терминология</a:t>
            </a:r>
            <a:r>
              <a:rPr lang="ru-RU" altLang="ru-RU" dirty="0"/>
              <a:t>. </a:t>
            </a:r>
            <a:r>
              <a:rPr lang="ru-RU" altLang="ru-RU" dirty="0" smtClean="0"/>
              <a:t>Модели данных.</a:t>
            </a:r>
          </a:p>
        </p:txBody>
      </p:sp>
      <p:sp>
        <p:nvSpPr>
          <p:cNvPr id="3076" name="TextBox 1"/>
          <p:cNvSpPr txBox="1">
            <a:spLocks noChangeArrowheads="1"/>
          </p:cNvSpPr>
          <p:nvPr/>
        </p:nvSpPr>
        <p:spPr bwMode="auto">
          <a:xfrm>
            <a:off x="1835150" y="115888"/>
            <a:ext cx="72739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r" eaLnBrk="1" hangingPunct="1">
              <a:spcBef>
                <a:spcPts val="600"/>
              </a:spcBef>
              <a:buClrTx/>
              <a:buSzTx/>
              <a:buFontTx/>
              <a:buNone/>
            </a:pPr>
            <a:r>
              <a:rPr lang="ru-RU" altLang="ru-RU" sz="1800" i="1"/>
              <a:t>"Цивилизация развивается за счёт расширения числа важных операций, которые можно выполнять, не думая о них".</a:t>
            </a:r>
          </a:p>
          <a:p>
            <a:pPr algn="r" eaLnBrk="1" hangingPunct="1">
              <a:spcBef>
                <a:spcPts val="600"/>
              </a:spcBef>
              <a:buClrTx/>
              <a:buSzTx/>
              <a:buFontTx/>
              <a:buNone/>
            </a:pPr>
            <a:r>
              <a:rPr lang="ru-RU" altLang="ru-RU" sz="1600"/>
              <a:t>Альфред Норт Уайтхед, британский математик, логик, философ</a:t>
            </a:r>
            <a:endParaRPr lang="ru-RU" altLang="ru-RU"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76250"/>
            <a:ext cx="7772400" cy="644525"/>
          </a:xfrm>
        </p:spPr>
        <p:txBody>
          <a:bodyPr/>
          <a:lstStyle/>
          <a:p>
            <a:pPr algn="ctr" eaLnBrk="1" hangingPunct="1"/>
            <a:r>
              <a:rPr lang="ru-RU" altLang="ru-RU" sz="3200" dirty="0" smtClean="0"/>
              <a:t>Банк данных (</a:t>
            </a:r>
            <a:r>
              <a:rPr lang="ru-RU" altLang="ru-RU" sz="3200" dirty="0" err="1" smtClean="0"/>
              <a:t>БнД</a:t>
            </a:r>
            <a:r>
              <a:rPr lang="ru-RU" altLang="ru-RU" sz="3200" dirty="0" smtClean="0"/>
              <a:t>)</a:t>
            </a:r>
          </a:p>
        </p:txBody>
      </p:sp>
      <p:sp>
        <p:nvSpPr>
          <p:cNvPr id="11267" name="Text Box 4"/>
          <p:cNvSpPr txBox="1">
            <a:spLocks noChangeArrowheads="1"/>
          </p:cNvSpPr>
          <p:nvPr/>
        </p:nvSpPr>
        <p:spPr bwMode="auto">
          <a:xfrm>
            <a:off x="468313" y="1125538"/>
            <a:ext cx="8351837"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a:solidFill>
                  <a:srgbClr val="0D0D11"/>
                </a:solidFill>
                <a:latin typeface="Times New Roman" pitchFamily="18" charset="0"/>
              </a:rPr>
              <a:t>Банк</a:t>
            </a:r>
            <a:r>
              <a:rPr kumimoji="1" lang="en-US" altLang="ru-RU" sz="1800" b="1">
                <a:solidFill>
                  <a:srgbClr val="0D0D11"/>
                </a:solidFill>
                <a:latin typeface="Times New Roman" pitchFamily="18" charset="0"/>
              </a:rPr>
              <a:t> </a:t>
            </a:r>
            <a:r>
              <a:rPr kumimoji="1" lang="ru-RU" altLang="ru-RU" sz="1800" b="1">
                <a:solidFill>
                  <a:srgbClr val="0D0D11"/>
                </a:solidFill>
                <a:latin typeface="Times New Roman" pitchFamily="18" charset="0"/>
              </a:rPr>
              <a:t>данных</a:t>
            </a:r>
            <a:r>
              <a:rPr kumimoji="1" lang="ru-RU" altLang="ru-RU" sz="1800">
                <a:solidFill>
                  <a:srgbClr val="0D0D11"/>
                </a:solidFill>
                <a:latin typeface="Times New Roman" pitchFamily="18" charset="0"/>
              </a:rPr>
              <a:t> (БнД) – это автоматизированная информационная система, включающая в свой состав комплекс специальных методов и средств (математических, информационных, программных, языковых, организационных и технических) для поддержания динамической информационной модели предметной области с целью обеспечения информационных запросов пользователей. </a:t>
            </a:r>
          </a:p>
          <a:p>
            <a:pPr eaLnBrk="1" hangingPunct="1">
              <a:spcBef>
                <a:spcPct val="0"/>
              </a:spcBef>
              <a:buClrTx/>
              <a:buSzTx/>
              <a:buFontTx/>
              <a:buNone/>
            </a:pPr>
            <a:r>
              <a:rPr kumimoji="1" lang="ru-RU" altLang="ru-RU" sz="1800">
                <a:solidFill>
                  <a:srgbClr val="0D0D11"/>
                </a:solidFill>
                <a:latin typeface="Times New Roman" pitchFamily="18" charset="0"/>
              </a:rPr>
              <a:t>Банк данных должен:</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информационные потребности внешних пользователей.</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возможность хранения и модификации больших объёмов многоаспектных данных.</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заданный уровень достоверности хранимых данных и их непротиворечивость.</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доступ к данным только пользователям с соответствующими полномочиями.</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поиск данных по произвольной группе признаков.</a:t>
            </a:r>
          </a:p>
          <a:p>
            <a:pPr eaLnBrk="1" hangingPunct="1">
              <a:spcBef>
                <a:spcPct val="0"/>
              </a:spcBef>
              <a:buClrTx/>
              <a:buSzTx/>
              <a:buFontTx/>
              <a:buChar char="•"/>
            </a:pPr>
            <a:r>
              <a:rPr kumimoji="1" lang="ru-RU" altLang="ru-RU" sz="1700">
                <a:solidFill>
                  <a:srgbClr val="0D0D11"/>
                </a:solidFill>
                <a:latin typeface="Times New Roman" pitchFamily="18" charset="0"/>
              </a:rPr>
              <a:t>Удовлетворять заданным требованиям по производительности при обработке запросов.</a:t>
            </a:r>
          </a:p>
          <a:p>
            <a:pPr eaLnBrk="1" hangingPunct="1">
              <a:spcBef>
                <a:spcPct val="0"/>
              </a:spcBef>
              <a:buClrTx/>
              <a:buSzTx/>
              <a:buFontTx/>
              <a:buChar char="•"/>
            </a:pPr>
            <a:r>
              <a:rPr kumimoji="1" lang="ru-RU" altLang="ru-RU" sz="1700">
                <a:solidFill>
                  <a:srgbClr val="0D0D11"/>
                </a:solidFill>
                <a:latin typeface="Times New Roman" pitchFamily="18" charset="0"/>
              </a:rPr>
              <a:t>Иметь возможность реорганизации при изменении границ ПО.</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выдачу пользователям данных в различной форме.</a:t>
            </a:r>
          </a:p>
          <a:p>
            <a:pPr eaLnBrk="1" hangingPunct="1">
              <a:spcBef>
                <a:spcPct val="0"/>
              </a:spcBef>
              <a:buClrTx/>
              <a:buSzTx/>
              <a:buFontTx/>
              <a:buChar char="•"/>
            </a:pPr>
            <a:r>
              <a:rPr kumimoji="1" lang="ru-RU" altLang="ru-RU" sz="1700">
                <a:solidFill>
                  <a:srgbClr val="0D0D11"/>
                </a:solidFill>
                <a:latin typeface="Times New Roman" pitchFamily="18" charset="0"/>
              </a:rPr>
              <a:t>Обеспечивать простоту и удобство обращения внешних пользователей к данным.</a:t>
            </a:r>
          </a:p>
        </p:txBody>
      </p:sp>
      <p:sp>
        <p:nvSpPr>
          <p:cNvPr id="11268"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71F695D-9472-48DD-99FB-A7E4A319D60E}" type="slidenum">
              <a:rPr lang="ru-RU" altLang="ru-RU" sz="1200" smtClean="0">
                <a:latin typeface="Arial Black" pitchFamily="34" charset="0"/>
              </a:rPr>
              <a:pPr eaLnBrk="1" hangingPunct="1">
                <a:spcBef>
                  <a:spcPct val="0"/>
                </a:spcBef>
                <a:buClrTx/>
                <a:buSzTx/>
                <a:buFontTx/>
                <a:buNone/>
              </a:pPr>
              <a:t>10</a:t>
            </a:fld>
            <a:endParaRPr lang="ru-RU" altLang="ru-RU" sz="12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70"/>
          <p:cNvSpPr>
            <a:spLocks noGrp="1" noChangeArrowheads="1"/>
          </p:cNvSpPr>
          <p:nvPr>
            <p:ph type="title"/>
          </p:nvPr>
        </p:nvSpPr>
        <p:spPr>
          <a:xfrm>
            <a:off x="457200" y="457200"/>
            <a:ext cx="8229600" cy="858838"/>
          </a:xfrm>
        </p:spPr>
        <p:txBody>
          <a:bodyPr/>
          <a:lstStyle/>
          <a:p>
            <a:pPr algn="ctr" eaLnBrk="1" hangingPunct="1"/>
            <a:r>
              <a:rPr lang="ru-RU" altLang="ru-RU" sz="3200" smtClean="0"/>
              <a:t>Компоненты системы баз данных</a:t>
            </a:r>
          </a:p>
        </p:txBody>
      </p:sp>
      <p:graphicFrame>
        <p:nvGraphicFramePr>
          <p:cNvPr id="4099" name="Object 955"/>
          <p:cNvGraphicFramePr>
            <a:graphicFrameLocks noChangeAspect="1"/>
          </p:cNvGraphicFramePr>
          <p:nvPr/>
        </p:nvGraphicFramePr>
        <p:xfrm>
          <a:off x="2051050" y="1412875"/>
          <a:ext cx="4752975" cy="2506663"/>
        </p:xfrm>
        <a:graphic>
          <a:graphicData uri="http://schemas.openxmlformats.org/presentationml/2006/ole">
            <mc:AlternateContent xmlns:mc="http://schemas.openxmlformats.org/markup-compatibility/2006">
              <mc:Choice xmlns:v="urn:schemas-microsoft-com:vml" Requires="v">
                <p:oleObj spid="_x0000_s25609" name="Рисунок" r:id="rId3" imgW="3163824" imgH="1667256" progId="Word.Picture.8">
                  <p:embed/>
                </p:oleObj>
              </mc:Choice>
              <mc:Fallback>
                <p:oleObj name="Рисунок" r:id="rId3" imgW="3163824" imgH="166725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412875"/>
                        <a:ext cx="475297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Text Box 957"/>
          <p:cNvSpPr txBox="1">
            <a:spLocks noChangeArrowheads="1"/>
          </p:cNvSpPr>
          <p:nvPr/>
        </p:nvSpPr>
        <p:spPr bwMode="auto">
          <a:xfrm>
            <a:off x="539750" y="4076700"/>
            <a:ext cx="82089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a:solidFill>
                  <a:srgbClr val="0D0D11"/>
                </a:solidFill>
                <a:latin typeface="Times New Roman" pitchFamily="18" charset="0"/>
              </a:rPr>
              <a:t>Основным принципом организации базы данных</a:t>
            </a:r>
            <a:r>
              <a:rPr kumimoji="1" lang="ru-RU" altLang="ru-RU" sz="1800">
                <a:solidFill>
                  <a:srgbClr val="0D0D11"/>
                </a:solidFill>
                <a:latin typeface="Times New Roman" pitchFamily="18" charset="0"/>
              </a:rPr>
              <a:t> является совместное хранение данных и их описаний. Это отличает базу данных от любого другого набора данных, хранящихся в ЭВМ.</a:t>
            </a:r>
          </a:p>
          <a:p>
            <a:pPr eaLnBrk="1" hangingPunct="1">
              <a:spcBef>
                <a:spcPct val="0"/>
              </a:spcBef>
              <a:buClrTx/>
              <a:buSzTx/>
              <a:buFontTx/>
              <a:buNone/>
            </a:pPr>
            <a:r>
              <a:rPr kumimoji="1" lang="ru-RU" altLang="ru-RU" sz="1800">
                <a:solidFill>
                  <a:srgbClr val="0D0D11"/>
                </a:solidFill>
                <a:latin typeface="Times New Roman" pitchFamily="18" charset="0"/>
              </a:rPr>
              <a:t>Описание базы данных хранится в так называемом </a:t>
            </a:r>
            <a:r>
              <a:rPr kumimoji="1" lang="ru-RU" altLang="ru-RU" sz="1800" b="1">
                <a:solidFill>
                  <a:srgbClr val="0D0D11"/>
                </a:solidFill>
                <a:latin typeface="Times New Roman" pitchFamily="18" charset="0"/>
              </a:rPr>
              <a:t>словаре-справочнике данных (ССД) или каталоге данных</a:t>
            </a:r>
            <a:r>
              <a:rPr kumimoji="1" lang="ru-RU" altLang="ru-RU" sz="1800">
                <a:solidFill>
                  <a:srgbClr val="0D0D11"/>
                </a:solidFill>
                <a:latin typeface="Times New Roman" pitchFamily="18" charset="0"/>
              </a:rPr>
              <a:t>. </a:t>
            </a:r>
            <a:endParaRPr kumimoji="1" lang="en-US" altLang="ru-RU" sz="1800">
              <a:solidFill>
                <a:srgbClr val="0D0D11"/>
              </a:solidFill>
              <a:latin typeface="Times New Roman" pitchFamily="18" charset="0"/>
            </a:endParaRPr>
          </a:p>
          <a:p>
            <a:pPr eaLnBrk="1" hangingPunct="1">
              <a:spcBef>
                <a:spcPct val="0"/>
              </a:spcBef>
              <a:buClrTx/>
              <a:buSzTx/>
              <a:buFontTx/>
              <a:buNone/>
            </a:pPr>
            <a:r>
              <a:rPr kumimoji="1" lang="ru-RU" altLang="ru-RU" sz="1800">
                <a:solidFill>
                  <a:srgbClr val="0D0D11"/>
                </a:solidFill>
                <a:latin typeface="Times New Roman" pitchFamily="18" charset="0"/>
              </a:rPr>
              <a:t>Хранение данных вместе с их описанием и позволяет обеспечивать независимость данных от программ, т.е. интерпретация данных определяется не программой, а описанием данных.</a:t>
            </a:r>
          </a:p>
        </p:txBody>
      </p:sp>
      <p:sp>
        <p:nvSpPr>
          <p:cNvPr id="2"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DD16CC72-9BA7-4A8D-9B79-5E95AA3C81DA}" type="slidenum">
              <a:rPr lang="ru-RU" altLang="ru-RU" sz="1200" smtClean="0">
                <a:latin typeface="Arial Black" pitchFamily="34" charset="0"/>
              </a:rPr>
              <a:pPr eaLnBrk="1" hangingPunct="1">
                <a:spcBef>
                  <a:spcPct val="0"/>
                </a:spcBef>
                <a:buClrTx/>
                <a:buSzTx/>
                <a:buFontTx/>
                <a:buNone/>
              </a:pPr>
              <a:t>11</a:t>
            </a:fld>
            <a:endParaRPr lang="ru-RU" altLang="ru-RU" sz="1200" smtClean="0">
              <a:latin typeface="Arial Black" pitchFamily="34" charset="0"/>
            </a:endParaRPr>
          </a:p>
        </p:txBody>
      </p:sp>
    </p:spTree>
    <p:extLst>
      <p:ext uri="{BB962C8B-B14F-4D97-AF65-F5344CB8AC3E}">
        <p14:creationId xmlns:p14="http://schemas.microsoft.com/office/powerpoint/2010/main" val="192676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998538"/>
          </a:xfrm>
        </p:spPr>
        <p:txBody>
          <a:bodyPr/>
          <a:lstStyle/>
          <a:p>
            <a:pPr algn="ctr" eaLnBrk="1" hangingPunct="1"/>
            <a:r>
              <a:rPr lang="ru-RU" altLang="ru-RU" sz="4000" dirty="0" smtClean="0"/>
              <a:t>Основные функции СУБД</a:t>
            </a:r>
          </a:p>
        </p:txBody>
      </p:sp>
      <p:sp>
        <p:nvSpPr>
          <p:cNvPr id="5123" name="Text Box 3"/>
          <p:cNvSpPr txBox="1">
            <a:spLocks noChangeArrowheads="1"/>
          </p:cNvSpPr>
          <p:nvPr/>
        </p:nvSpPr>
        <p:spPr bwMode="auto">
          <a:xfrm>
            <a:off x="533400" y="2120900"/>
            <a:ext cx="4267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Прикладное программное обеспечение</a:t>
            </a:r>
          </a:p>
        </p:txBody>
      </p:sp>
      <p:sp>
        <p:nvSpPr>
          <p:cNvPr id="5124" name="Text Box 4"/>
          <p:cNvSpPr txBox="1">
            <a:spLocks noChangeArrowheads="1"/>
          </p:cNvSpPr>
          <p:nvPr/>
        </p:nvSpPr>
        <p:spPr bwMode="auto">
          <a:xfrm>
            <a:off x="533400" y="3124200"/>
            <a:ext cx="4267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Система управления базами данных</a:t>
            </a:r>
          </a:p>
        </p:txBody>
      </p:sp>
      <p:sp>
        <p:nvSpPr>
          <p:cNvPr id="5125" name="AutoShape 5"/>
          <p:cNvSpPr>
            <a:spLocks noChangeArrowheads="1"/>
          </p:cNvSpPr>
          <p:nvPr/>
        </p:nvSpPr>
        <p:spPr bwMode="auto">
          <a:xfrm>
            <a:off x="1752600" y="3962400"/>
            <a:ext cx="1836738" cy="1066800"/>
          </a:xfrm>
          <a:prstGeom prst="ca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5126" name="Text Box 6"/>
          <p:cNvSpPr txBox="1">
            <a:spLocks noChangeArrowheads="1"/>
          </p:cNvSpPr>
          <p:nvPr/>
        </p:nvSpPr>
        <p:spPr bwMode="auto">
          <a:xfrm>
            <a:off x="1981200" y="4419600"/>
            <a:ext cx="1481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База данных</a:t>
            </a:r>
          </a:p>
        </p:txBody>
      </p:sp>
      <p:sp>
        <p:nvSpPr>
          <p:cNvPr id="5127" name="Line 7"/>
          <p:cNvSpPr>
            <a:spLocks noChangeShapeType="1"/>
          </p:cNvSpPr>
          <p:nvPr/>
        </p:nvSpPr>
        <p:spPr bwMode="auto">
          <a:xfrm>
            <a:off x="2667000" y="2514600"/>
            <a:ext cx="1588"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5128" name="Line 8"/>
          <p:cNvSpPr>
            <a:spLocks noChangeShapeType="1"/>
          </p:cNvSpPr>
          <p:nvPr/>
        </p:nvSpPr>
        <p:spPr bwMode="auto">
          <a:xfrm>
            <a:off x="2667000" y="3505200"/>
            <a:ext cx="1588"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5129" name="Text Box 9"/>
          <p:cNvSpPr txBox="1">
            <a:spLocks noChangeArrowheads="1"/>
          </p:cNvSpPr>
          <p:nvPr/>
        </p:nvSpPr>
        <p:spPr bwMode="auto">
          <a:xfrm>
            <a:off x="5486400" y="2133600"/>
            <a:ext cx="3124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ППО, пользователи</a:t>
            </a:r>
          </a:p>
        </p:txBody>
      </p:sp>
      <p:sp>
        <p:nvSpPr>
          <p:cNvPr id="5130" name="Text Box 10"/>
          <p:cNvSpPr txBox="1">
            <a:spLocks noChangeArrowheads="1"/>
          </p:cNvSpPr>
          <p:nvPr/>
        </p:nvSpPr>
        <p:spPr bwMode="auto">
          <a:xfrm>
            <a:off x="5486400" y="3136900"/>
            <a:ext cx="3124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Операционная система</a:t>
            </a:r>
          </a:p>
        </p:txBody>
      </p:sp>
      <p:sp>
        <p:nvSpPr>
          <p:cNvPr id="5131" name="Line 11"/>
          <p:cNvSpPr>
            <a:spLocks noChangeShapeType="1"/>
          </p:cNvSpPr>
          <p:nvPr/>
        </p:nvSpPr>
        <p:spPr bwMode="auto">
          <a:xfrm>
            <a:off x="7008813" y="2527300"/>
            <a:ext cx="1587" cy="6096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5132" name="Line 12"/>
          <p:cNvSpPr>
            <a:spLocks noChangeShapeType="1"/>
          </p:cNvSpPr>
          <p:nvPr/>
        </p:nvSpPr>
        <p:spPr bwMode="auto">
          <a:xfrm>
            <a:off x="7010400" y="3505200"/>
            <a:ext cx="0" cy="685800"/>
          </a:xfrm>
          <a:prstGeom prst="line">
            <a:avLst/>
          </a:prstGeom>
          <a:noFill/>
          <a:ln w="12700">
            <a:solidFill>
              <a:schemeClr val="tx1"/>
            </a:solidFill>
            <a:miter lim="800000"/>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5133" name="Text Box 13"/>
          <p:cNvSpPr txBox="1">
            <a:spLocks noChangeArrowheads="1"/>
          </p:cNvSpPr>
          <p:nvPr/>
        </p:nvSpPr>
        <p:spPr bwMode="auto">
          <a:xfrm>
            <a:off x="5486400" y="4191000"/>
            <a:ext cx="3124200" cy="376238"/>
          </a:xfrm>
          <a:prstGeom prst="rect">
            <a:avLst/>
          </a:prstGeom>
          <a:noFill/>
          <a:ln w="9525">
            <a:solidFill>
              <a:srgbClr val="0D0D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eaLnBrk="1" hangingPunct="1">
              <a:spcBef>
                <a:spcPct val="50000"/>
              </a:spcBef>
              <a:buClrTx/>
              <a:buSzTx/>
              <a:buFontTx/>
              <a:buNone/>
            </a:pPr>
            <a:r>
              <a:rPr kumimoji="1" lang="ru-RU" altLang="ru-RU" sz="1800">
                <a:solidFill>
                  <a:srgbClr val="0D0D11"/>
                </a:solidFill>
                <a:latin typeface="Times New Roman" pitchFamily="18" charset="0"/>
              </a:rPr>
              <a:t>«железо»</a:t>
            </a:r>
          </a:p>
        </p:txBody>
      </p:sp>
      <p:sp>
        <p:nvSpPr>
          <p:cNvPr id="5134" name="Text Box 14"/>
          <p:cNvSpPr txBox="1">
            <a:spLocks noChangeArrowheads="1"/>
          </p:cNvSpPr>
          <p:nvPr/>
        </p:nvSpPr>
        <p:spPr bwMode="auto">
          <a:xfrm>
            <a:off x="533400" y="5181600"/>
            <a:ext cx="762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Char char="•"/>
            </a:pPr>
            <a:r>
              <a:rPr kumimoji="1" lang="ru-RU" altLang="ru-RU" sz="1800">
                <a:solidFill>
                  <a:srgbClr val="0D0D11"/>
                </a:solidFill>
                <a:latin typeface="Times New Roman" pitchFamily="18" charset="0"/>
              </a:rPr>
              <a:t> Обеспечение доступа ППО (пользователей) к базе данных</a:t>
            </a:r>
          </a:p>
          <a:p>
            <a:pPr eaLnBrk="1" hangingPunct="1">
              <a:spcBef>
                <a:spcPct val="50000"/>
              </a:spcBef>
              <a:buClrTx/>
              <a:buSzTx/>
              <a:buFontTx/>
              <a:buChar char="•"/>
            </a:pPr>
            <a:r>
              <a:rPr kumimoji="1" lang="ru-RU" altLang="ru-RU" sz="1800">
                <a:solidFill>
                  <a:srgbClr val="0D0D11"/>
                </a:solidFill>
                <a:latin typeface="Times New Roman" pitchFamily="18" charset="0"/>
              </a:rPr>
              <a:t> Управление базой данных</a:t>
            </a:r>
          </a:p>
        </p:txBody>
      </p:sp>
      <p:sp>
        <p:nvSpPr>
          <p:cNvPr id="5135"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21BC617-A635-4FF4-94EC-B385F633620B}" type="slidenum">
              <a:rPr lang="ru-RU" altLang="ru-RU" sz="1200" smtClean="0">
                <a:latin typeface="Arial Black" pitchFamily="34" charset="0"/>
              </a:rPr>
              <a:pPr eaLnBrk="1" hangingPunct="1">
                <a:spcBef>
                  <a:spcPct val="0"/>
                </a:spcBef>
                <a:buClrTx/>
                <a:buSzTx/>
                <a:buFontTx/>
                <a:buNone/>
              </a:pPr>
              <a:t>12</a:t>
            </a:fld>
            <a:endParaRPr lang="ru-RU" altLang="ru-RU" sz="1200" smtClean="0">
              <a:latin typeface="Arial Black" pitchFamily="34" charset="0"/>
            </a:endParaRPr>
          </a:p>
        </p:txBody>
      </p:sp>
    </p:spTree>
    <p:extLst>
      <p:ext uri="{BB962C8B-B14F-4D97-AF65-F5344CB8AC3E}">
        <p14:creationId xmlns:p14="http://schemas.microsoft.com/office/powerpoint/2010/main" val="43493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animBg="1"/>
      <p:bldP spid="5131" grpId="0" animBg="1"/>
      <p:bldP spid="5132" grpId="0" animBg="1"/>
      <p:bldP spid="51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76250"/>
            <a:ext cx="8229600" cy="939800"/>
          </a:xfrm>
        </p:spPr>
        <p:txBody>
          <a:bodyPr/>
          <a:lstStyle/>
          <a:p>
            <a:pPr algn="ctr" eaLnBrk="1" hangingPunct="1"/>
            <a:r>
              <a:rPr lang="ru-RU" altLang="ru-RU" sz="3200" smtClean="0">
                <a:solidFill>
                  <a:srgbClr val="0D0D11"/>
                </a:solidFill>
              </a:rPr>
              <a:t>Уровни представления данных </a:t>
            </a:r>
            <a:r>
              <a:rPr lang="en-US" altLang="ru-RU" sz="3200" smtClean="0">
                <a:solidFill>
                  <a:srgbClr val="0D0D11"/>
                </a:solidFill>
              </a:rPr>
              <a:t>(</a:t>
            </a:r>
            <a:r>
              <a:rPr kumimoji="1" lang="ru-RU" altLang="ru-RU" sz="3200" smtClean="0">
                <a:solidFill>
                  <a:srgbClr val="0D0D11"/>
                </a:solidFill>
              </a:rPr>
              <a:t>архитектура ANSI/SPARC)</a:t>
            </a:r>
          </a:p>
        </p:txBody>
      </p:sp>
      <p:sp>
        <p:nvSpPr>
          <p:cNvPr id="6147"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6148" name="Rectangle 5"/>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6149" name="Text Box 6"/>
          <p:cNvSpPr txBox="1">
            <a:spLocks noChangeArrowheads="1"/>
          </p:cNvSpPr>
          <p:nvPr/>
        </p:nvSpPr>
        <p:spPr bwMode="auto">
          <a:xfrm>
            <a:off x="395288" y="3716338"/>
            <a:ext cx="5329237"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buClrTx/>
              <a:buSzTx/>
              <a:buFont typeface="Wingdings" pitchFamily="2" charset="2"/>
              <a:buNone/>
            </a:pPr>
            <a:r>
              <a:rPr kumimoji="1" lang="ru-RU" altLang="ru-RU" sz="1800" b="1">
                <a:solidFill>
                  <a:srgbClr val="0D0D11"/>
                </a:solidFill>
                <a:latin typeface="Times New Roman" pitchFamily="18" charset="0"/>
              </a:rPr>
              <a:t>Концептуальный уровень</a:t>
            </a:r>
            <a:r>
              <a:rPr kumimoji="1" lang="ru-RU" altLang="ru-RU" sz="1800">
                <a:solidFill>
                  <a:srgbClr val="0D0D11"/>
                </a:solidFill>
                <a:latin typeface="Times New Roman" pitchFamily="18" charset="0"/>
              </a:rPr>
              <a:t>: поддерживает единый взгляд на базу данных, общий для всех её приложений и независимый от них и от среды хранения.</a:t>
            </a:r>
            <a:r>
              <a:rPr kumimoji="1" lang="en-US" altLang="ru-RU" sz="1800">
                <a:solidFill>
                  <a:srgbClr val="0D0D11"/>
                </a:solidFill>
                <a:latin typeface="Times New Roman" pitchFamily="18" charset="0"/>
              </a:rPr>
              <a:t> </a:t>
            </a:r>
          </a:p>
          <a:p>
            <a:pPr eaLnBrk="1" hangingPunct="1">
              <a:buClrTx/>
              <a:buSzTx/>
              <a:buFont typeface="Wingdings" pitchFamily="2" charset="2"/>
              <a:buNone/>
            </a:pPr>
            <a:r>
              <a:rPr kumimoji="1" lang="ru-RU" altLang="ru-RU" sz="1800" b="1">
                <a:solidFill>
                  <a:srgbClr val="0D0D11"/>
                </a:solidFill>
                <a:latin typeface="Times New Roman" pitchFamily="18" charset="0"/>
              </a:rPr>
              <a:t>Схема базы данных</a:t>
            </a:r>
            <a:r>
              <a:rPr kumimoji="1" lang="ru-RU" altLang="ru-RU" sz="1800">
                <a:solidFill>
                  <a:srgbClr val="0D0D11"/>
                </a:solidFill>
                <a:latin typeface="Times New Roman" pitchFamily="18" charset="0"/>
              </a:rPr>
              <a:t> – это описание базы данных в терминах конкретной модели данных. </a:t>
            </a:r>
          </a:p>
          <a:p>
            <a:pPr eaLnBrk="1" hangingPunct="1">
              <a:buClrTx/>
              <a:buSzTx/>
              <a:buFontTx/>
              <a:buNone/>
            </a:pPr>
            <a:r>
              <a:rPr kumimoji="1" lang="ru-RU" altLang="ru-RU" sz="1800" b="1">
                <a:solidFill>
                  <a:srgbClr val="0D0D11"/>
                </a:solidFill>
                <a:latin typeface="Times New Roman" pitchFamily="18" charset="0"/>
              </a:rPr>
              <a:t>Внутренний уровень</a:t>
            </a:r>
            <a:r>
              <a:rPr kumimoji="1" lang="ru-RU" altLang="ru-RU" sz="1800">
                <a:solidFill>
                  <a:srgbClr val="0D0D11"/>
                </a:solidFill>
                <a:latin typeface="Times New Roman" pitchFamily="18" charset="0"/>
              </a:rPr>
              <a:t>: схема хранения данных в среде хранения.</a:t>
            </a:r>
          </a:p>
          <a:p>
            <a:pPr eaLnBrk="1" hangingPunct="1">
              <a:buClrTx/>
              <a:buSzTx/>
              <a:buFontTx/>
              <a:buNone/>
            </a:pPr>
            <a:r>
              <a:rPr kumimoji="1" lang="ru-RU" altLang="ru-RU" sz="1800" b="1">
                <a:solidFill>
                  <a:srgbClr val="0D0D11"/>
                </a:solidFill>
                <a:latin typeface="Times New Roman" pitchFamily="18" charset="0"/>
              </a:rPr>
              <a:t>Внешний уровень </a:t>
            </a:r>
            <a:r>
              <a:rPr kumimoji="1" lang="ru-RU" altLang="ru-RU" sz="1800">
                <a:solidFill>
                  <a:srgbClr val="0D0D11"/>
                </a:solidFill>
                <a:latin typeface="Times New Roman" pitchFamily="18" charset="0"/>
              </a:rPr>
              <a:t>(внешние схемы): предназначены для групп пользователей.</a:t>
            </a:r>
          </a:p>
        </p:txBody>
      </p:sp>
      <p:sp>
        <p:nvSpPr>
          <p:cNvPr id="6150" name="Rectangle 8"/>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6151" name="Object 7"/>
          <p:cNvGraphicFramePr>
            <a:graphicFrameLocks noChangeAspect="1"/>
          </p:cNvGraphicFramePr>
          <p:nvPr/>
        </p:nvGraphicFramePr>
        <p:xfrm>
          <a:off x="539750" y="1557338"/>
          <a:ext cx="4537075" cy="2144712"/>
        </p:xfrm>
        <a:graphic>
          <a:graphicData uri="http://schemas.openxmlformats.org/presentationml/2006/ole">
            <mc:AlternateContent xmlns:mc="http://schemas.openxmlformats.org/markup-compatibility/2006">
              <mc:Choice xmlns:v="urn:schemas-microsoft-com:vml" Requires="v">
                <p:oleObj spid="_x0000_s26632" name="Рисунок" r:id="rId3" imgW="3163824" imgH="1487424" progId="Word.Picture.8">
                  <p:embed/>
                </p:oleObj>
              </mc:Choice>
              <mc:Fallback>
                <p:oleObj name="Рисунок" r:id="rId3" imgW="3163824" imgH="148742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7338"/>
                        <a:ext cx="453707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2B5FE3E6-4B02-4D29-B731-59ABE936F9A0}" type="slidenum">
              <a:rPr lang="ru-RU" altLang="ru-RU" sz="1200" smtClean="0">
                <a:latin typeface="Arial Black" pitchFamily="34" charset="0"/>
              </a:rPr>
              <a:pPr eaLnBrk="1" hangingPunct="1">
                <a:spcBef>
                  <a:spcPct val="0"/>
                </a:spcBef>
                <a:buClrTx/>
                <a:buSzTx/>
                <a:buFontTx/>
                <a:buNone/>
              </a:pPr>
              <a:t>13</a:t>
            </a:fld>
            <a:endParaRPr lang="ru-RU" altLang="ru-RU" sz="1200" smtClean="0">
              <a:latin typeface="Arial Black" pitchFamily="34"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557338"/>
            <a:ext cx="30972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4824413"/>
            <a:ext cx="2598738"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3113088"/>
            <a:ext cx="3259137" cy="161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5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49275"/>
            <a:ext cx="8229600" cy="939800"/>
          </a:xfrm>
        </p:spPr>
        <p:txBody>
          <a:bodyPr/>
          <a:lstStyle/>
          <a:p>
            <a:pPr algn="ctr" eaLnBrk="1" hangingPunct="1"/>
            <a:r>
              <a:rPr lang="ru-RU" altLang="ru-RU" sz="3200" smtClean="0">
                <a:solidFill>
                  <a:srgbClr val="0D0D11"/>
                </a:solidFill>
              </a:rPr>
              <a:t>Уровни представления данных </a:t>
            </a:r>
            <a:r>
              <a:rPr lang="en-US" altLang="ru-RU" sz="3200" smtClean="0">
                <a:solidFill>
                  <a:srgbClr val="0D0D11"/>
                </a:solidFill>
              </a:rPr>
              <a:t>(</a:t>
            </a:r>
            <a:r>
              <a:rPr kumimoji="1" lang="ru-RU" altLang="ru-RU" sz="3200" smtClean="0">
                <a:solidFill>
                  <a:srgbClr val="0D0D11"/>
                </a:solidFill>
              </a:rPr>
              <a:t>архитектура ANSI/SPARC)</a:t>
            </a:r>
          </a:p>
        </p:txBody>
      </p:sp>
      <p:sp>
        <p:nvSpPr>
          <p:cNvPr id="7171"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7172" name="Rectangle 5"/>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6149" name="Text Box 6"/>
          <p:cNvSpPr txBox="1">
            <a:spLocks noChangeArrowheads="1"/>
          </p:cNvSpPr>
          <p:nvPr/>
        </p:nvSpPr>
        <p:spPr bwMode="auto">
          <a:xfrm>
            <a:off x="539750" y="3789363"/>
            <a:ext cx="79216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buClrTx/>
              <a:buSzTx/>
              <a:buFontTx/>
              <a:buNone/>
              <a:defRPr/>
            </a:pPr>
            <a:r>
              <a:rPr kumimoji="1" lang="ru-RU" altLang="ru-RU" sz="1800" b="1" dirty="0" smtClean="0">
                <a:solidFill>
                  <a:srgbClr val="0D0D11"/>
                </a:solidFill>
                <a:latin typeface="Times New Roman" pitchFamily="18" charset="0"/>
              </a:rPr>
              <a:t>Физическая независимость данных</a:t>
            </a:r>
            <a:r>
              <a:rPr kumimoji="1" lang="ru-RU" altLang="ru-RU" sz="1800" dirty="0" smtClean="0">
                <a:solidFill>
                  <a:srgbClr val="0D0D11"/>
                </a:solidFill>
                <a:latin typeface="Times New Roman" pitchFamily="18" charset="0"/>
              </a:rPr>
              <a:t>: </a:t>
            </a:r>
          </a:p>
          <a:p>
            <a:pPr marL="285750" indent="-285750" eaLnBrk="1" hangingPunct="1">
              <a:buClrTx/>
              <a:buSzTx/>
              <a:buFont typeface="Wingdings" pitchFamily="2" charset="2"/>
              <a:buChar char="Ø"/>
              <a:defRPr/>
            </a:pPr>
            <a:r>
              <a:rPr kumimoji="1" lang="ru-RU" altLang="ru-RU" sz="1800" dirty="0" smtClean="0">
                <a:solidFill>
                  <a:srgbClr val="0D0D11"/>
                </a:solidFill>
                <a:latin typeface="Times New Roman" pitchFamily="18" charset="0"/>
              </a:rPr>
              <a:t>возможность поменять схему хранения без изменения концептуального уровня.</a:t>
            </a:r>
          </a:p>
          <a:p>
            <a:pPr eaLnBrk="1" hangingPunct="1">
              <a:buClrTx/>
              <a:buSzTx/>
              <a:buFontTx/>
              <a:buNone/>
              <a:defRPr/>
            </a:pPr>
            <a:r>
              <a:rPr kumimoji="1" lang="ru-RU" altLang="ru-RU" sz="1800" b="1" dirty="0" smtClean="0">
                <a:solidFill>
                  <a:srgbClr val="0D0D11"/>
                </a:solidFill>
                <a:latin typeface="Times New Roman" pitchFamily="18" charset="0"/>
              </a:rPr>
              <a:t>Логическая независимость данных</a:t>
            </a:r>
            <a:r>
              <a:rPr kumimoji="1" lang="ru-RU" altLang="ru-RU" sz="1800" dirty="0" smtClean="0">
                <a:solidFill>
                  <a:srgbClr val="0D0D11"/>
                </a:solidFill>
                <a:latin typeface="Times New Roman" pitchFamily="18" charset="0"/>
              </a:rPr>
              <a:t>: </a:t>
            </a:r>
          </a:p>
          <a:p>
            <a:pPr marL="285750" indent="-285750" eaLnBrk="1" hangingPunct="1">
              <a:buClrTx/>
              <a:buSzTx/>
              <a:buFont typeface="Wingdings" pitchFamily="2" charset="2"/>
              <a:buChar char="Ø"/>
              <a:defRPr/>
            </a:pPr>
            <a:r>
              <a:rPr kumimoji="1" lang="ru-RU" altLang="ru-RU" sz="1800" dirty="0" smtClean="0">
                <a:solidFill>
                  <a:srgbClr val="0D0D11"/>
                </a:solidFill>
                <a:latin typeface="Times New Roman" pitchFamily="18" charset="0"/>
              </a:rPr>
              <a:t>возможность поменять внешние схемы без изменения концептуального уровня;</a:t>
            </a:r>
          </a:p>
          <a:p>
            <a:pPr marL="285750" indent="-285750" eaLnBrk="1" hangingPunct="1">
              <a:buClrTx/>
              <a:buSzTx/>
              <a:buFont typeface="Wingdings" pitchFamily="2" charset="2"/>
              <a:buChar char="Ø"/>
              <a:defRPr/>
            </a:pPr>
            <a:r>
              <a:rPr kumimoji="1" lang="ru-RU" altLang="ru-RU" sz="1800" dirty="0" smtClean="0">
                <a:solidFill>
                  <a:srgbClr val="0D0D11"/>
                </a:solidFill>
                <a:latin typeface="Times New Roman" pitchFamily="18" charset="0"/>
              </a:rPr>
              <a:t>возможность внести изменения в схему базы данных (на концептуальном уровне) без изменения внешних схем.</a:t>
            </a:r>
          </a:p>
        </p:txBody>
      </p:sp>
      <p:sp>
        <p:nvSpPr>
          <p:cNvPr id="7174" name="Rectangle 8"/>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7175" name="Object 7"/>
          <p:cNvGraphicFramePr>
            <a:graphicFrameLocks noChangeAspect="1"/>
          </p:cNvGraphicFramePr>
          <p:nvPr/>
        </p:nvGraphicFramePr>
        <p:xfrm>
          <a:off x="4572000" y="1628775"/>
          <a:ext cx="4537075" cy="2144713"/>
        </p:xfrm>
        <a:graphic>
          <a:graphicData uri="http://schemas.openxmlformats.org/presentationml/2006/ole">
            <mc:AlternateContent xmlns:mc="http://schemas.openxmlformats.org/markup-compatibility/2006">
              <mc:Choice xmlns:v="urn:schemas-microsoft-com:vml" Requires="v">
                <p:oleObj spid="_x0000_s27656" name="Рисунок" r:id="rId3" imgW="3163824" imgH="1487424" progId="Word.Picture.8">
                  <p:embed/>
                </p:oleObj>
              </mc:Choice>
              <mc:Fallback>
                <p:oleObj name="Рисунок" r:id="rId3" imgW="3163824" imgH="148742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28775"/>
                        <a:ext cx="45370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6"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227035F-4682-4023-9DD1-3F42454250E7}" type="slidenum">
              <a:rPr lang="ru-RU" altLang="ru-RU" sz="1200" smtClean="0">
                <a:latin typeface="Arial Black" pitchFamily="34" charset="0"/>
              </a:rPr>
              <a:pPr eaLnBrk="1" hangingPunct="1">
                <a:spcBef>
                  <a:spcPct val="0"/>
                </a:spcBef>
                <a:buClrTx/>
                <a:buSzTx/>
                <a:buFontTx/>
                <a:buNone/>
              </a:pPr>
              <a:t>14</a:t>
            </a:fld>
            <a:endParaRPr lang="ru-RU" altLang="ru-RU" sz="1200" smtClean="0">
              <a:latin typeface="Arial Black" pitchFamily="34" charset="0"/>
            </a:endParaRPr>
          </a:p>
        </p:txBody>
      </p:sp>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852738"/>
            <a:ext cx="4510088" cy="38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1989138"/>
            <a:ext cx="4503738" cy="39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092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548680"/>
            <a:ext cx="8569325" cy="503237"/>
          </a:xfrm>
        </p:spPr>
        <p:txBody>
          <a:bodyPr/>
          <a:lstStyle/>
          <a:p>
            <a:pPr eaLnBrk="1" hangingPunct="1"/>
            <a:r>
              <a:rPr kumimoji="1" lang="ru-RU" altLang="ru-RU" sz="3200" dirty="0" smtClean="0"/>
              <a:t>Предметная область. Сущности и атрибуты </a:t>
            </a:r>
          </a:p>
        </p:txBody>
      </p:sp>
      <p:sp>
        <p:nvSpPr>
          <p:cNvPr id="8195"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196" name="Rectangle 4"/>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8197" name="Text Box 5"/>
          <p:cNvSpPr txBox="1">
            <a:spLocks noChangeArrowheads="1"/>
          </p:cNvSpPr>
          <p:nvPr/>
        </p:nvSpPr>
        <p:spPr bwMode="auto">
          <a:xfrm>
            <a:off x="323850" y="1196975"/>
            <a:ext cx="6840538"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a:solidFill>
                  <a:srgbClr val="0D0D11"/>
                </a:solidFill>
                <a:latin typeface="Times New Roman" pitchFamily="18" charset="0"/>
              </a:rPr>
              <a:t>Предметная область (ПО) информационной системы рассматривается как совокупность реальных процессов и объектов (</a:t>
            </a:r>
            <a:r>
              <a:rPr kumimoji="1" lang="ru-RU" altLang="ru-RU" sz="1800" b="1">
                <a:solidFill>
                  <a:srgbClr val="0D0D11"/>
                </a:solidFill>
                <a:latin typeface="Times New Roman" pitchFamily="18" charset="0"/>
              </a:rPr>
              <a:t>сущностей</a:t>
            </a:r>
            <a:r>
              <a:rPr kumimoji="1" lang="ru-RU" altLang="ru-RU" sz="1800">
                <a:solidFill>
                  <a:srgbClr val="0D0D11"/>
                </a:solidFill>
                <a:latin typeface="Times New Roman" pitchFamily="18" charset="0"/>
              </a:rPr>
              <a:t>), представляющих интерес для её пользователей. </a:t>
            </a:r>
          </a:p>
          <a:p>
            <a:pPr eaLnBrk="1" hangingPunct="1">
              <a:spcBef>
                <a:spcPct val="50000"/>
              </a:spcBef>
              <a:buClrTx/>
              <a:buSzTx/>
              <a:buFontTx/>
              <a:buNone/>
            </a:pPr>
            <a:r>
              <a:rPr kumimoji="1" lang="ru-RU" altLang="ru-RU" sz="1800" u="sng">
                <a:solidFill>
                  <a:srgbClr val="0D0D11"/>
                </a:solidFill>
                <a:latin typeface="Times New Roman" pitchFamily="18" charset="0"/>
              </a:rPr>
              <a:t>Сущности: базовые и зависимые. </a:t>
            </a:r>
          </a:p>
          <a:p>
            <a:pPr eaLnBrk="1" hangingPunct="1">
              <a:spcBef>
                <a:spcPct val="50000"/>
              </a:spcBef>
              <a:buClrTx/>
              <a:buSzTx/>
              <a:buFontTx/>
              <a:buNone/>
            </a:pPr>
            <a:r>
              <a:rPr kumimoji="1" lang="ru-RU" altLang="ru-RU" sz="1800" b="1">
                <a:solidFill>
                  <a:srgbClr val="0D0D11"/>
                </a:solidFill>
                <a:latin typeface="Times New Roman" pitchFamily="18" charset="0"/>
              </a:rPr>
              <a:t>Факультеты</a:t>
            </a:r>
            <a:r>
              <a:rPr kumimoji="1" lang="ru-RU" altLang="ru-RU" sz="1800">
                <a:solidFill>
                  <a:srgbClr val="0D0D11"/>
                </a:solidFill>
                <a:latin typeface="Times New Roman" pitchFamily="18" charset="0"/>
              </a:rPr>
              <a:t> –</a:t>
            </a:r>
            <a:r>
              <a:rPr kumimoji="1" lang="en-US" altLang="ru-RU" sz="1800">
                <a:solidFill>
                  <a:srgbClr val="0D0D11"/>
                </a:solidFill>
                <a:latin typeface="Times New Roman" pitchFamily="18" charset="0"/>
              </a:rPr>
              <a:t>&gt; </a:t>
            </a:r>
            <a:endParaRPr kumimoji="1" lang="ru-RU" altLang="ru-RU" sz="1800">
              <a:solidFill>
                <a:srgbClr val="0D0D11"/>
              </a:solidFill>
              <a:latin typeface="Times New Roman" pitchFamily="18" charset="0"/>
            </a:endParaRPr>
          </a:p>
          <a:p>
            <a:pPr eaLnBrk="1" hangingPunct="1">
              <a:spcBef>
                <a:spcPct val="50000"/>
              </a:spcBef>
              <a:buClrTx/>
              <a:buSzTx/>
              <a:buFontTx/>
              <a:buNone/>
            </a:pPr>
            <a:r>
              <a:rPr kumimoji="1" lang="ru-RU" altLang="ru-RU" sz="1800">
                <a:solidFill>
                  <a:srgbClr val="0D0D11"/>
                </a:solidFill>
                <a:latin typeface="Times New Roman" pitchFamily="18" charset="0"/>
              </a:rPr>
              <a:t>	Образовательные программы –</a:t>
            </a:r>
            <a:r>
              <a:rPr kumimoji="1" lang="en-US" altLang="ru-RU" sz="1800">
                <a:solidFill>
                  <a:srgbClr val="0D0D11"/>
                </a:solidFill>
                <a:latin typeface="Times New Roman" pitchFamily="18" charset="0"/>
              </a:rPr>
              <a:t>&gt; </a:t>
            </a:r>
            <a:endParaRPr kumimoji="1" lang="ru-RU" altLang="ru-RU" sz="1800">
              <a:solidFill>
                <a:srgbClr val="0D0D11"/>
              </a:solidFill>
              <a:latin typeface="Times New Roman" pitchFamily="18" charset="0"/>
            </a:endParaRPr>
          </a:p>
          <a:p>
            <a:pPr eaLnBrk="1" hangingPunct="1">
              <a:spcBef>
                <a:spcPct val="50000"/>
              </a:spcBef>
              <a:buClrTx/>
              <a:buSzTx/>
              <a:buFontTx/>
              <a:buNone/>
            </a:pPr>
            <a:r>
              <a:rPr kumimoji="1" lang="ru-RU" altLang="ru-RU" sz="1800">
                <a:solidFill>
                  <a:srgbClr val="0D0D11"/>
                </a:solidFill>
                <a:latin typeface="Times New Roman" pitchFamily="18" charset="0"/>
              </a:rPr>
              <a:t>		Группы –</a:t>
            </a:r>
            <a:r>
              <a:rPr kumimoji="1" lang="en-US" altLang="ru-RU" sz="1800">
                <a:solidFill>
                  <a:srgbClr val="0D0D11"/>
                </a:solidFill>
                <a:latin typeface="Times New Roman" pitchFamily="18" charset="0"/>
              </a:rPr>
              <a:t>&gt; </a:t>
            </a:r>
            <a:endParaRPr kumimoji="1" lang="ru-RU" altLang="ru-RU" sz="1800">
              <a:solidFill>
                <a:srgbClr val="0D0D11"/>
              </a:solidFill>
              <a:latin typeface="Times New Roman" pitchFamily="18" charset="0"/>
            </a:endParaRPr>
          </a:p>
          <a:p>
            <a:pPr eaLnBrk="1" hangingPunct="1">
              <a:spcBef>
                <a:spcPct val="50000"/>
              </a:spcBef>
              <a:buClrTx/>
              <a:buSzTx/>
              <a:buFontTx/>
              <a:buNone/>
            </a:pPr>
            <a:r>
              <a:rPr kumimoji="1" lang="ru-RU" altLang="ru-RU" sz="1800">
                <a:solidFill>
                  <a:srgbClr val="0D0D11"/>
                </a:solidFill>
                <a:latin typeface="Times New Roman" pitchFamily="18" charset="0"/>
              </a:rPr>
              <a:t>			Студенты</a:t>
            </a:r>
          </a:p>
          <a:p>
            <a:pPr eaLnBrk="1" hangingPunct="1">
              <a:spcBef>
                <a:spcPct val="0"/>
              </a:spcBef>
              <a:buClrTx/>
              <a:buSzTx/>
              <a:buFontTx/>
              <a:buNone/>
            </a:pPr>
            <a:endParaRPr kumimoji="1" lang="ru-RU" altLang="ru-RU" sz="1800" u="sng">
              <a:solidFill>
                <a:srgbClr val="0D0D11"/>
              </a:solidFill>
              <a:latin typeface="Times New Roman" pitchFamily="18" charset="0"/>
            </a:endParaRPr>
          </a:p>
          <a:p>
            <a:pPr eaLnBrk="1" hangingPunct="1">
              <a:spcBef>
                <a:spcPct val="0"/>
              </a:spcBef>
              <a:buClrTx/>
              <a:buSzTx/>
              <a:buFontTx/>
              <a:buNone/>
            </a:pPr>
            <a:r>
              <a:rPr kumimoji="1" lang="ru-RU" altLang="ru-RU" sz="1800" u="sng">
                <a:solidFill>
                  <a:srgbClr val="0D0D11"/>
                </a:solidFill>
                <a:latin typeface="Times New Roman" pitchFamily="18" charset="0"/>
              </a:rPr>
              <a:t>Тип сущности. Экземпляр сущности.</a:t>
            </a:r>
          </a:p>
          <a:p>
            <a:pPr eaLnBrk="1" hangingPunct="1">
              <a:spcBef>
                <a:spcPts val="600"/>
              </a:spcBef>
              <a:buClrTx/>
              <a:buSzTx/>
              <a:buFontTx/>
              <a:buNone/>
            </a:pPr>
            <a:r>
              <a:rPr kumimoji="1" lang="ru-RU" altLang="ru-RU" sz="1800">
                <a:solidFill>
                  <a:srgbClr val="0D0D11"/>
                </a:solidFill>
                <a:latin typeface="Times New Roman" pitchFamily="18" charset="0"/>
              </a:rPr>
              <a:t>Типы:      Студент    Автомобиль    Документ    Кинофильм</a:t>
            </a:r>
          </a:p>
          <a:p>
            <a:pPr eaLnBrk="1" hangingPunct="1">
              <a:spcBef>
                <a:spcPts val="600"/>
              </a:spcBef>
              <a:buClrTx/>
              <a:buSzTx/>
              <a:buFontTx/>
              <a:buNone/>
            </a:pPr>
            <a:r>
              <a:rPr kumimoji="1" lang="ru-RU" altLang="ru-RU" sz="1800">
                <a:solidFill>
                  <a:srgbClr val="0D0D11"/>
                </a:solidFill>
                <a:latin typeface="Times New Roman" pitchFamily="18" charset="0"/>
              </a:rPr>
              <a:t>Экземпляр: студент Иванов Петр Сергеевич</a:t>
            </a:r>
          </a:p>
          <a:p>
            <a:pPr eaLnBrk="1" hangingPunct="1">
              <a:spcBef>
                <a:spcPct val="0"/>
              </a:spcBef>
              <a:buClrTx/>
              <a:buSzTx/>
              <a:buFontTx/>
              <a:buNone/>
            </a:pPr>
            <a:endParaRPr kumimoji="1" lang="ru-RU" altLang="ru-RU" sz="1800">
              <a:solidFill>
                <a:srgbClr val="0D0D11"/>
              </a:solidFill>
              <a:latin typeface="Times New Roman" pitchFamily="18" charset="0"/>
            </a:endParaRPr>
          </a:p>
          <a:p>
            <a:pPr eaLnBrk="1" hangingPunct="1">
              <a:spcBef>
                <a:spcPct val="0"/>
              </a:spcBef>
              <a:buClrTx/>
              <a:buSzTx/>
              <a:buFontTx/>
              <a:buNone/>
            </a:pPr>
            <a:endParaRPr kumimoji="1" lang="ru-RU" altLang="ru-RU" sz="1800">
              <a:solidFill>
                <a:srgbClr val="0D0D11"/>
              </a:solidFill>
              <a:latin typeface="Times New Roman" pitchFamily="18" charset="0"/>
            </a:endParaRPr>
          </a:p>
          <a:p>
            <a:pPr eaLnBrk="1" hangingPunct="1">
              <a:spcBef>
                <a:spcPct val="0"/>
              </a:spcBef>
              <a:buClrTx/>
              <a:buSzTx/>
              <a:buFontTx/>
              <a:buNone/>
            </a:pPr>
            <a:r>
              <a:rPr kumimoji="1" lang="ru-RU" altLang="ru-RU" sz="1800">
                <a:solidFill>
                  <a:srgbClr val="0D0D11"/>
                </a:solidFill>
                <a:latin typeface="Times New Roman" pitchFamily="18" charset="0"/>
              </a:rPr>
              <a:t>Для каждого типа сущности необходимо определить </a:t>
            </a:r>
            <a:r>
              <a:rPr kumimoji="1" lang="ru-RU" altLang="ru-RU" sz="1800" b="1">
                <a:solidFill>
                  <a:srgbClr val="0D0D11"/>
                </a:solidFill>
                <a:latin typeface="Times New Roman" pitchFamily="18" charset="0"/>
              </a:rPr>
              <a:t>имя</a:t>
            </a:r>
            <a:r>
              <a:rPr kumimoji="1" lang="ru-RU" altLang="ru-RU" sz="1800">
                <a:solidFill>
                  <a:srgbClr val="0D0D11"/>
                </a:solidFill>
                <a:latin typeface="Times New Roman" pitchFamily="18" charset="0"/>
              </a:rPr>
              <a:t>.</a:t>
            </a:r>
          </a:p>
        </p:txBody>
      </p:sp>
      <p:sp>
        <p:nvSpPr>
          <p:cNvPr id="8198" name="Rectangle 6"/>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199"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299F53D0-21C2-4AC4-A8D8-12B528C0AE6C}" type="slidenum">
              <a:rPr lang="ru-RU" altLang="ru-RU" sz="1200" smtClean="0">
                <a:latin typeface="Arial Black" pitchFamily="34" charset="0"/>
              </a:rPr>
              <a:pPr eaLnBrk="1" hangingPunct="1">
                <a:spcBef>
                  <a:spcPct val="0"/>
                </a:spcBef>
                <a:buClrTx/>
                <a:buSzTx/>
                <a:buFontTx/>
                <a:buNone/>
              </a:pPr>
              <a:t>15</a:t>
            </a:fld>
            <a:endParaRPr lang="ru-RU" altLang="ru-RU" sz="1200" smtClean="0">
              <a:latin typeface="Arial Black"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1412875"/>
            <a:ext cx="1562100" cy="26876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3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581525"/>
            <a:ext cx="4203700"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Rectangle 2"/>
          <p:cNvSpPr>
            <a:spLocks noGrp="1" noChangeArrowheads="1"/>
          </p:cNvSpPr>
          <p:nvPr>
            <p:ph type="title"/>
          </p:nvPr>
        </p:nvSpPr>
        <p:spPr>
          <a:xfrm>
            <a:off x="323850" y="548680"/>
            <a:ext cx="8569325" cy="503237"/>
          </a:xfrm>
        </p:spPr>
        <p:txBody>
          <a:bodyPr/>
          <a:lstStyle/>
          <a:p>
            <a:pPr algn="ctr" eaLnBrk="1" hangingPunct="1"/>
            <a:r>
              <a:rPr kumimoji="1" lang="ru-RU" altLang="ru-RU" sz="3200" dirty="0" smtClean="0"/>
              <a:t>Атрибуты сущностей</a:t>
            </a:r>
          </a:p>
        </p:txBody>
      </p:sp>
      <p:sp>
        <p:nvSpPr>
          <p:cNvPr id="9220"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9221" name="Rectangle 4"/>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8197" name="Text Box 5"/>
          <p:cNvSpPr txBox="1">
            <a:spLocks noChangeArrowheads="1"/>
          </p:cNvSpPr>
          <p:nvPr/>
        </p:nvSpPr>
        <p:spPr bwMode="auto">
          <a:xfrm>
            <a:off x="323850" y="1196975"/>
            <a:ext cx="8351838"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defRPr/>
            </a:pPr>
            <a:r>
              <a:rPr kumimoji="1" lang="ru-RU" altLang="ru-RU" sz="1800" dirty="0" smtClean="0">
                <a:solidFill>
                  <a:srgbClr val="0D0D11"/>
                </a:solidFill>
                <a:latin typeface="Times New Roman" pitchFamily="18" charset="0"/>
              </a:rPr>
              <a:t>Атрибуты: характеристики сущностей. Атрибуты бывают:</a:t>
            </a:r>
          </a:p>
          <a:p>
            <a:pPr marL="0" indent="0" eaLnBrk="1" hangingPunct="1">
              <a:spcBef>
                <a:spcPct val="0"/>
              </a:spcBef>
              <a:buClrTx/>
              <a:buSzTx/>
              <a:buFont typeface="Wingdings" pitchFamily="2" charset="2"/>
              <a:buNone/>
              <a:defRPr/>
            </a:pPr>
            <a:r>
              <a:rPr kumimoji="1" lang="ru-RU" altLang="ru-RU" sz="1800" i="1" dirty="0" smtClean="0">
                <a:solidFill>
                  <a:srgbClr val="0D0D11"/>
                </a:solidFill>
                <a:latin typeface="Times New Roman" pitchFamily="18" charset="0"/>
              </a:rPr>
              <a:t>1. </a:t>
            </a:r>
            <a:r>
              <a:rPr kumimoji="1" lang="ru-RU" altLang="ru-RU" sz="1800" i="1" dirty="0" smtClean="0">
                <a:solidFill>
                  <a:schemeClr val="accent1">
                    <a:lumMod val="50000"/>
                  </a:schemeClr>
                </a:solidFill>
                <a:latin typeface="Times New Roman" pitchFamily="18" charset="0"/>
              </a:rPr>
              <a:t>Идентифицирующие </a:t>
            </a:r>
            <a:r>
              <a:rPr kumimoji="1" lang="ru-RU" altLang="ru-RU" sz="1800" i="1" dirty="0" smtClean="0">
                <a:solidFill>
                  <a:srgbClr val="0D0D11"/>
                </a:solidFill>
                <a:latin typeface="Times New Roman" pitchFamily="18" charset="0"/>
              </a:rPr>
              <a:t>и </a:t>
            </a:r>
            <a:r>
              <a:rPr kumimoji="1" lang="ru-RU" altLang="ru-RU" sz="1800" i="1" dirty="0" smtClean="0">
                <a:solidFill>
                  <a:srgbClr val="FF0000"/>
                </a:solidFill>
                <a:latin typeface="Times New Roman" pitchFamily="18" charset="0"/>
              </a:rPr>
              <a:t>описательные </a:t>
            </a:r>
            <a:r>
              <a:rPr kumimoji="1" lang="ru-RU" altLang="ru-RU" sz="1800" i="1" dirty="0" smtClean="0">
                <a:solidFill>
                  <a:srgbClr val="0D0D11"/>
                </a:solidFill>
                <a:latin typeface="Times New Roman" pitchFamily="18" charset="0"/>
              </a:rPr>
              <a:t>атрибуты</a:t>
            </a:r>
            <a:r>
              <a:rPr kumimoji="1" lang="ru-RU" altLang="ru-RU" sz="1800" dirty="0" smtClean="0">
                <a:solidFill>
                  <a:srgbClr val="0D0D11"/>
                </a:solidFill>
                <a:latin typeface="Times New Roman" pitchFamily="18" charset="0"/>
              </a:rPr>
              <a:t>.</a:t>
            </a:r>
          </a:p>
          <a:p>
            <a:pPr marL="0" indent="0" eaLnBrk="1" hangingPunct="1">
              <a:spcBef>
                <a:spcPct val="0"/>
              </a:spcBef>
              <a:buClrTx/>
              <a:buSzTx/>
              <a:buFont typeface="Wingdings" pitchFamily="2" charset="2"/>
              <a:buNone/>
              <a:defRPr/>
            </a:pPr>
            <a:r>
              <a:rPr kumimoji="1" lang="ru-RU" altLang="ru-RU" sz="1800" b="1" dirty="0" smtClean="0">
                <a:solidFill>
                  <a:schemeClr val="accent1">
                    <a:lumMod val="50000"/>
                  </a:schemeClr>
                </a:solidFill>
                <a:latin typeface="Times New Roman" pitchFamily="18" charset="0"/>
              </a:rPr>
              <a:t>	ИНН      ГНЗ     </a:t>
            </a:r>
            <a:r>
              <a:rPr kumimoji="1" lang="ru-RU" altLang="ru-RU" sz="1800" b="1" dirty="0" smtClean="0">
                <a:solidFill>
                  <a:srgbClr val="0D0D11"/>
                </a:solidFill>
                <a:latin typeface="Times New Roman" pitchFamily="18" charset="0"/>
              </a:rPr>
              <a:t>	</a:t>
            </a:r>
            <a:r>
              <a:rPr kumimoji="1" lang="ru-RU" altLang="ru-RU" sz="1800" b="1" dirty="0" smtClean="0">
                <a:solidFill>
                  <a:srgbClr val="FF0000"/>
                </a:solidFill>
                <a:latin typeface="Times New Roman" pitchFamily="18" charset="0"/>
              </a:rPr>
              <a:t>Фамилия    Название   Количество</a:t>
            </a:r>
          </a:p>
          <a:p>
            <a:pPr marL="0" indent="0" eaLnBrk="1" hangingPunct="1">
              <a:spcBef>
                <a:spcPct val="0"/>
              </a:spcBef>
              <a:buClrTx/>
              <a:buSzTx/>
              <a:buFont typeface="Wingdings" pitchFamily="2" charset="2"/>
              <a:buNone/>
              <a:defRPr/>
            </a:pPr>
            <a:r>
              <a:rPr kumimoji="1" lang="ru-RU" altLang="ru-RU" sz="1800" i="1" dirty="0" smtClean="0">
                <a:solidFill>
                  <a:srgbClr val="0D0D11"/>
                </a:solidFill>
                <a:latin typeface="Times New Roman" pitchFamily="18" charset="0"/>
              </a:rPr>
              <a:t>2. </a:t>
            </a:r>
            <a:r>
              <a:rPr kumimoji="1" lang="ru-RU" altLang="ru-RU" sz="1800" i="1" dirty="0" smtClean="0">
                <a:solidFill>
                  <a:schemeClr val="accent1">
                    <a:lumMod val="50000"/>
                  </a:schemeClr>
                </a:solidFill>
                <a:latin typeface="Times New Roman" pitchFamily="18" charset="0"/>
              </a:rPr>
              <a:t>Составные</a:t>
            </a:r>
            <a:r>
              <a:rPr kumimoji="1" lang="ru-RU" altLang="ru-RU" sz="1800" i="1" dirty="0" smtClean="0">
                <a:solidFill>
                  <a:srgbClr val="0D0D11"/>
                </a:solidFill>
                <a:latin typeface="Times New Roman" pitchFamily="18" charset="0"/>
              </a:rPr>
              <a:t> и </a:t>
            </a:r>
            <a:r>
              <a:rPr kumimoji="1" lang="ru-RU" altLang="ru-RU" sz="1800" i="1" dirty="0" smtClean="0">
                <a:solidFill>
                  <a:srgbClr val="FF0000"/>
                </a:solidFill>
                <a:latin typeface="Times New Roman" pitchFamily="18" charset="0"/>
              </a:rPr>
              <a:t>простые</a:t>
            </a:r>
            <a:r>
              <a:rPr kumimoji="1" lang="ru-RU" altLang="ru-RU" sz="1800" i="1" dirty="0" smtClean="0">
                <a:solidFill>
                  <a:srgbClr val="0D0D11"/>
                </a:solidFill>
                <a:latin typeface="Times New Roman" pitchFamily="18" charset="0"/>
              </a:rPr>
              <a:t> атрибуты</a:t>
            </a:r>
            <a:r>
              <a:rPr kumimoji="1" lang="ru-RU" altLang="ru-RU" sz="1800" dirty="0" smtClean="0">
                <a:solidFill>
                  <a:srgbClr val="0D0D11"/>
                </a:solidFill>
                <a:latin typeface="Times New Roman" pitchFamily="18" charset="0"/>
              </a:rPr>
              <a:t>. </a:t>
            </a:r>
          </a:p>
          <a:p>
            <a:pPr marL="0" indent="0" eaLnBrk="1" hangingPunct="1">
              <a:spcBef>
                <a:spcPct val="0"/>
              </a:spcBef>
              <a:buClrTx/>
              <a:buSzTx/>
              <a:buFont typeface="Wingdings" pitchFamily="2" charset="2"/>
              <a:buNone/>
              <a:defRPr/>
            </a:pPr>
            <a:r>
              <a:rPr kumimoji="1" lang="ru-RU" altLang="ru-RU" sz="1800" b="1" dirty="0" smtClean="0">
                <a:solidFill>
                  <a:schemeClr val="accent1">
                    <a:lumMod val="50000"/>
                  </a:schemeClr>
                </a:solidFill>
                <a:latin typeface="Times New Roman" pitchFamily="18" charset="0"/>
              </a:rPr>
              <a:t>	Паспортные данные   ФИО    </a:t>
            </a:r>
            <a:r>
              <a:rPr kumimoji="1" lang="ru-RU" altLang="ru-RU" sz="1800" b="1" dirty="0" smtClean="0">
                <a:solidFill>
                  <a:srgbClr val="FF0000"/>
                </a:solidFill>
                <a:latin typeface="Times New Roman" pitchFamily="18" charset="0"/>
              </a:rPr>
              <a:t>Название    Стоимость    Пол</a:t>
            </a:r>
          </a:p>
          <a:p>
            <a:pPr marL="0" indent="0" eaLnBrk="1" hangingPunct="1">
              <a:spcBef>
                <a:spcPct val="0"/>
              </a:spcBef>
              <a:buClrTx/>
              <a:buSzTx/>
              <a:buFont typeface="Wingdings" pitchFamily="2" charset="2"/>
              <a:buNone/>
              <a:defRPr/>
            </a:pPr>
            <a:r>
              <a:rPr kumimoji="1" lang="ru-RU" altLang="ru-RU" sz="1800" i="1" dirty="0" smtClean="0">
                <a:solidFill>
                  <a:srgbClr val="0D0D11"/>
                </a:solidFill>
                <a:latin typeface="Times New Roman" pitchFamily="18" charset="0"/>
              </a:rPr>
              <a:t>3. </a:t>
            </a:r>
            <a:r>
              <a:rPr kumimoji="1" lang="ru-RU" altLang="ru-RU" sz="1800" i="1" dirty="0" smtClean="0">
                <a:solidFill>
                  <a:schemeClr val="accent1">
                    <a:lumMod val="50000"/>
                  </a:schemeClr>
                </a:solidFill>
                <a:latin typeface="Times New Roman" pitchFamily="18" charset="0"/>
              </a:rPr>
              <a:t>Однозначные</a:t>
            </a:r>
            <a:r>
              <a:rPr kumimoji="1" lang="ru-RU" altLang="ru-RU" sz="1800" i="1" dirty="0" smtClean="0">
                <a:solidFill>
                  <a:srgbClr val="0D0D11"/>
                </a:solidFill>
                <a:latin typeface="Times New Roman" pitchFamily="18" charset="0"/>
              </a:rPr>
              <a:t> и </a:t>
            </a:r>
            <a:r>
              <a:rPr kumimoji="1" lang="ru-RU" altLang="ru-RU" sz="1800" i="1" dirty="0" smtClean="0">
                <a:solidFill>
                  <a:srgbClr val="FF0000"/>
                </a:solidFill>
                <a:latin typeface="Times New Roman" pitchFamily="18" charset="0"/>
              </a:rPr>
              <a:t>многозначные</a:t>
            </a:r>
            <a:r>
              <a:rPr kumimoji="1" lang="ru-RU" altLang="ru-RU" sz="1800" i="1" dirty="0" smtClean="0">
                <a:solidFill>
                  <a:srgbClr val="0D0D11"/>
                </a:solidFill>
                <a:latin typeface="Times New Roman" pitchFamily="18" charset="0"/>
              </a:rPr>
              <a:t> атрибуты.</a:t>
            </a:r>
          </a:p>
          <a:p>
            <a:pPr marL="0" indent="0" eaLnBrk="1" hangingPunct="1">
              <a:spcBef>
                <a:spcPct val="0"/>
              </a:spcBef>
              <a:buClrTx/>
              <a:buSzTx/>
              <a:buFont typeface="Wingdings" pitchFamily="2" charset="2"/>
              <a:buNone/>
              <a:defRPr/>
            </a:pPr>
            <a:r>
              <a:rPr kumimoji="1" lang="ru-RU" altLang="ru-RU" sz="1800" b="1" dirty="0" smtClean="0">
                <a:solidFill>
                  <a:schemeClr val="accent1">
                    <a:lumMod val="50000"/>
                  </a:schemeClr>
                </a:solidFill>
                <a:latin typeface="Times New Roman" pitchFamily="18" charset="0"/>
              </a:rPr>
              <a:t>	Фамилия    Название   Количество    </a:t>
            </a:r>
            <a:r>
              <a:rPr kumimoji="1" lang="ru-RU" altLang="ru-RU" sz="1800" b="1" dirty="0" smtClean="0">
                <a:solidFill>
                  <a:srgbClr val="FF0000"/>
                </a:solidFill>
                <a:latin typeface="Times New Roman" pitchFamily="18" charset="0"/>
              </a:rPr>
              <a:t>Телефон    Образование</a:t>
            </a:r>
            <a:endParaRPr kumimoji="1" lang="ru-RU" altLang="ru-RU" sz="1800" i="1" dirty="0" smtClean="0">
              <a:solidFill>
                <a:srgbClr val="0D0D11"/>
              </a:solidFill>
              <a:latin typeface="Times New Roman" pitchFamily="18" charset="0"/>
            </a:endParaRPr>
          </a:p>
          <a:p>
            <a:pPr marL="0" indent="0" eaLnBrk="1" hangingPunct="1">
              <a:spcBef>
                <a:spcPct val="0"/>
              </a:spcBef>
              <a:buClrTx/>
              <a:buSzTx/>
              <a:buFont typeface="Wingdings" pitchFamily="2" charset="2"/>
              <a:buNone/>
              <a:defRPr/>
            </a:pPr>
            <a:r>
              <a:rPr kumimoji="1" lang="ru-RU" altLang="ru-RU" sz="1800" i="1" dirty="0" smtClean="0">
                <a:solidFill>
                  <a:srgbClr val="0D0D11"/>
                </a:solidFill>
                <a:latin typeface="Times New Roman" pitchFamily="18" charset="0"/>
              </a:rPr>
              <a:t>4. </a:t>
            </a:r>
            <a:r>
              <a:rPr kumimoji="1" lang="ru-RU" altLang="ru-RU" sz="1800" i="1" dirty="0" smtClean="0">
                <a:solidFill>
                  <a:schemeClr val="accent1">
                    <a:lumMod val="50000"/>
                  </a:schemeClr>
                </a:solidFill>
                <a:latin typeface="Times New Roman" pitchFamily="18" charset="0"/>
              </a:rPr>
              <a:t>Основные</a:t>
            </a:r>
            <a:r>
              <a:rPr kumimoji="1" lang="ru-RU" altLang="ru-RU" sz="1800" i="1" dirty="0" smtClean="0">
                <a:solidFill>
                  <a:srgbClr val="0D0D11"/>
                </a:solidFill>
                <a:latin typeface="Times New Roman" pitchFamily="18" charset="0"/>
              </a:rPr>
              <a:t> и </a:t>
            </a:r>
            <a:r>
              <a:rPr kumimoji="1" lang="ru-RU" altLang="ru-RU" sz="1800" i="1" dirty="0" smtClean="0">
                <a:solidFill>
                  <a:srgbClr val="FF0000"/>
                </a:solidFill>
                <a:latin typeface="Times New Roman" pitchFamily="18" charset="0"/>
              </a:rPr>
              <a:t>производные</a:t>
            </a:r>
            <a:r>
              <a:rPr kumimoji="1" lang="ru-RU" altLang="ru-RU" sz="1800" i="1" dirty="0" smtClean="0">
                <a:solidFill>
                  <a:srgbClr val="0D0D11"/>
                </a:solidFill>
                <a:latin typeface="Times New Roman" pitchFamily="18" charset="0"/>
              </a:rPr>
              <a:t> атрибуты</a:t>
            </a:r>
            <a:r>
              <a:rPr kumimoji="1" lang="ru-RU" altLang="ru-RU" sz="1800" dirty="0" smtClean="0">
                <a:solidFill>
                  <a:srgbClr val="0D0D11"/>
                </a:solidFill>
                <a:latin typeface="Times New Roman" pitchFamily="18" charset="0"/>
              </a:rPr>
              <a:t>.</a:t>
            </a:r>
          </a:p>
          <a:p>
            <a:pPr marL="0" indent="0" eaLnBrk="1" hangingPunct="1">
              <a:spcBef>
                <a:spcPct val="0"/>
              </a:spcBef>
              <a:buClrTx/>
              <a:buSzTx/>
              <a:buFont typeface="Wingdings" pitchFamily="2" charset="2"/>
              <a:buNone/>
              <a:defRPr/>
            </a:pPr>
            <a:r>
              <a:rPr kumimoji="1" lang="ru-RU" altLang="ru-RU" sz="1800" b="1" dirty="0" smtClean="0">
                <a:solidFill>
                  <a:schemeClr val="accent1">
                    <a:lumMod val="50000"/>
                  </a:schemeClr>
                </a:solidFill>
                <a:latin typeface="Times New Roman" pitchFamily="18" charset="0"/>
              </a:rPr>
              <a:t>	Фамилия    Название   Модель     </a:t>
            </a:r>
            <a:r>
              <a:rPr kumimoji="1" lang="ru-RU" altLang="ru-RU" sz="1800" b="1" dirty="0" smtClean="0">
                <a:solidFill>
                  <a:srgbClr val="FF0000"/>
                </a:solidFill>
                <a:latin typeface="Times New Roman" pitchFamily="18" charset="0"/>
              </a:rPr>
              <a:t>Возраст     Аббревиатура</a:t>
            </a:r>
            <a:endParaRPr kumimoji="1" lang="ru-RU" altLang="ru-RU" sz="1800" i="1" dirty="0" smtClean="0">
              <a:solidFill>
                <a:srgbClr val="0D0D11"/>
              </a:solidFill>
              <a:latin typeface="Times New Roman" pitchFamily="18" charset="0"/>
            </a:endParaRPr>
          </a:p>
          <a:p>
            <a:pPr marL="0" indent="0" eaLnBrk="1" hangingPunct="1">
              <a:spcBef>
                <a:spcPct val="0"/>
              </a:spcBef>
              <a:buClrTx/>
              <a:buSzTx/>
              <a:buFont typeface="Wingdings" pitchFamily="2" charset="2"/>
              <a:buNone/>
              <a:defRPr/>
            </a:pPr>
            <a:r>
              <a:rPr kumimoji="1" lang="ru-RU" altLang="ru-RU" sz="1800" i="1" dirty="0" smtClean="0">
                <a:solidFill>
                  <a:srgbClr val="0D0D11"/>
                </a:solidFill>
                <a:latin typeface="Times New Roman" pitchFamily="18" charset="0"/>
              </a:rPr>
              <a:t>5. </a:t>
            </a:r>
            <a:r>
              <a:rPr kumimoji="1" lang="ru-RU" altLang="ru-RU" sz="1800" i="1" dirty="0" smtClean="0">
                <a:solidFill>
                  <a:schemeClr val="accent1">
                    <a:lumMod val="50000"/>
                  </a:schemeClr>
                </a:solidFill>
                <a:latin typeface="Times New Roman" pitchFamily="18" charset="0"/>
              </a:rPr>
              <a:t>Обязательные</a:t>
            </a:r>
            <a:r>
              <a:rPr kumimoji="1" lang="ru-RU" altLang="ru-RU" sz="1800" i="1" dirty="0" smtClean="0">
                <a:solidFill>
                  <a:srgbClr val="0D0D11"/>
                </a:solidFill>
                <a:latin typeface="Times New Roman" pitchFamily="18" charset="0"/>
              </a:rPr>
              <a:t> и </a:t>
            </a:r>
            <a:r>
              <a:rPr kumimoji="1" lang="ru-RU" altLang="ru-RU" sz="1800" i="1" dirty="0" smtClean="0">
                <a:solidFill>
                  <a:srgbClr val="FF0000"/>
                </a:solidFill>
                <a:latin typeface="Times New Roman" pitchFamily="18" charset="0"/>
              </a:rPr>
              <a:t>необязательные</a:t>
            </a:r>
            <a:r>
              <a:rPr kumimoji="1" lang="ru-RU" altLang="ru-RU" sz="1800" i="1" dirty="0" smtClean="0">
                <a:solidFill>
                  <a:srgbClr val="0D0D11"/>
                </a:solidFill>
                <a:latin typeface="Times New Roman" pitchFamily="18" charset="0"/>
              </a:rPr>
              <a:t>.</a:t>
            </a:r>
          </a:p>
          <a:p>
            <a:pPr marL="0" indent="0" eaLnBrk="1" hangingPunct="1">
              <a:spcBef>
                <a:spcPct val="0"/>
              </a:spcBef>
              <a:buClrTx/>
              <a:buSzTx/>
              <a:buFont typeface="Wingdings" pitchFamily="2" charset="2"/>
              <a:buNone/>
              <a:defRPr/>
            </a:pPr>
            <a:r>
              <a:rPr kumimoji="1" lang="ru-RU" altLang="ru-RU" sz="1800" b="1" dirty="0" smtClean="0">
                <a:solidFill>
                  <a:schemeClr val="accent1">
                    <a:lumMod val="50000"/>
                  </a:schemeClr>
                </a:solidFill>
                <a:latin typeface="Times New Roman" pitchFamily="18" charset="0"/>
              </a:rPr>
              <a:t>	Фамилия    Название   Модель     </a:t>
            </a:r>
            <a:r>
              <a:rPr kumimoji="1" lang="ru-RU" altLang="ru-RU" sz="1800" b="1" dirty="0" smtClean="0">
                <a:solidFill>
                  <a:srgbClr val="FF0000"/>
                </a:solidFill>
                <a:latin typeface="Times New Roman" pitchFamily="18" charset="0"/>
              </a:rPr>
              <a:t>Телефон    Вес</a:t>
            </a:r>
            <a:endParaRPr kumimoji="1" lang="ru-RU" altLang="ru-RU" sz="1800" i="1" dirty="0" smtClean="0">
              <a:solidFill>
                <a:srgbClr val="0D0D11"/>
              </a:solidFill>
              <a:latin typeface="Times New Roman" pitchFamily="18" charset="0"/>
            </a:endParaRPr>
          </a:p>
        </p:txBody>
      </p:sp>
      <p:sp>
        <p:nvSpPr>
          <p:cNvPr id="9223" name="Rectangle 6"/>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9224"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AE3B42C6-97C6-4702-8261-67E66FF3D30F}" type="slidenum">
              <a:rPr lang="ru-RU" altLang="ru-RU" sz="1200" smtClean="0">
                <a:latin typeface="Arial Black" pitchFamily="34" charset="0"/>
              </a:rPr>
              <a:pPr eaLnBrk="1" hangingPunct="1">
                <a:spcBef>
                  <a:spcPct val="0"/>
                </a:spcBef>
                <a:buClrTx/>
                <a:buSzTx/>
                <a:buFontTx/>
                <a:buNone/>
              </a:pPr>
              <a:t>16</a:t>
            </a:fld>
            <a:endParaRPr lang="ru-RU" altLang="ru-RU" sz="1200" smtClean="0">
              <a:latin typeface="Arial Black" pitchFamily="34" charset="0"/>
            </a:endParaRPr>
          </a:p>
        </p:txBody>
      </p:sp>
      <p:sp>
        <p:nvSpPr>
          <p:cNvPr id="8202" name="TextBox 2"/>
          <p:cNvSpPr txBox="1">
            <a:spLocks noChangeArrowheads="1"/>
          </p:cNvSpPr>
          <p:nvPr/>
        </p:nvSpPr>
        <p:spPr bwMode="auto">
          <a:xfrm>
            <a:off x="323850" y="4581525"/>
            <a:ext cx="4752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a:solidFill>
                  <a:srgbClr val="0D0D11"/>
                </a:solidFill>
                <a:latin typeface="Times New Roman" pitchFamily="18" charset="0"/>
              </a:rPr>
              <a:t>Для каждого атрибута необходимо определить </a:t>
            </a:r>
            <a:r>
              <a:rPr kumimoji="1" lang="ru-RU" altLang="ru-RU" sz="1800" b="1">
                <a:solidFill>
                  <a:srgbClr val="0D0D11"/>
                </a:solidFill>
                <a:latin typeface="Times New Roman" pitchFamily="18" charset="0"/>
              </a:rPr>
              <a:t>название</a:t>
            </a:r>
            <a:r>
              <a:rPr kumimoji="1" lang="ru-RU" altLang="ru-RU" sz="1800">
                <a:solidFill>
                  <a:srgbClr val="0D0D11"/>
                </a:solidFill>
                <a:latin typeface="Times New Roman" pitchFamily="18" charset="0"/>
              </a:rPr>
              <a:t>, указать </a:t>
            </a:r>
            <a:r>
              <a:rPr kumimoji="1" lang="ru-RU" altLang="ru-RU" sz="1800" b="1">
                <a:solidFill>
                  <a:srgbClr val="0D0D11"/>
                </a:solidFill>
                <a:latin typeface="Times New Roman" pitchFamily="18" charset="0"/>
              </a:rPr>
              <a:t>тип данных </a:t>
            </a:r>
            <a:r>
              <a:rPr kumimoji="1" lang="ru-RU" altLang="ru-RU" sz="1800">
                <a:solidFill>
                  <a:srgbClr val="0D0D11"/>
                </a:solidFill>
                <a:latin typeface="Times New Roman" pitchFamily="18" charset="0"/>
              </a:rPr>
              <a:t>и описать </a:t>
            </a:r>
            <a:r>
              <a:rPr kumimoji="1" lang="ru-RU" altLang="ru-RU" sz="1800" b="1">
                <a:solidFill>
                  <a:srgbClr val="0D0D11"/>
                </a:solidFill>
                <a:latin typeface="Times New Roman" pitchFamily="18" charset="0"/>
              </a:rPr>
              <a:t>ограничения целостности </a:t>
            </a:r>
            <a:r>
              <a:rPr kumimoji="1" lang="ru-RU" altLang="ru-RU" sz="1800">
                <a:solidFill>
                  <a:srgbClr val="0D0D11"/>
                </a:solidFill>
                <a:latin typeface="Times New Roman" pitchFamily="18" charset="0"/>
              </a:rPr>
              <a:t>– множество значений, которые может принимать данный атрибут.</a:t>
            </a:r>
            <a:endParaRPr lang="ru-RU" altLang="ru-RU" sz="1800"/>
          </a:p>
        </p:txBody>
      </p:sp>
    </p:spTree>
    <p:extLst>
      <p:ext uri="{BB962C8B-B14F-4D97-AF65-F5344CB8AC3E}">
        <p14:creationId xmlns:p14="http://schemas.microsoft.com/office/powerpoint/2010/main" val="202318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636838"/>
            <a:ext cx="2905125" cy="165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xfrm>
            <a:off x="457200" y="476672"/>
            <a:ext cx="8229600" cy="603250"/>
          </a:xfrm>
        </p:spPr>
        <p:txBody>
          <a:bodyPr/>
          <a:lstStyle/>
          <a:p>
            <a:pPr algn="ctr" eaLnBrk="1" hangingPunct="1"/>
            <a:r>
              <a:rPr kumimoji="1" lang="ru-RU" altLang="ru-RU" sz="3200" dirty="0" smtClean="0"/>
              <a:t>Предметная область. Связи </a:t>
            </a:r>
          </a:p>
        </p:txBody>
      </p:sp>
      <p:sp>
        <p:nvSpPr>
          <p:cNvPr id="10244"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0245" name="Rectangle 4"/>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10246" name="Rectangle 6"/>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4342" name="Text Box 7"/>
          <p:cNvSpPr txBox="1">
            <a:spLocks noChangeArrowheads="1"/>
          </p:cNvSpPr>
          <p:nvPr/>
        </p:nvSpPr>
        <p:spPr bwMode="auto">
          <a:xfrm>
            <a:off x="468313" y="1125538"/>
            <a:ext cx="43910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kumimoji="1" lang="ru-RU" altLang="ru-RU" sz="1600" b="1" dirty="0" smtClean="0">
                <a:solidFill>
                  <a:srgbClr val="0D0D11"/>
                </a:solidFill>
                <a:latin typeface="Times New Roman" pitchFamily="18" charset="0"/>
              </a:rPr>
              <a:t>Связь</a:t>
            </a:r>
            <a:r>
              <a:rPr kumimoji="1" lang="ru-RU" altLang="ru-RU" sz="1600" dirty="0" smtClean="0">
                <a:solidFill>
                  <a:srgbClr val="0D0D11"/>
                </a:solidFill>
                <a:latin typeface="Times New Roman" pitchFamily="18" charset="0"/>
              </a:rPr>
              <a:t> – это осмысленная ассоциация между сущностями. Для связи указываются:</a:t>
            </a:r>
          </a:p>
          <a:p>
            <a:pPr marL="285750" indent="-285750" eaLnBrk="1" hangingPunct="1">
              <a:spcBef>
                <a:spcPts val="0"/>
              </a:spcBef>
              <a:buFontTx/>
              <a:buChar char="-"/>
              <a:defRPr/>
            </a:pPr>
            <a:r>
              <a:rPr kumimoji="1" lang="ru-RU" altLang="ru-RU" sz="1600" dirty="0" smtClean="0">
                <a:solidFill>
                  <a:srgbClr val="0D0D11"/>
                </a:solidFill>
                <a:latin typeface="Times New Roman" pitchFamily="18" charset="0"/>
              </a:rPr>
              <a:t>название, </a:t>
            </a:r>
          </a:p>
          <a:p>
            <a:pPr marL="285750" indent="-285750" eaLnBrk="1" hangingPunct="1">
              <a:spcBef>
                <a:spcPts val="0"/>
              </a:spcBef>
              <a:buFontTx/>
              <a:buChar char="-"/>
              <a:defRPr/>
            </a:pPr>
            <a:r>
              <a:rPr kumimoji="1" lang="ru-RU" altLang="ru-RU" sz="1600" dirty="0" smtClean="0">
                <a:solidFill>
                  <a:srgbClr val="0D0D11"/>
                </a:solidFill>
                <a:latin typeface="Times New Roman" pitchFamily="18" charset="0"/>
              </a:rPr>
              <a:t>вид (факультативная или обязательная),</a:t>
            </a:r>
          </a:p>
          <a:p>
            <a:pPr marL="285750" indent="-285750" eaLnBrk="1" hangingPunct="1">
              <a:spcBef>
                <a:spcPts val="0"/>
              </a:spcBef>
              <a:buFontTx/>
              <a:buChar char="-"/>
              <a:defRPr/>
            </a:pPr>
            <a:r>
              <a:rPr kumimoji="1" lang="ru-RU" altLang="ru-RU" sz="1600" dirty="0" smtClean="0">
                <a:solidFill>
                  <a:srgbClr val="0D0D11"/>
                </a:solidFill>
                <a:latin typeface="Times New Roman" pitchFamily="18" charset="0"/>
              </a:rPr>
              <a:t>степень (унарная, бинарная, тернарная или n-</a:t>
            </a:r>
            <a:r>
              <a:rPr kumimoji="1" lang="ru-RU" altLang="ru-RU" sz="1600" dirty="0" err="1" smtClean="0">
                <a:solidFill>
                  <a:srgbClr val="0D0D11"/>
                </a:solidFill>
                <a:latin typeface="Times New Roman" pitchFamily="18" charset="0"/>
              </a:rPr>
              <a:t>арная</a:t>
            </a:r>
            <a:r>
              <a:rPr kumimoji="1" lang="ru-RU" altLang="ru-RU" sz="1600" dirty="0" smtClean="0">
                <a:solidFill>
                  <a:srgbClr val="0D0D11"/>
                </a:solidFill>
                <a:latin typeface="Times New Roman" pitchFamily="18" charset="0"/>
              </a:rPr>
              <a:t>),</a:t>
            </a:r>
          </a:p>
          <a:p>
            <a:pPr marL="285750" indent="-285750" eaLnBrk="1" hangingPunct="1">
              <a:spcBef>
                <a:spcPts val="0"/>
              </a:spcBef>
              <a:buFontTx/>
              <a:buChar char="-"/>
              <a:defRPr/>
            </a:pPr>
            <a:r>
              <a:rPr kumimoji="1" lang="ru-RU" altLang="ru-RU" sz="1600" dirty="0" smtClean="0">
                <a:solidFill>
                  <a:srgbClr val="0D0D11"/>
                </a:solidFill>
                <a:latin typeface="Times New Roman" pitchFamily="18" charset="0"/>
              </a:rPr>
              <a:t>кардинальность (1:1, 1:n или m:n).</a:t>
            </a:r>
            <a:r>
              <a:rPr kumimoji="1" lang="en-US" altLang="ru-RU" sz="1600" dirty="0" smtClean="0">
                <a:solidFill>
                  <a:srgbClr val="0D0D11"/>
                </a:solidFill>
                <a:latin typeface="Times New Roman" pitchFamily="18" charset="0"/>
              </a:rPr>
              <a:t> </a:t>
            </a:r>
            <a:endParaRPr kumimoji="1" lang="ru-RU" altLang="ru-RU" sz="1600" dirty="0" smtClean="0">
              <a:solidFill>
                <a:srgbClr val="0D0D11"/>
              </a:solidFill>
              <a:latin typeface="Times New Roman" pitchFamily="18" charset="0"/>
            </a:endParaRPr>
          </a:p>
        </p:txBody>
      </p:sp>
      <p:sp>
        <p:nvSpPr>
          <p:cNvPr id="10248" name="Rectangle 9"/>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8200" name="Object 8"/>
          <p:cNvGraphicFramePr>
            <a:graphicFrameLocks noChangeAspect="1"/>
          </p:cNvGraphicFramePr>
          <p:nvPr/>
        </p:nvGraphicFramePr>
        <p:xfrm>
          <a:off x="4664075" y="1125538"/>
          <a:ext cx="4371975" cy="1419225"/>
        </p:xfrm>
        <a:graphic>
          <a:graphicData uri="http://schemas.openxmlformats.org/presentationml/2006/ole">
            <mc:AlternateContent xmlns:mc="http://schemas.openxmlformats.org/markup-compatibility/2006">
              <mc:Choice xmlns:v="urn:schemas-microsoft-com:vml" Requires="v">
                <p:oleObj spid="_x0000_s28680" name="Рисунок" r:id="rId4" imgW="5623560" imgH="1620012" progId="Word.Picture.8">
                  <p:embed/>
                </p:oleObj>
              </mc:Choice>
              <mc:Fallback>
                <p:oleObj name="Рисунок" r:id="rId4" imgW="5623560" imgH="162001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4075" y="1125538"/>
                        <a:ext cx="43719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0" name="Rectangle 11"/>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0251" name="Rectangle 13"/>
          <p:cNvSpPr>
            <a:spLocks noChangeArrowheads="1"/>
          </p:cNvSpPr>
          <p:nvPr/>
        </p:nvSpPr>
        <p:spPr bwMode="auto">
          <a:xfrm>
            <a:off x="-612775"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9228" name="TextBox 1"/>
          <p:cNvSpPr txBox="1">
            <a:spLocks noChangeArrowheads="1"/>
          </p:cNvSpPr>
          <p:nvPr/>
        </p:nvSpPr>
        <p:spPr bwMode="auto">
          <a:xfrm>
            <a:off x="468313" y="2924175"/>
            <a:ext cx="27257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600">
                <a:solidFill>
                  <a:srgbClr val="0D0D11"/>
                </a:solidFill>
                <a:latin typeface="Times New Roman" pitchFamily="18" charset="0"/>
              </a:rPr>
              <a:t>Название связи: определяется предметной областью. Например:  студент </a:t>
            </a:r>
            <a:r>
              <a:rPr kumimoji="1" lang="ru-RU" altLang="ru-RU" sz="1600" b="1" i="1">
                <a:solidFill>
                  <a:srgbClr val="0D0D11"/>
                </a:solidFill>
                <a:latin typeface="Times New Roman" pitchFamily="18" charset="0"/>
              </a:rPr>
              <a:t>учится в</a:t>
            </a:r>
            <a:r>
              <a:rPr kumimoji="1" lang="ru-RU" altLang="ru-RU" sz="1600">
                <a:solidFill>
                  <a:srgbClr val="0D0D11"/>
                </a:solidFill>
                <a:latin typeface="Times New Roman" pitchFamily="18" charset="0"/>
              </a:rPr>
              <a:t> группе.</a:t>
            </a:r>
          </a:p>
          <a:p>
            <a:pPr eaLnBrk="1" hangingPunct="1">
              <a:spcBef>
                <a:spcPct val="50000"/>
              </a:spcBef>
              <a:buClrTx/>
              <a:buSzTx/>
              <a:buFontTx/>
              <a:buNone/>
            </a:pPr>
            <a:r>
              <a:rPr kumimoji="1" lang="ru-RU" altLang="ru-RU" sz="1600">
                <a:solidFill>
                  <a:srgbClr val="0D0D11"/>
                </a:solidFill>
                <a:latin typeface="Times New Roman" pitchFamily="18" charset="0"/>
              </a:rPr>
              <a:t>Экземпляр связи: относится к конкретным экземплярам сущностей. Например: студент Попов А.Н. учится в группе СТ-101.</a:t>
            </a:r>
          </a:p>
          <a:p>
            <a:pPr eaLnBrk="1" hangingPunct="1">
              <a:spcBef>
                <a:spcPct val="50000"/>
              </a:spcBef>
              <a:buClrTx/>
              <a:buSzTx/>
              <a:buFont typeface="Wingdings" pitchFamily="2" charset="2"/>
              <a:buNone/>
            </a:pPr>
            <a:r>
              <a:rPr kumimoji="1" lang="ru-RU" altLang="ru-RU" sz="1600" b="1">
                <a:solidFill>
                  <a:srgbClr val="0D0D11"/>
                </a:solidFill>
                <a:latin typeface="Times New Roman" pitchFamily="18" charset="0"/>
              </a:rPr>
              <a:t>Степень</a:t>
            </a:r>
            <a:r>
              <a:rPr kumimoji="1" lang="ru-RU" altLang="ru-RU" sz="1600">
                <a:solidFill>
                  <a:srgbClr val="0D0D11"/>
                </a:solidFill>
                <a:latin typeface="Times New Roman" pitchFamily="18" charset="0"/>
              </a:rPr>
              <a:t> определяется количеством типов сущностей, входящих в связь.</a:t>
            </a:r>
          </a:p>
        </p:txBody>
      </p:sp>
      <p:sp>
        <p:nvSpPr>
          <p:cNvPr id="10253"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7E7F95F-094C-4BF4-BB9A-7ED30837DF09}" type="slidenum">
              <a:rPr lang="ru-RU" altLang="ru-RU" sz="1200" smtClean="0">
                <a:latin typeface="Arial Black" pitchFamily="34" charset="0"/>
              </a:rPr>
              <a:pPr eaLnBrk="1" hangingPunct="1">
                <a:spcBef>
                  <a:spcPct val="0"/>
                </a:spcBef>
                <a:buClrTx/>
                <a:buSzTx/>
                <a:buFontTx/>
                <a:buNone/>
              </a:pPr>
              <a:t>17</a:t>
            </a:fld>
            <a:endParaRPr lang="ru-RU" altLang="ru-RU" sz="1200" smtClean="0">
              <a:latin typeface="Arial Black" pitchFamily="34" charset="0"/>
            </a:endParaRPr>
          </a:p>
        </p:txBody>
      </p:sp>
      <p:pic>
        <p:nvPicPr>
          <p:cNvPr id="821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2781300"/>
            <a:ext cx="1582738"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16"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050" y="4221163"/>
            <a:ext cx="3721100" cy="26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70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2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48680"/>
            <a:ext cx="8229600" cy="603250"/>
          </a:xfrm>
        </p:spPr>
        <p:txBody>
          <a:bodyPr/>
          <a:lstStyle/>
          <a:p>
            <a:pPr algn="ctr" eaLnBrk="1" hangingPunct="1"/>
            <a:r>
              <a:rPr kumimoji="1" lang="ru-RU" altLang="ru-RU" sz="3200" dirty="0" smtClean="0"/>
              <a:t>Предметная область. Связи </a:t>
            </a:r>
          </a:p>
        </p:txBody>
      </p:sp>
      <p:sp>
        <p:nvSpPr>
          <p:cNvPr id="11267"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68" name="Rectangle 4"/>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15365" name="Text Box 6"/>
          <p:cNvSpPr txBox="1">
            <a:spLocks noChangeArrowheads="1"/>
          </p:cNvSpPr>
          <p:nvPr/>
        </p:nvSpPr>
        <p:spPr bwMode="auto">
          <a:xfrm>
            <a:off x="539750" y="4076700"/>
            <a:ext cx="799306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defRPr/>
            </a:pPr>
            <a:r>
              <a:rPr kumimoji="1" lang="ru-RU" altLang="ru-RU" sz="1800" dirty="0" smtClean="0">
                <a:solidFill>
                  <a:srgbClr val="0D0D11"/>
                </a:solidFill>
                <a:latin typeface="Times New Roman" pitchFamily="18" charset="0"/>
              </a:rPr>
              <a:t>Связи, приведённые на рисунке, с учётом семантики означают следующее:</a:t>
            </a:r>
          </a:p>
          <a:p>
            <a:pPr marL="285750" indent="-285750" eaLnBrk="1" hangingPunct="1">
              <a:spcBef>
                <a:spcPct val="0"/>
              </a:spcBef>
              <a:buClrTx/>
              <a:buSzTx/>
              <a:buFont typeface="Wingdings" pitchFamily="2" charset="2"/>
              <a:buChar char="Ø"/>
              <a:defRPr/>
            </a:pPr>
            <a:r>
              <a:rPr kumimoji="1" lang="ru-RU" altLang="ru-RU" sz="1800" dirty="0" smtClean="0">
                <a:solidFill>
                  <a:srgbClr val="0D0D11"/>
                </a:solidFill>
                <a:latin typeface="Times New Roman" pitchFamily="18" charset="0"/>
              </a:rPr>
              <a:t>пациент–койка (1:1) – каждый пациент занимает одну койку, каждая койка в каждый момент времени может быть занята только одним пациентом;</a:t>
            </a:r>
          </a:p>
          <a:p>
            <a:pPr marL="285750" indent="-285750" eaLnBrk="1" hangingPunct="1">
              <a:spcBef>
                <a:spcPct val="0"/>
              </a:spcBef>
              <a:buClrTx/>
              <a:buSzTx/>
              <a:buFont typeface="Wingdings" pitchFamily="2" charset="2"/>
              <a:buChar char="Ø"/>
              <a:defRPr/>
            </a:pPr>
            <a:r>
              <a:rPr kumimoji="1" lang="ru-RU" altLang="ru-RU" sz="1800" dirty="0" smtClean="0">
                <a:solidFill>
                  <a:srgbClr val="0D0D11"/>
                </a:solidFill>
                <a:latin typeface="Times New Roman" pitchFamily="18" charset="0"/>
              </a:rPr>
              <a:t>палата–пациент (1:n) – каждый пациент находится в одном отделении, в каждом отделении могут находиться несколько пациентов;</a:t>
            </a:r>
          </a:p>
          <a:p>
            <a:pPr marL="285750" indent="-285750" eaLnBrk="1" hangingPunct="1">
              <a:spcBef>
                <a:spcPct val="0"/>
              </a:spcBef>
              <a:buClrTx/>
              <a:buSzTx/>
              <a:buFont typeface="Wingdings" pitchFamily="2" charset="2"/>
              <a:buChar char="Ø"/>
              <a:defRPr/>
            </a:pPr>
            <a:r>
              <a:rPr kumimoji="1" lang="ru-RU" altLang="ru-RU" sz="1800" dirty="0" smtClean="0">
                <a:solidFill>
                  <a:srgbClr val="0D0D11"/>
                </a:solidFill>
                <a:latin typeface="Times New Roman" pitchFamily="18" charset="0"/>
              </a:rPr>
              <a:t>пациент–врач (</a:t>
            </a:r>
            <a:r>
              <a:rPr kumimoji="1" lang="ru-RU" altLang="ru-RU" sz="1800" dirty="0" err="1" smtClean="0">
                <a:solidFill>
                  <a:srgbClr val="0D0D11"/>
                </a:solidFill>
                <a:latin typeface="Times New Roman" pitchFamily="18" charset="0"/>
              </a:rPr>
              <a:t>n:m</a:t>
            </a:r>
            <a:r>
              <a:rPr kumimoji="1" lang="ru-RU" altLang="ru-RU" sz="1800" dirty="0" smtClean="0">
                <a:solidFill>
                  <a:srgbClr val="0D0D11"/>
                </a:solidFill>
                <a:latin typeface="Times New Roman" pitchFamily="18" charset="0"/>
              </a:rPr>
              <a:t>) – каждый пациент может лечиться у нескольких врачей, каждый врач может лечить несколько пациентов.</a:t>
            </a:r>
          </a:p>
        </p:txBody>
      </p:sp>
      <p:sp>
        <p:nvSpPr>
          <p:cNvPr id="11270" name="Rectangle 7"/>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71" name="Rectangle 9"/>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72" name="Rectangle 10"/>
          <p:cNvSpPr>
            <a:spLocks noChangeArrowheads="1"/>
          </p:cNvSpPr>
          <p:nvPr/>
        </p:nvSpPr>
        <p:spPr bwMode="auto">
          <a:xfrm>
            <a:off x="-612775"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73" name="Rectangle 13"/>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74" name="TextBox 1"/>
          <p:cNvSpPr txBox="1">
            <a:spLocks noChangeArrowheads="1"/>
          </p:cNvSpPr>
          <p:nvPr/>
        </p:nvSpPr>
        <p:spPr bwMode="auto">
          <a:xfrm>
            <a:off x="395288" y="1541463"/>
            <a:ext cx="2016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a:solidFill>
                  <a:srgbClr val="0D0D11"/>
                </a:solidFill>
                <a:latin typeface="Times New Roman" pitchFamily="18" charset="0"/>
              </a:rPr>
              <a:t>Кардинальность</a:t>
            </a:r>
            <a:r>
              <a:rPr kumimoji="1" lang="ru-RU" altLang="ru-RU" sz="1800">
                <a:solidFill>
                  <a:srgbClr val="0D0D11"/>
                </a:solidFill>
                <a:latin typeface="Times New Roman" pitchFamily="18" charset="0"/>
              </a:rPr>
              <a:t> связи определяется количеством экземпляров сущностей, входящих в связь</a:t>
            </a:r>
            <a:r>
              <a:rPr lang="ru-RU" altLang="ru-RU" sz="1800"/>
              <a:t>.</a:t>
            </a:r>
            <a:endParaRPr kumimoji="1" lang="ru-RU" altLang="ru-RU" sz="1800">
              <a:solidFill>
                <a:srgbClr val="0D0D11"/>
              </a:solidFill>
              <a:latin typeface="Times New Roman" pitchFamily="18" charset="0"/>
            </a:endParaRPr>
          </a:p>
        </p:txBody>
      </p:sp>
      <p:sp>
        <p:nvSpPr>
          <p:cNvPr id="11275"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07704AF-059F-4E7E-A430-800988DB0311}" type="slidenum">
              <a:rPr lang="ru-RU" altLang="ru-RU" sz="1200" smtClean="0">
                <a:latin typeface="Arial Black" pitchFamily="34" charset="0"/>
              </a:rPr>
              <a:pPr eaLnBrk="1" hangingPunct="1">
                <a:spcBef>
                  <a:spcPct val="0"/>
                </a:spcBef>
                <a:buClrTx/>
                <a:buSzTx/>
                <a:buFontTx/>
                <a:buNone/>
              </a:pPr>
              <a:t>18</a:t>
            </a:fld>
            <a:endParaRPr lang="ru-RU" altLang="ru-RU" sz="1200" smtClean="0">
              <a:latin typeface="Arial Black" pitchFamily="34" charset="0"/>
            </a:endParaRPr>
          </a:p>
        </p:txBody>
      </p:sp>
      <p:pic>
        <p:nvPicPr>
          <p:cNvPr id="1127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663" y="1484313"/>
            <a:ext cx="65849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16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8680"/>
            <a:ext cx="8229600" cy="603250"/>
          </a:xfrm>
        </p:spPr>
        <p:txBody>
          <a:bodyPr/>
          <a:lstStyle/>
          <a:p>
            <a:pPr algn="ctr" eaLnBrk="1" hangingPunct="1"/>
            <a:r>
              <a:rPr kumimoji="1" lang="ru-RU" altLang="ru-RU" sz="3200" dirty="0" smtClean="0"/>
              <a:t>Актуализация данных в БД</a:t>
            </a:r>
          </a:p>
        </p:txBody>
      </p:sp>
      <p:sp>
        <p:nvSpPr>
          <p:cNvPr id="12291" name="Rectangle 3"/>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2292" name="Rectangle 4"/>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2400">
              <a:latin typeface="Times New Roman" pitchFamily="18" charset="0"/>
            </a:endParaRPr>
          </a:p>
        </p:txBody>
      </p:sp>
      <p:sp>
        <p:nvSpPr>
          <p:cNvPr id="12293" name="Rectangle 5"/>
          <p:cNvSpPr>
            <a:spLocks noChangeArrowheads="1"/>
          </p:cNvSpPr>
          <p:nvPr/>
        </p:nvSpPr>
        <p:spPr bwMode="auto">
          <a:xfrm>
            <a:off x="0" y="263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6390" name="Text Box 6"/>
          <p:cNvSpPr txBox="1">
            <a:spLocks noChangeArrowheads="1"/>
          </p:cNvSpPr>
          <p:nvPr/>
        </p:nvSpPr>
        <p:spPr bwMode="auto">
          <a:xfrm>
            <a:off x="468313" y="1268413"/>
            <a:ext cx="8351837"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30000"/>
              </a:spcBef>
              <a:buClrTx/>
              <a:buSzTx/>
              <a:buFontTx/>
              <a:buNone/>
              <a:defRPr/>
            </a:pPr>
            <a:r>
              <a:rPr kumimoji="1" lang="ru-RU" altLang="ru-RU" sz="1800" dirty="0" smtClean="0">
                <a:solidFill>
                  <a:srgbClr val="0D0D11"/>
                </a:solidFill>
                <a:latin typeface="Times New Roman" pitchFamily="18" charset="0"/>
              </a:rPr>
              <a:t>Каждому моменту времени можно сопоставить некоторое </a:t>
            </a:r>
            <a:r>
              <a:rPr kumimoji="1" lang="ru-RU" altLang="ru-RU" sz="1800" b="1" dirty="0" smtClean="0">
                <a:solidFill>
                  <a:srgbClr val="0D0D11"/>
                </a:solidFill>
                <a:latin typeface="Times New Roman" pitchFamily="18" charset="0"/>
              </a:rPr>
              <a:t>состояние предметной области</a:t>
            </a:r>
            <a:r>
              <a:rPr kumimoji="1" lang="ru-RU" altLang="ru-RU" sz="1800" dirty="0" smtClean="0">
                <a:solidFill>
                  <a:srgbClr val="0D0D11"/>
                </a:solidFill>
                <a:latin typeface="Times New Roman" pitchFamily="18" charset="0"/>
              </a:rPr>
              <a:t>. Состояния ПО должны подчиняться совокупности правил, которые характеризуют семантику предметной области. </a:t>
            </a:r>
          </a:p>
          <a:p>
            <a:pPr eaLnBrk="1" hangingPunct="1">
              <a:spcBef>
                <a:spcPct val="30000"/>
              </a:spcBef>
              <a:buClrTx/>
              <a:buSzTx/>
              <a:buFontTx/>
              <a:buNone/>
              <a:defRPr/>
            </a:pPr>
            <a:r>
              <a:rPr kumimoji="1" lang="ru-RU" altLang="ru-RU" sz="1800" dirty="0" smtClean="0">
                <a:solidFill>
                  <a:srgbClr val="0D0D11"/>
                </a:solidFill>
                <a:latin typeface="Times New Roman" pitchFamily="18" charset="0"/>
              </a:rPr>
              <a:t>Для того чтобы обеспечить соответствие базы данных текущему состоянию предметной области, база данных </a:t>
            </a:r>
            <a:r>
              <a:rPr kumimoji="1" lang="ru-RU" altLang="ru-RU" sz="1800" i="1" dirty="0" smtClean="0">
                <a:solidFill>
                  <a:srgbClr val="0D0D11"/>
                </a:solidFill>
                <a:latin typeface="Times New Roman" pitchFamily="18" charset="0"/>
              </a:rPr>
              <a:t>динамически обновляется</a:t>
            </a:r>
            <a:r>
              <a:rPr kumimoji="1" lang="ru-RU" altLang="ru-RU" sz="1800" dirty="0" smtClean="0">
                <a:solidFill>
                  <a:srgbClr val="0D0D11"/>
                </a:solidFill>
                <a:latin typeface="Times New Roman" pitchFamily="18" charset="0"/>
              </a:rPr>
              <a:t> (периодически или в режиме реального времени). Это обновление называется </a:t>
            </a:r>
            <a:r>
              <a:rPr kumimoji="1" lang="ru-RU" altLang="ru-RU" sz="1800" b="1" dirty="0" smtClean="0">
                <a:solidFill>
                  <a:srgbClr val="0D0D11"/>
                </a:solidFill>
                <a:latin typeface="Times New Roman" pitchFamily="18" charset="0"/>
              </a:rPr>
              <a:t>актуализацией данных</a:t>
            </a:r>
            <a:r>
              <a:rPr kumimoji="1" lang="ru-RU" altLang="ru-RU" sz="1800" dirty="0" smtClean="0">
                <a:solidFill>
                  <a:srgbClr val="0D0D11"/>
                </a:solidFill>
                <a:latin typeface="Times New Roman" pitchFamily="18" charset="0"/>
              </a:rPr>
              <a:t>. </a:t>
            </a:r>
          </a:p>
          <a:p>
            <a:pPr eaLnBrk="1" hangingPunct="1">
              <a:spcBef>
                <a:spcPct val="30000"/>
              </a:spcBef>
              <a:buClrTx/>
              <a:buSzTx/>
              <a:buFontTx/>
              <a:buNone/>
              <a:defRPr/>
            </a:pPr>
            <a:r>
              <a:rPr kumimoji="1" lang="ru-RU" altLang="ru-RU" sz="1800" dirty="0" smtClean="0">
                <a:solidFill>
                  <a:srgbClr val="0D0D11"/>
                </a:solidFill>
                <a:latin typeface="Times New Roman" pitchFamily="18" charset="0"/>
              </a:rPr>
              <a:t>Актуализация может проводиться:</a:t>
            </a:r>
          </a:p>
          <a:p>
            <a:pPr marL="285750" indent="-285750" eaLnBrk="1" hangingPunct="1">
              <a:spcBef>
                <a:spcPct val="0"/>
              </a:spcBef>
              <a:buClrTx/>
              <a:buSzTx/>
              <a:buFont typeface="Wingdings" pitchFamily="2" charset="2"/>
              <a:buChar char="§"/>
              <a:defRPr/>
            </a:pPr>
            <a:r>
              <a:rPr kumimoji="1" lang="ru-RU" altLang="ru-RU" sz="1800" dirty="0" smtClean="0">
                <a:solidFill>
                  <a:srgbClr val="0D0D11"/>
                </a:solidFill>
                <a:latin typeface="Times New Roman" pitchFamily="18" charset="0"/>
              </a:rPr>
              <a:t>вручную, если изменения в данные вносит пользователь;</a:t>
            </a:r>
          </a:p>
          <a:p>
            <a:pPr marL="285750" indent="-285750" eaLnBrk="1" hangingPunct="1">
              <a:spcBef>
                <a:spcPct val="0"/>
              </a:spcBef>
              <a:buClrTx/>
              <a:buSzTx/>
              <a:buFont typeface="Wingdings" pitchFamily="2" charset="2"/>
              <a:buChar char="§"/>
              <a:defRPr/>
            </a:pPr>
            <a:r>
              <a:rPr kumimoji="1" lang="ru-RU" altLang="ru-RU" sz="1800" dirty="0" smtClean="0">
                <a:solidFill>
                  <a:srgbClr val="0D0D11"/>
                </a:solidFill>
                <a:latin typeface="Times New Roman" pitchFamily="18" charset="0"/>
              </a:rPr>
              <a:t>автоматизировано, если изменения инициируются пользователем, но выполняются </a:t>
            </a:r>
            <a:r>
              <a:rPr kumimoji="1" lang="ru-RU" altLang="ru-RU" sz="1800" dirty="0" err="1" smtClean="0">
                <a:solidFill>
                  <a:srgbClr val="0D0D11"/>
                </a:solidFill>
                <a:latin typeface="Times New Roman" pitchFamily="18" charset="0"/>
              </a:rPr>
              <a:t>программно</a:t>
            </a:r>
            <a:r>
              <a:rPr kumimoji="1" lang="ru-RU" altLang="ru-RU" sz="1800" dirty="0" smtClean="0">
                <a:solidFill>
                  <a:srgbClr val="0D0D11"/>
                </a:solidFill>
                <a:latin typeface="Times New Roman" pitchFamily="18" charset="0"/>
              </a:rPr>
              <a:t>;</a:t>
            </a:r>
          </a:p>
          <a:p>
            <a:pPr marL="285750" indent="-285750" eaLnBrk="1" hangingPunct="1">
              <a:spcBef>
                <a:spcPct val="0"/>
              </a:spcBef>
              <a:buClrTx/>
              <a:buSzTx/>
              <a:buFont typeface="Wingdings" pitchFamily="2" charset="2"/>
              <a:buChar char="§"/>
              <a:defRPr/>
            </a:pPr>
            <a:r>
              <a:rPr kumimoji="1" lang="ru-RU" altLang="ru-RU" sz="1800" dirty="0" smtClean="0">
                <a:solidFill>
                  <a:srgbClr val="0D0D11"/>
                </a:solidFill>
                <a:latin typeface="Times New Roman" pitchFamily="18" charset="0"/>
              </a:rPr>
              <a:t>автоматически, если данные поступают в электронном виде и обрабатываются программой без участия человека.</a:t>
            </a:r>
          </a:p>
          <a:p>
            <a:pPr eaLnBrk="1" hangingPunct="1">
              <a:spcBef>
                <a:spcPct val="30000"/>
              </a:spcBef>
              <a:buClrTx/>
              <a:buSzTx/>
              <a:buFontTx/>
              <a:buNone/>
              <a:defRPr/>
            </a:pPr>
            <a:r>
              <a:rPr kumimoji="1" lang="ru-RU" altLang="ru-RU" sz="1800" dirty="0" smtClean="0">
                <a:solidFill>
                  <a:srgbClr val="0D0D11"/>
                </a:solidFill>
                <a:latin typeface="Times New Roman" pitchFamily="18" charset="0"/>
              </a:rPr>
              <a:t>Контроль правильности вносимых изменений: все изменения данных должны соответствовать ограничениям целостности предметной области. Контроль может осуществляться: вручную, </a:t>
            </a:r>
            <a:r>
              <a:rPr kumimoji="1" lang="ru-RU" altLang="ru-RU" sz="1800" dirty="0" err="1" smtClean="0">
                <a:solidFill>
                  <a:srgbClr val="0D0D11"/>
                </a:solidFill>
                <a:latin typeface="Times New Roman" pitchFamily="18" charset="0"/>
              </a:rPr>
              <a:t>программно</a:t>
            </a:r>
            <a:r>
              <a:rPr kumimoji="1" lang="ru-RU" altLang="ru-RU" sz="1800" dirty="0" smtClean="0">
                <a:solidFill>
                  <a:srgbClr val="0D0D11"/>
                </a:solidFill>
                <a:latin typeface="Times New Roman" pitchFamily="18" charset="0"/>
              </a:rPr>
              <a:t>, с помощью дополнительных средств СУБД и на уровне базы данных (с помощью т.н. ограничений </a:t>
            </a:r>
            <a:r>
              <a:rPr kumimoji="1" lang="ru-RU" altLang="ru-RU" sz="1800" dirty="0">
                <a:solidFill>
                  <a:srgbClr val="0D0D11"/>
                </a:solidFill>
                <a:latin typeface="Times New Roman" pitchFamily="18" charset="0"/>
              </a:rPr>
              <a:t>целостности </a:t>
            </a:r>
            <a:r>
              <a:rPr kumimoji="1" lang="ru-RU" altLang="ru-RU" sz="1800" dirty="0" smtClean="0">
                <a:solidFill>
                  <a:srgbClr val="0D0D11"/>
                </a:solidFill>
                <a:latin typeface="Times New Roman" pitchFamily="18" charset="0"/>
              </a:rPr>
              <a:t>базы данных - правил, которым должны удовлетворять значения элементов данных в базе данных).</a:t>
            </a:r>
          </a:p>
        </p:txBody>
      </p:sp>
      <p:sp>
        <p:nvSpPr>
          <p:cNvPr id="12295" name="Rectangle 7"/>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2296" name="Rectangle 8"/>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2297" name="Rectangle 10"/>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2298"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D88832D-793B-435A-8F46-59CB61AC3FE8}" type="slidenum">
              <a:rPr lang="ru-RU" altLang="ru-RU" sz="1200" smtClean="0">
                <a:latin typeface="Arial Black" pitchFamily="34" charset="0"/>
              </a:rPr>
              <a:pPr eaLnBrk="1" hangingPunct="1">
                <a:spcBef>
                  <a:spcPct val="0"/>
                </a:spcBef>
                <a:buClrTx/>
                <a:buSzTx/>
                <a:buFontTx/>
                <a:buNone/>
              </a:pPr>
              <a:t>19</a:t>
            </a:fld>
            <a:endParaRPr lang="ru-RU" altLang="ru-RU" sz="1200" smtClean="0">
              <a:latin typeface="Arial Black" pitchFamily="34" charset="0"/>
            </a:endParaRPr>
          </a:p>
        </p:txBody>
      </p:sp>
    </p:spTree>
    <p:extLst>
      <p:ext uri="{BB962C8B-B14F-4D97-AF65-F5344CB8AC3E}">
        <p14:creationId xmlns:p14="http://schemas.microsoft.com/office/powerpoint/2010/main" val="126841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454025"/>
            <a:ext cx="8229600" cy="773113"/>
          </a:xfrm>
        </p:spPr>
        <p:txBody>
          <a:bodyPr/>
          <a:lstStyle/>
          <a:p>
            <a:pPr eaLnBrk="1" hangingPunct="1"/>
            <a:r>
              <a:rPr lang="ru-RU" altLang="ru-RU" sz="3200" smtClean="0"/>
              <a:t>Зачем нужны базы данных?</a:t>
            </a: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3500438"/>
            <a:ext cx="4525963" cy="3173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5229225"/>
            <a:ext cx="2781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88" y="1200150"/>
            <a:ext cx="46005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1196975"/>
            <a:ext cx="9001125"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3152775"/>
            <a:ext cx="3006725" cy="200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838" y="3594100"/>
            <a:ext cx="460851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0888" y="4219575"/>
            <a:ext cx="45481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Номер слайда 9"/>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A0DE39E1-A0BA-40DA-B120-05BDDC1ABD8B}" type="slidenum">
              <a:rPr lang="ru-RU" altLang="ru-RU" sz="1200" smtClean="0">
                <a:latin typeface="Arial Black" pitchFamily="34" charset="0"/>
              </a:rPr>
              <a:pPr eaLnBrk="1" hangingPunct="1">
                <a:spcBef>
                  <a:spcPct val="0"/>
                </a:spcBef>
                <a:buClrTx/>
                <a:buSzTx/>
                <a:buFontTx/>
                <a:buNone/>
              </a:pPr>
              <a:t>2</a:t>
            </a:fld>
            <a:endParaRPr lang="ru-RU" altLang="ru-RU" sz="12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773113"/>
          </a:xfrm>
        </p:spPr>
        <p:txBody>
          <a:bodyPr/>
          <a:lstStyle/>
          <a:p>
            <a:pPr algn="ctr" eaLnBrk="1" hangingPunct="1"/>
            <a:r>
              <a:rPr lang="ru-RU" altLang="ru-RU" sz="4000" dirty="0" smtClean="0"/>
              <a:t>Понятие модели данных</a:t>
            </a:r>
          </a:p>
        </p:txBody>
      </p:sp>
      <p:sp>
        <p:nvSpPr>
          <p:cNvPr id="4099" name="Text Box 5"/>
          <p:cNvSpPr txBox="1">
            <a:spLocks noChangeArrowheads="1"/>
          </p:cNvSpPr>
          <p:nvPr/>
        </p:nvSpPr>
        <p:spPr bwMode="auto">
          <a:xfrm>
            <a:off x="611188" y="1412875"/>
            <a:ext cx="7993062"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914400" indent="-45720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371600" indent="-4572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828800" indent="-4572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4572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4572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4572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4572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4572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dirty="0">
                <a:solidFill>
                  <a:srgbClr val="0D0D11"/>
                </a:solidFill>
                <a:latin typeface="Times New Roman" pitchFamily="18" charset="0"/>
              </a:rPr>
              <a:t>Модель данных</a:t>
            </a:r>
            <a:r>
              <a:rPr kumimoji="1" lang="ru-RU" altLang="ru-RU" sz="1800" dirty="0">
                <a:solidFill>
                  <a:srgbClr val="0D0D11"/>
                </a:solidFill>
                <a:latin typeface="Times New Roman" pitchFamily="18" charset="0"/>
              </a:rPr>
              <a:t> – это совокупность правил порождения структур данных в базе данных, операций над ними, а также ограничений целостности, определяющих допустимые связи и значения данных, последовательность их изменения [ГОСТ 20886-85]. </a:t>
            </a:r>
          </a:p>
          <a:p>
            <a:pPr eaLnBrk="1" hangingPunct="1">
              <a:spcBef>
                <a:spcPct val="0"/>
              </a:spcBef>
              <a:buClrTx/>
              <a:buSzTx/>
              <a:buFontTx/>
              <a:buNone/>
            </a:pPr>
            <a:r>
              <a:rPr kumimoji="1" lang="ru-RU" altLang="ru-RU" sz="1800" dirty="0">
                <a:solidFill>
                  <a:srgbClr val="0D0D11"/>
                </a:solidFill>
                <a:latin typeface="Times New Roman" pitchFamily="18" charset="0"/>
              </a:rPr>
              <a:t>    Модель данных состоит из трёх частей:</a:t>
            </a:r>
          </a:p>
          <a:p>
            <a:pPr eaLnBrk="1" hangingPunct="1">
              <a:spcBef>
                <a:spcPct val="0"/>
              </a:spcBef>
              <a:buClrTx/>
              <a:buSzTx/>
              <a:buFontTx/>
              <a:buNone/>
            </a:pPr>
            <a:r>
              <a:rPr kumimoji="1" lang="ru-RU" altLang="ru-RU" sz="1800" b="1" dirty="0">
                <a:solidFill>
                  <a:srgbClr val="0D0D11"/>
                </a:solidFill>
                <a:latin typeface="Times New Roman" pitchFamily="18" charset="0"/>
              </a:rPr>
              <a:t>1. Набор типов структур данных.</a:t>
            </a:r>
          </a:p>
          <a:p>
            <a:pPr eaLnBrk="1" hangingPunct="1">
              <a:spcBef>
                <a:spcPct val="0"/>
              </a:spcBef>
              <a:buClrTx/>
              <a:buSzTx/>
              <a:buFontTx/>
              <a:buNone/>
            </a:pPr>
            <a:r>
              <a:rPr kumimoji="1" lang="ru-RU" altLang="ru-RU" sz="1800" dirty="0">
                <a:solidFill>
                  <a:srgbClr val="0D0D11"/>
                </a:solidFill>
                <a:latin typeface="Times New Roman" pitchFamily="18" charset="0"/>
              </a:rPr>
              <a:t>Здесь можно провести аналогию с языками программирования, в которых тоже есть предопределённые типы структур данных, такие как скалярные данные, векторы, массивы, структуры (например, тип </a:t>
            </a:r>
            <a:r>
              <a:rPr kumimoji="1" lang="ru-RU" altLang="ru-RU" sz="1800" i="1" dirty="0" err="1">
                <a:solidFill>
                  <a:srgbClr val="0D0D11"/>
                </a:solidFill>
                <a:latin typeface="Times New Roman" pitchFamily="18" charset="0"/>
              </a:rPr>
              <a:t>struct</a:t>
            </a:r>
            <a:r>
              <a:rPr kumimoji="1" lang="ru-RU" altLang="ru-RU" sz="1800" dirty="0">
                <a:solidFill>
                  <a:srgbClr val="0D0D11"/>
                </a:solidFill>
                <a:latin typeface="Times New Roman" pitchFamily="18" charset="0"/>
              </a:rPr>
              <a:t> в языке Си) и т.д.</a:t>
            </a:r>
          </a:p>
          <a:p>
            <a:pPr eaLnBrk="1" hangingPunct="1">
              <a:spcBef>
                <a:spcPct val="0"/>
              </a:spcBef>
              <a:buClrTx/>
              <a:buSzTx/>
              <a:buFontTx/>
              <a:buNone/>
            </a:pPr>
            <a:r>
              <a:rPr kumimoji="1" lang="ru-RU" altLang="ru-RU" sz="1800" b="1" dirty="0">
                <a:solidFill>
                  <a:srgbClr val="0D0D11"/>
                </a:solidFill>
                <a:latin typeface="Times New Roman" pitchFamily="18" charset="0"/>
              </a:rPr>
              <a:t>2. Набор операторов или правил вывода</a:t>
            </a:r>
            <a:r>
              <a:rPr kumimoji="1" lang="ru-RU" altLang="ru-RU" sz="1800" dirty="0">
                <a:solidFill>
                  <a:srgbClr val="0D0D11"/>
                </a:solidFill>
                <a:latin typeface="Times New Roman" pitchFamily="18" charset="0"/>
              </a:rPr>
              <a:t>, которые могут быть применены к любым правильным примерам типов данных, перечисленных в (1), чтобы находить, выводить или преобразовывать информацию, содержащуюся в любых частях этих структур в любых комбинациях.</a:t>
            </a:r>
          </a:p>
          <a:p>
            <a:pPr eaLnBrk="1" hangingPunct="1">
              <a:spcBef>
                <a:spcPct val="0"/>
              </a:spcBef>
              <a:buClrTx/>
              <a:buSzTx/>
              <a:buFontTx/>
              <a:buNone/>
            </a:pPr>
            <a:r>
              <a:rPr kumimoji="1" lang="ru-RU" altLang="ru-RU" sz="1800" b="1" dirty="0">
                <a:solidFill>
                  <a:srgbClr val="0D0D11"/>
                </a:solidFill>
                <a:latin typeface="Times New Roman" pitchFamily="18" charset="0"/>
              </a:rPr>
              <a:t>3. Набор общих правил целостности</a:t>
            </a:r>
            <a:r>
              <a:rPr kumimoji="1" lang="ru-RU" altLang="ru-RU" sz="1800" dirty="0">
                <a:solidFill>
                  <a:srgbClr val="0D0D11"/>
                </a:solidFill>
                <a:latin typeface="Times New Roman" pitchFamily="18" charset="0"/>
              </a:rPr>
              <a:t>, которые прямо или косвенно определяют множество непротиворечивых состояний базы данных и/или множество изменений её состояния.</a:t>
            </a:r>
          </a:p>
        </p:txBody>
      </p:sp>
      <p:sp>
        <p:nvSpPr>
          <p:cNvPr id="4100"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393B79E-CD4C-4D73-989A-DE161F040C86}" type="slidenum">
              <a:rPr lang="ru-RU" altLang="ru-RU" sz="1200" smtClean="0">
                <a:latin typeface="Arial Black" pitchFamily="34" charset="0"/>
              </a:rPr>
              <a:pPr eaLnBrk="1" hangingPunct="1">
                <a:spcBef>
                  <a:spcPct val="0"/>
                </a:spcBef>
                <a:buClrTx/>
                <a:buSzTx/>
                <a:buFontTx/>
                <a:buNone/>
              </a:pPr>
              <a:t>20</a:t>
            </a:fld>
            <a:endParaRPr lang="ru-RU" altLang="ru-RU" sz="1200" smtClean="0">
              <a:latin typeface="Arial Black" pitchFamily="34" charset="0"/>
            </a:endParaRPr>
          </a:p>
        </p:txBody>
      </p:sp>
    </p:spTree>
    <p:extLst>
      <p:ext uri="{BB962C8B-B14F-4D97-AF65-F5344CB8AC3E}">
        <p14:creationId xmlns:p14="http://schemas.microsoft.com/office/powerpoint/2010/main" val="230848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70"/>
          <p:cNvSpPr>
            <a:spLocks noGrp="1" noChangeArrowheads="1"/>
          </p:cNvSpPr>
          <p:nvPr>
            <p:ph type="title"/>
          </p:nvPr>
        </p:nvSpPr>
        <p:spPr>
          <a:xfrm>
            <a:off x="539750" y="548680"/>
            <a:ext cx="8208963" cy="715963"/>
          </a:xfrm>
        </p:spPr>
        <p:txBody>
          <a:bodyPr/>
          <a:lstStyle/>
          <a:p>
            <a:pPr eaLnBrk="1" hangingPunct="1"/>
            <a:r>
              <a:rPr lang="ru-RU" altLang="ru-RU" sz="3200" dirty="0" smtClean="0"/>
              <a:t>Типы структур данных. Версия </a:t>
            </a:r>
            <a:r>
              <a:rPr lang="en-US" altLang="ru-RU" sz="3200" dirty="0" smtClean="0"/>
              <a:t>CODASYL</a:t>
            </a:r>
            <a:endParaRPr lang="ru-RU" altLang="ru-RU" sz="3200" dirty="0" smtClean="0"/>
          </a:p>
        </p:txBody>
      </p:sp>
      <p:sp>
        <p:nvSpPr>
          <p:cNvPr id="5123" name="Text Box 955"/>
          <p:cNvSpPr txBox="1">
            <a:spLocks noChangeArrowheads="1"/>
          </p:cNvSpPr>
          <p:nvPr/>
        </p:nvSpPr>
        <p:spPr bwMode="auto">
          <a:xfrm>
            <a:off x="611188" y="1340768"/>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dirty="0">
                <a:solidFill>
                  <a:srgbClr val="0D0D11"/>
                </a:solidFill>
                <a:latin typeface="Times New Roman" pitchFamily="18" charset="0"/>
              </a:rPr>
              <a:t>Структуризация данных базируется на использовании концепций "агрегации" и "обобщения". Один из первых вариантов структуризации данных был предложен Ассоциацией по языкам обработки данных (</a:t>
            </a:r>
            <a:r>
              <a:rPr kumimoji="1" lang="en-GB" altLang="ru-RU" sz="1800" dirty="0">
                <a:solidFill>
                  <a:srgbClr val="0D0D11"/>
                </a:solidFill>
                <a:latin typeface="Times New Roman" pitchFamily="18" charset="0"/>
              </a:rPr>
              <a:t>Conference on Data Systems Languages</a:t>
            </a:r>
            <a:r>
              <a:rPr kumimoji="1" lang="ru-RU" altLang="ru-RU" sz="1800" dirty="0">
                <a:solidFill>
                  <a:srgbClr val="0D0D11"/>
                </a:solidFill>
                <a:latin typeface="Times New Roman" pitchFamily="18" charset="0"/>
              </a:rPr>
              <a:t>, CODASYL):</a:t>
            </a:r>
          </a:p>
        </p:txBody>
      </p:sp>
      <p:sp>
        <p:nvSpPr>
          <p:cNvPr id="5124" name="Rectangle 957"/>
          <p:cNvSpPr>
            <a:spLocks noChangeArrowheads="1"/>
          </p:cNvSpPr>
          <p:nvPr/>
        </p:nvSpPr>
        <p:spPr bwMode="auto">
          <a:xfrm>
            <a:off x="0" y="298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5125" name="Object 956"/>
          <p:cNvGraphicFramePr>
            <a:graphicFrameLocks noChangeAspect="1"/>
          </p:cNvGraphicFramePr>
          <p:nvPr>
            <p:extLst>
              <p:ext uri="{D42A27DB-BD31-4B8C-83A1-F6EECF244321}">
                <p14:modId xmlns:p14="http://schemas.microsoft.com/office/powerpoint/2010/main" val="2394938209"/>
              </p:ext>
            </p:extLst>
          </p:nvPr>
        </p:nvGraphicFramePr>
        <p:xfrm>
          <a:off x="539750" y="2636912"/>
          <a:ext cx="7920038" cy="1292225"/>
        </p:xfrm>
        <a:graphic>
          <a:graphicData uri="http://schemas.openxmlformats.org/presentationml/2006/ole">
            <mc:AlternateContent xmlns:mc="http://schemas.openxmlformats.org/markup-compatibility/2006">
              <mc:Choice xmlns:v="urn:schemas-microsoft-com:vml" Requires="v">
                <p:oleObj spid="_x0000_s29702" name="Рисунок" r:id="rId3" imgW="5489448" imgH="896112" progId="Word.Picture.8">
                  <p:embed/>
                </p:oleObj>
              </mc:Choice>
              <mc:Fallback>
                <p:oleObj name="Рисунок" r:id="rId3" imgW="5489448" imgH="89611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636912"/>
                        <a:ext cx="79200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Text Box 958"/>
          <p:cNvSpPr txBox="1">
            <a:spLocks noChangeArrowheads="1"/>
          </p:cNvSpPr>
          <p:nvPr/>
        </p:nvSpPr>
        <p:spPr bwMode="auto">
          <a:xfrm>
            <a:off x="611188" y="4005263"/>
            <a:ext cx="8208962"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Элемент данных</a:t>
            </a:r>
            <a:r>
              <a:rPr kumimoji="1" lang="ru-RU" altLang="ru-RU" sz="1800">
                <a:solidFill>
                  <a:srgbClr val="0D0D11"/>
                </a:solidFill>
                <a:latin typeface="Times New Roman" pitchFamily="18" charset="0"/>
              </a:rPr>
              <a:t> – наименьшая поименованная единица данных, к которой СУБД может обращаться непосредственно и с помощью которой выполняется построение всех остальных структур. </a:t>
            </a:r>
          </a:p>
          <a:p>
            <a:pPr eaLnBrk="1" hangingPunct="1">
              <a:spcBef>
                <a:spcPct val="50000"/>
              </a:spcBef>
              <a:buClrTx/>
              <a:buSzTx/>
              <a:buFontTx/>
              <a:buNone/>
            </a:pPr>
            <a:r>
              <a:rPr kumimoji="1" lang="ru-RU" altLang="ru-RU" sz="1800">
                <a:solidFill>
                  <a:srgbClr val="0D0D11"/>
                </a:solidFill>
                <a:latin typeface="Times New Roman" pitchFamily="18" charset="0"/>
              </a:rPr>
              <a:t>Для каждого элемента данных должны быть определены название и тип.</a:t>
            </a:r>
          </a:p>
        </p:txBody>
      </p:sp>
      <p:sp>
        <p:nvSpPr>
          <p:cNvPr id="5127"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807EDAD-810A-4D35-8BAA-B7B02A9B0DCE}" type="slidenum">
              <a:rPr lang="ru-RU" altLang="ru-RU" sz="1200" smtClean="0">
                <a:latin typeface="Arial Black" pitchFamily="34" charset="0"/>
              </a:rPr>
              <a:pPr eaLnBrk="1" hangingPunct="1">
                <a:spcBef>
                  <a:spcPct val="0"/>
                </a:spcBef>
                <a:buClrTx/>
                <a:buSzTx/>
                <a:buFontTx/>
                <a:buNone/>
              </a:pPr>
              <a:t>21</a:t>
            </a:fld>
            <a:endParaRPr lang="ru-RU" altLang="ru-RU" sz="1200" smtClean="0">
              <a:latin typeface="Arial Black" pitchFamily="34" charset="0"/>
            </a:endParaRPr>
          </a:p>
        </p:txBody>
      </p:sp>
      <p:sp>
        <p:nvSpPr>
          <p:cNvPr id="8" name="Text Box 958"/>
          <p:cNvSpPr txBox="1">
            <a:spLocks noChangeArrowheads="1"/>
          </p:cNvSpPr>
          <p:nvPr/>
        </p:nvSpPr>
        <p:spPr bwMode="auto">
          <a:xfrm>
            <a:off x="611188" y="5340350"/>
            <a:ext cx="820896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Примеры:</a:t>
            </a:r>
            <a:r>
              <a:rPr kumimoji="1" lang="ru-RU" altLang="ru-RU" sz="1800">
                <a:solidFill>
                  <a:srgbClr val="0D0D11"/>
                </a:solidFill>
                <a:latin typeface="Times New Roman" pitchFamily="18" charset="0"/>
              </a:rPr>
              <a:t> </a:t>
            </a:r>
          </a:p>
          <a:p>
            <a:pPr eaLnBrk="1" hangingPunct="1">
              <a:spcBef>
                <a:spcPct val="50000"/>
              </a:spcBef>
              <a:buClrTx/>
              <a:buSzTx/>
              <a:buFontTx/>
              <a:buNone/>
            </a:pPr>
            <a:r>
              <a:rPr kumimoji="1" lang="ru-RU" altLang="ru-RU" sz="1800">
                <a:solidFill>
                  <a:srgbClr val="0D0D11"/>
                </a:solidFill>
                <a:latin typeface="Times New Roman" pitchFamily="18" charset="0"/>
              </a:rPr>
              <a:t>Фамилия	      Название      Длина      Цвет     Размер      Количество     Дата визита</a:t>
            </a:r>
          </a:p>
        </p:txBody>
      </p:sp>
    </p:spTree>
    <p:extLst>
      <p:ext uri="{BB962C8B-B14F-4D97-AF65-F5344CB8AC3E}">
        <p14:creationId xmlns:p14="http://schemas.microsoft.com/office/powerpoint/2010/main" val="2398937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8350"/>
            <a:ext cx="8062913" cy="715963"/>
          </a:xfrm>
        </p:spPr>
        <p:txBody>
          <a:bodyPr/>
          <a:lstStyle/>
          <a:p>
            <a:pPr algn="ctr" eaLnBrk="1" hangingPunct="1"/>
            <a:r>
              <a:rPr lang="ru-RU" altLang="ru-RU" sz="3200" dirty="0" smtClean="0"/>
              <a:t>Версия </a:t>
            </a:r>
            <a:r>
              <a:rPr lang="en-US" altLang="ru-RU" sz="3200" dirty="0" smtClean="0"/>
              <a:t>CODASYL</a:t>
            </a:r>
            <a:r>
              <a:rPr lang="ru-RU" altLang="ru-RU" sz="3200" dirty="0" smtClean="0"/>
              <a:t>. Агрегаты</a:t>
            </a:r>
          </a:p>
        </p:txBody>
      </p:sp>
      <p:sp>
        <p:nvSpPr>
          <p:cNvPr id="6147" name="Text Box 3"/>
          <p:cNvSpPr txBox="1">
            <a:spLocks noChangeArrowheads="1"/>
          </p:cNvSpPr>
          <p:nvPr/>
        </p:nvSpPr>
        <p:spPr bwMode="auto">
          <a:xfrm>
            <a:off x="611188" y="1557338"/>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Агрегат данных</a:t>
            </a:r>
            <a:r>
              <a:rPr kumimoji="1" lang="ru-RU" altLang="ru-RU" sz="1800">
                <a:solidFill>
                  <a:srgbClr val="0D0D11"/>
                </a:solidFill>
                <a:latin typeface="Times New Roman" pitchFamily="18" charset="0"/>
              </a:rPr>
              <a:t> – поименованная совокупность элементов данных внутри записи, которую можно рассматривать как единое целое. Агрегат может быть </a:t>
            </a:r>
            <a:r>
              <a:rPr kumimoji="1" lang="ru-RU" altLang="ru-RU" sz="1800" i="1">
                <a:solidFill>
                  <a:srgbClr val="0D0D11"/>
                </a:solidFill>
                <a:latin typeface="Times New Roman" pitchFamily="18" charset="0"/>
              </a:rPr>
              <a:t>простым</a:t>
            </a:r>
            <a:r>
              <a:rPr kumimoji="1" lang="ru-RU" altLang="ru-RU" sz="1800">
                <a:solidFill>
                  <a:srgbClr val="0D0D11"/>
                </a:solidFill>
                <a:latin typeface="Times New Roman" pitchFamily="18" charset="0"/>
              </a:rPr>
              <a:t> (включающим только элементы данных, рис. а) и </a:t>
            </a:r>
            <a:r>
              <a:rPr kumimoji="1" lang="ru-RU" altLang="ru-RU" sz="1800" i="1">
                <a:solidFill>
                  <a:srgbClr val="0D0D11"/>
                </a:solidFill>
                <a:latin typeface="Times New Roman" pitchFamily="18" charset="0"/>
              </a:rPr>
              <a:t>составным</a:t>
            </a:r>
            <a:r>
              <a:rPr kumimoji="1" lang="ru-RU" altLang="ru-RU" sz="1800">
                <a:solidFill>
                  <a:srgbClr val="0D0D11"/>
                </a:solidFill>
                <a:latin typeface="Times New Roman" pitchFamily="18" charset="0"/>
              </a:rPr>
              <a:t> (включающим наряду с элементами данных и другие агрегаты, рис. б).</a:t>
            </a:r>
          </a:p>
        </p:txBody>
      </p:sp>
      <p:sp>
        <p:nvSpPr>
          <p:cNvPr id="6148" name="Rectangle 4"/>
          <p:cNvSpPr>
            <a:spLocks noChangeArrowheads="1"/>
          </p:cNvSpPr>
          <p:nvPr/>
        </p:nvSpPr>
        <p:spPr bwMode="auto">
          <a:xfrm>
            <a:off x="0" y="298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6149" name="Rectangle 8"/>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6151" name="Text Box 9"/>
          <p:cNvSpPr txBox="1">
            <a:spLocks noChangeArrowheads="1"/>
          </p:cNvSpPr>
          <p:nvPr/>
        </p:nvSpPr>
        <p:spPr bwMode="auto">
          <a:xfrm>
            <a:off x="684213" y="5294313"/>
            <a:ext cx="7488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a:solidFill>
                  <a:srgbClr val="0D0D11"/>
                </a:solidFill>
                <a:latin typeface="Times New Roman" pitchFamily="18" charset="0"/>
              </a:rPr>
              <a:t>Для каждого агрегата должны быть определены название и структура.</a:t>
            </a:r>
          </a:p>
        </p:txBody>
      </p:sp>
      <p:sp>
        <p:nvSpPr>
          <p:cNvPr id="2"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417ED028-0E30-4612-9007-57C8B0EB91AF}" type="slidenum">
              <a:rPr lang="ru-RU" altLang="ru-RU" sz="1200" smtClean="0">
                <a:latin typeface="Arial Black" pitchFamily="34" charset="0"/>
              </a:rPr>
              <a:pPr eaLnBrk="1" hangingPunct="1">
                <a:spcBef>
                  <a:spcPct val="0"/>
                </a:spcBef>
                <a:buClrTx/>
                <a:buSzTx/>
                <a:buFontTx/>
                <a:buNone/>
              </a:pPr>
              <a:t>22</a:t>
            </a:fld>
            <a:endParaRPr lang="ru-RU" altLang="ru-RU" sz="1200" smtClean="0">
              <a:latin typeface="Arial Black" pitchFamily="34" charset="0"/>
            </a:endParaRPr>
          </a:p>
        </p:txBody>
      </p:sp>
      <p:pic>
        <p:nvPicPr>
          <p:cNvPr id="6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913063"/>
            <a:ext cx="3390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838" y="2997200"/>
            <a:ext cx="41719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555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21163"/>
            <a:ext cx="15811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2"/>
          <p:cNvSpPr>
            <a:spLocks noGrp="1" noChangeArrowheads="1"/>
          </p:cNvSpPr>
          <p:nvPr>
            <p:ph type="title"/>
          </p:nvPr>
        </p:nvSpPr>
        <p:spPr>
          <a:xfrm>
            <a:off x="685800" y="620688"/>
            <a:ext cx="8062913" cy="715963"/>
          </a:xfrm>
        </p:spPr>
        <p:txBody>
          <a:bodyPr/>
          <a:lstStyle/>
          <a:p>
            <a:pPr algn="ctr" eaLnBrk="1" hangingPunct="1"/>
            <a:r>
              <a:rPr lang="ru-RU" altLang="ru-RU" sz="3200" dirty="0" smtClean="0"/>
              <a:t>Версия </a:t>
            </a:r>
            <a:r>
              <a:rPr lang="en-US" altLang="ru-RU" sz="3200" dirty="0" smtClean="0"/>
              <a:t>CODASYL</a:t>
            </a:r>
            <a:r>
              <a:rPr lang="ru-RU" altLang="ru-RU" sz="3200" dirty="0" smtClean="0"/>
              <a:t>. Запись</a:t>
            </a:r>
          </a:p>
        </p:txBody>
      </p:sp>
      <p:sp>
        <p:nvSpPr>
          <p:cNvPr id="7172" name="Text Box 3"/>
          <p:cNvSpPr txBox="1">
            <a:spLocks noChangeArrowheads="1"/>
          </p:cNvSpPr>
          <p:nvPr/>
        </p:nvSpPr>
        <p:spPr bwMode="auto">
          <a:xfrm>
            <a:off x="611188" y="1412875"/>
            <a:ext cx="78486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Запись</a:t>
            </a:r>
            <a:r>
              <a:rPr kumimoji="1" lang="ru-RU" altLang="ru-RU" sz="1800">
                <a:solidFill>
                  <a:srgbClr val="0D0D11"/>
                </a:solidFill>
                <a:latin typeface="Times New Roman" pitchFamily="18" charset="0"/>
              </a:rPr>
              <a:t> – поименованная совокупность элементов данных или элементов данных и агрегатов. Запись – это агрегат, не входящий в состав никакого другого агрегата; она может иметь сложную иерархическую структуру, поскольку допускается многократное применение агрегации. Различают тип записи (её структуру) и экземпляр записи, т.е. запись с конкретными значениями элементов данных. </a:t>
            </a:r>
          </a:p>
          <a:p>
            <a:pPr eaLnBrk="1" hangingPunct="1">
              <a:spcBef>
                <a:spcPct val="50000"/>
              </a:spcBef>
              <a:buClrTx/>
              <a:buSzTx/>
              <a:buFontTx/>
              <a:buNone/>
            </a:pPr>
            <a:r>
              <a:rPr kumimoji="1" lang="ru-RU" altLang="ru-RU" sz="1800">
                <a:solidFill>
                  <a:srgbClr val="0D0D11"/>
                </a:solidFill>
                <a:latin typeface="Times New Roman" pitchFamily="18" charset="0"/>
              </a:rPr>
              <a:t>Одна запись описывает свойства одной сущности ПО (экземпляра). </a:t>
            </a:r>
          </a:p>
          <a:p>
            <a:pPr eaLnBrk="1" hangingPunct="1">
              <a:spcBef>
                <a:spcPct val="0"/>
              </a:spcBef>
              <a:buClrTx/>
              <a:buSzTx/>
              <a:buFontTx/>
              <a:buNone/>
            </a:pPr>
            <a:r>
              <a:rPr kumimoji="1" lang="ru-RU" altLang="ru-RU" sz="1800">
                <a:solidFill>
                  <a:srgbClr val="0D0D11"/>
                </a:solidFill>
                <a:latin typeface="Times New Roman" pitchFamily="18" charset="0"/>
              </a:rPr>
              <a:t>Иногда термин "запись" заменяют термином "группа".</a:t>
            </a:r>
          </a:p>
          <a:p>
            <a:pPr eaLnBrk="1" hangingPunct="1">
              <a:spcBef>
                <a:spcPct val="50000"/>
              </a:spcBef>
              <a:buClrTx/>
              <a:buSzTx/>
              <a:buFontTx/>
              <a:buNone/>
            </a:pPr>
            <a:r>
              <a:rPr kumimoji="1" lang="ru-RU" altLang="ru-RU" sz="1800">
                <a:solidFill>
                  <a:srgbClr val="0D0D11"/>
                </a:solidFill>
                <a:latin typeface="Times New Roman" pitchFamily="18" charset="0"/>
              </a:rPr>
              <a:t>Пример записи типа "Сотрудник":</a:t>
            </a:r>
          </a:p>
        </p:txBody>
      </p:sp>
      <p:sp>
        <p:nvSpPr>
          <p:cNvPr id="7173" name="Rectangle 4"/>
          <p:cNvSpPr>
            <a:spLocks noChangeArrowheads="1"/>
          </p:cNvSpPr>
          <p:nvPr/>
        </p:nvSpPr>
        <p:spPr bwMode="auto">
          <a:xfrm>
            <a:off x="0" y="298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7174"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7175" name="Rectangle 8"/>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2" name="Object 7"/>
          <p:cNvGraphicFramePr>
            <a:graphicFrameLocks noChangeAspect="1"/>
          </p:cNvGraphicFramePr>
          <p:nvPr/>
        </p:nvGraphicFramePr>
        <p:xfrm>
          <a:off x="611188" y="4208463"/>
          <a:ext cx="8148637" cy="2244725"/>
        </p:xfrm>
        <a:graphic>
          <a:graphicData uri="http://schemas.openxmlformats.org/presentationml/2006/ole">
            <mc:AlternateContent xmlns:mc="http://schemas.openxmlformats.org/markup-compatibility/2006">
              <mc:Choice xmlns:v="urn:schemas-microsoft-com:vml" Requires="v">
                <p:oleObj spid="_x0000_s30726" name="Рисунок" r:id="rId4" imgW="5858540" imgH="1584251" progId="Word.Picture.8">
                  <p:embed/>
                </p:oleObj>
              </mc:Choice>
              <mc:Fallback>
                <p:oleObj name="Рисунок" r:id="rId4" imgW="5858540" imgH="158425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208463"/>
                        <a:ext cx="81486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6" name="Text Box 9"/>
          <p:cNvSpPr txBox="1">
            <a:spLocks noChangeArrowheads="1"/>
          </p:cNvSpPr>
          <p:nvPr/>
        </p:nvSpPr>
        <p:spPr bwMode="auto">
          <a:xfrm>
            <a:off x="684213" y="608647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a:solidFill>
                  <a:srgbClr val="0D0D11"/>
                </a:solidFill>
                <a:latin typeface="Times New Roman" pitchFamily="18" charset="0"/>
              </a:rPr>
              <a:t>Ключевые поля.</a:t>
            </a:r>
          </a:p>
        </p:txBody>
      </p:sp>
      <p:sp>
        <p:nvSpPr>
          <p:cNvPr id="7178"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875CDE89-5A3D-4E5C-AE7D-11967C703152}" type="slidenum">
              <a:rPr lang="ru-RU" altLang="ru-RU" sz="1200" smtClean="0">
                <a:latin typeface="Arial Black" pitchFamily="34" charset="0"/>
              </a:rPr>
              <a:pPr eaLnBrk="1" hangingPunct="1">
                <a:spcBef>
                  <a:spcPct val="0"/>
                </a:spcBef>
                <a:buClrTx/>
                <a:buSzTx/>
                <a:buFontTx/>
                <a:buNone/>
              </a:pPr>
              <a:t>23</a:t>
            </a:fld>
            <a:endParaRPr lang="ru-RU" altLang="ru-RU" sz="1200" smtClean="0">
              <a:latin typeface="Arial Black" pitchFamily="34" charset="0"/>
            </a:endParaRPr>
          </a:p>
        </p:txBody>
      </p:sp>
    </p:spTree>
    <p:extLst>
      <p:ext uri="{BB962C8B-B14F-4D97-AF65-F5344CB8AC3E}">
        <p14:creationId xmlns:p14="http://schemas.microsoft.com/office/powerpoint/2010/main" val="387064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1535" y="404813"/>
            <a:ext cx="8062913" cy="715962"/>
          </a:xfrm>
        </p:spPr>
        <p:txBody>
          <a:bodyPr/>
          <a:lstStyle/>
          <a:p>
            <a:pPr algn="ctr" eaLnBrk="1" hangingPunct="1"/>
            <a:r>
              <a:rPr lang="ru-RU" altLang="ru-RU" sz="3200" dirty="0" smtClean="0"/>
              <a:t>Версия </a:t>
            </a:r>
            <a:r>
              <a:rPr lang="en-US" altLang="ru-RU" sz="3200" dirty="0" smtClean="0"/>
              <a:t>CODASYL</a:t>
            </a:r>
            <a:r>
              <a:rPr lang="ru-RU" altLang="ru-RU" sz="3200" dirty="0" smtClean="0"/>
              <a:t>. Набор. База данных</a:t>
            </a:r>
          </a:p>
        </p:txBody>
      </p:sp>
      <p:sp>
        <p:nvSpPr>
          <p:cNvPr id="8195" name="Text Box 3"/>
          <p:cNvSpPr txBox="1">
            <a:spLocks noChangeArrowheads="1"/>
          </p:cNvSpPr>
          <p:nvPr/>
        </p:nvSpPr>
        <p:spPr bwMode="auto">
          <a:xfrm>
            <a:off x="468313" y="1052513"/>
            <a:ext cx="82804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Набор</a:t>
            </a:r>
            <a:r>
              <a:rPr kumimoji="1" lang="ru-RU" altLang="ru-RU" sz="1800">
                <a:solidFill>
                  <a:srgbClr val="0D0D11"/>
                </a:solidFill>
                <a:latin typeface="Times New Roman" pitchFamily="18" charset="0"/>
              </a:rPr>
              <a:t> (или </a:t>
            </a:r>
            <a:r>
              <a:rPr kumimoji="1" lang="ru-RU" altLang="ru-RU" sz="1800" i="1">
                <a:solidFill>
                  <a:srgbClr val="0D0D11"/>
                </a:solidFill>
                <a:latin typeface="Times New Roman" pitchFamily="18" charset="0"/>
              </a:rPr>
              <a:t>групповое отношение</a:t>
            </a:r>
            <a:r>
              <a:rPr kumimoji="1" lang="ru-RU" altLang="ru-RU" sz="1800">
                <a:solidFill>
                  <a:srgbClr val="0D0D11"/>
                </a:solidFill>
                <a:latin typeface="Times New Roman" pitchFamily="18" charset="0"/>
              </a:rPr>
              <a:t>) – поименованная совокупность записей, образующих двухуровневую иерархическую структуру. Каждый тип набора представляет собой связь между двумя или несколькими типами записей. Для каждого типа набора один тип записи объявляется владельцем набора, остальные типы записи объявляются членами набора.</a:t>
            </a:r>
            <a:endParaRPr kumimoji="1" lang="en-US" altLang="ru-RU" sz="1800">
              <a:solidFill>
                <a:srgbClr val="0D0D11"/>
              </a:solidFill>
              <a:latin typeface="Times New Roman" pitchFamily="18" charset="0"/>
            </a:endParaRPr>
          </a:p>
          <a:p>
            <a:pPr eaLnBrk="1" hangingPunct="1">
              <a:spcBef>
                <a:spcPct val="0"/>
              </a:spcBef>
              <a:buClrTx/>
              <a:buSzTx/>
              <a:buFontTx/>
              <a:buNone/>
            </a:pPr>
            <a:endParaRPr kumimoji="1" lang="en-US" altLang="ru-RU" sz="1800">
              <a:solidFill>
                <a:srgbClr val="0D0D11"/>
              </a:solidFill>
              <a:latin typeface="Times New Roman" pitchFamily="18" charset="0"/>
            </a:endParaRPr>
          </a:p>
          <a:p>
            <a:pPr eaLnBrk="1" hangingPunct="1">
              <a:spcBef>
                <a:spcPct val="0"/>
              </a:spcBef>
              <a:buClrTx/>
              <a:buSzTx/>
              <a:buFontTx/>
              <a:buNone/>
            </a:pPr>
            <a:r>
              <a:rPr kumimoji="1" lang="ru-RU" altLang="ru-RU" sz="1800">
                <a:solidFill>
                  <a:srgbClr val="0D0D11"/>
                </a:solidFill>
                <a:latin typeface="Times New Roman" pitchFamily="18" charset="0"/>
              </a:rPr>
              <a:t>Фрагмент  диаграммы Бахмана для БД «Отель":</a:t>
            </a:r>
          </a:p>
        </p:txBody>
      </p:sp>
      <p:sp>
        <p:nvSpPr>
          <p:cNvPr id="8196" name="Rectangle 4"/>
          <p:cNvSpPr>
            <a:spLocks noChangeArrowheads="1"/>
          </p:cNvSpPr>
          <p:nvPr/>
        </p:nvSpPr>
        <p:spPr bwMode="auto">
          <a:xfrm>
            <a:off x="0" y="299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197"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198" name="Rectangle 6"/>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199" name="Rectangle 10"/>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8200" name="Text Box 11"/>
          <p:cNvSpPr txBox="1">
            <a:spLocks noChangeArrowheads="1"/>
          </p:cNvSpPr>
          <p:nvPr/>
        </p:nvSpPr>
        <p:spPr bwMode="auto">
          <a:xfrm>
            <a:off x="541338" y="5876925"/>
            <a:ext cx="7991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b="1">
                <a:solidFill>
                  <a:srgbClr val="0D0D11"/>
                </a:solidFill>
                <a:latin typeface="Times New Roman" pitchFamily="18" charset="0"/>
              </a:rPr>
              <a:t>База данных</a:t>
            </a:r>
            <a:r>
              <a:rPr kumimoji="1" lang="ru-RU" altLang="ru-RU" sz="1800">
                <a:solidFill>
                  <a:srgbClr val="0D0D11"/>
                </a:solidFill>
                <a:latin typeface="Times New Roman" pitchFamily="18" charset="0"/>
              </a:rPr>
              <a:t> – поименованная совокупность экземпляров групп и групповых отношений.</a:t>
            </a:r>
          </a:p>
        </p:txBody>
      </p:sp>
      <p:pic>
        <p:nvPicPr>
          <p:cNvPr id="820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284538"/>
            <a:ext cx="65341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57AC4E03-CBAB-443C-971F-83E64A284DF5}" type="slidenum">
              <a:rPr lang="ru-RU" altLang="ru-RU" sz="1200" smtClean="0">
                <a:latin typeface="Arial Black" pitchFamily="34" charset="0"/>
              </a:rPr>
              <a:pPr eaLnBrk="1" hangingPunct="1">
                <a:spcBef>
                  <a:spcPct val="0"/>
                </a:spcBef>
                <a:buClrTx/>
                <a:buSzTx/>
                <a:buFontTx/>
                <a:buNone/>
              </a:pPr>
              <a:t>24</a:t>
            </a:fld>
            <a:endParaRPr lang="ru-RU" altLang="ru-RU" sz="1200" smtClean="0">
              <a:latin typeface="Arial Black" pitchFamily="34" charset="0"/>
            </a:endParaRPr>
          </a:p>
        </p:txBody>
      </p:sp>
    </p:spTree>
    <p:extLst>
      <p:ext uri="{BB962C8B-B14F-4D97-AF65-F5344CB8AC3E}">
        <p14:creationId xmlns:p14="http://schemas.microsoft.com/office/powerpoint/2010/main" val="406387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188" y="457200"/>
            <a:ext cx="8075612" cy="723900"/>
          </a:xfrm>
        </p:spPr>
        <p:txBody>
          <a:bodyPr/>
          <a:lstStyle/>
          <a:p>
            <a:pPr algn="ctr" eaLnBrk="1" hangingPunct="1"/>
            <a:r>
              <a:rPr lang="ru-RU" altLang="ru-RU" sz="3200" dirty="0" smtClean="0"/>
              <a:t>Операции над данными</a:t>
            </a:r>
          </a:p>
        </p:txBody>
      </p:sp>
      <p:sp>
        <p:nvSpPr>
          <p:cNvPr id="10243" name="Text Box 89"/>
          <p:cNvSpPr txBox="1">
            <a:spLocks noChangeArrowheads="1"/>
          </p:cNvSpPr>
          <p:nvPr/>
        </p:nvSpPr>
        <p:spPr bwMode="auto">
          <a:xfrm>
            <a:off x="395288" y="1119188"/>
            <a:ext cx="8640762"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2000">
                <a:solidFill>
                  <a:srgbClr val="0D0D11"/>
                </a:solidFill>
                <a:latin typeface="Times New Roman" pitchFamily="18" charset="0"/>
              </a:rPr>
              <a:t>Модель данных определяет множество действий, которые допустимо производить над некоторой реализацией БД для её перевода из одного состояния в другое. Это множество соотносят с </a:t>
            </a:r>
            <a:r>
              <a:rPr kumimoji="1" lang="ru-RU" altLang="ru-RU" sz="2000" b="1">
                <a:solidFill>
                  <a:srgbClr val="0D0D11"/>
                </a:solidFill>
                <a:latin typeface="Times New Roman" pitchFamily="18" charset="0"/>
              </a:rPr>
              <a:t>языком манипулирования данными</a:t>
            </a:r>
            <a:r>
              <a:rPr kumimoji="1" lang="ru-RU" altLang="ru-RU" sz="2000">
                <a:solidFill>
                  <a:srgbClr val="0D0D11"/>
                </a:solidFill>
                <a:latin typeface="Times New Roman" pitchFamily="18" charset="0"/>
              </a:rPr>
              <a:t> (</a:t>
            </a:r>
            <a:r>
              <a:rPr kumimoji="1" lang="en-US" altLang="ru-RU" sz="2000">
                <a:solidFill>
                  <a:srgbClr val="0D0D11"/>
                </a:solidFill>
                <a:latin typeface="Times New Roman" pitchFamily="18" charset="0"/>
              </a:rPr>
              <a:t>Data Manipulation Language</a:t>
            </a:r>
            <a:r>
              <a:rPr kumimoji="1" lang="ru-RU" altLang="ru-RU" sz="2000">
                <a:solidFill>
                  <a:srgbClr val="0D0D11"/>
                </a:solidFill>
                <a:latin typeface="Times New Roman" pitchFamily="18" charset="0"/>
              </a:rPr>
              <a:t>, </a:t>
            </a:r>
            <a:r>
              <a:rPr kumimoji="1" lang="en-US" altLang="ru-RU" sz="2000">
                <a:solidFill>
                  <a:srgbClr val="0D0D11"/>
                </a:solidFill>
                <a:latin typeface="Times New Roman" pitchFamily="18" charset="0"/>
              </a:rPr>
              <a:t>DML</a:t>
            </a:r>
            <a:r>
              <a:rPr kumimoji="1" lang="ru-RU" altLang="ru-RU" sz="2000">
                <a:solidFill>
                  <a:srgbClr val="0D0D11"/>
                </a:solidFill>
                <a:latin typeface="Times New Roman" pitchFamily="18" charset="0"/>
              </a:rPr>
              <a:t>).</a:t>
            </a:r>
          </a:p>
          <a:p>
            <a:pPr eaLnBrk="1" hangingPunct="1">
              <a:spcBef>
                <a:spcPct val="0"/>
              </a:spcBef>
              <a:buClrTx/>
              <a:buSzTx/>
              <a:buFontTx/>
              <a:buNone/>
            </a:pPr>
            <a:r>
              <a:rPr kumimoji="1" lang="ru-RU" altLang="ru-RU" sz="2000">
                <a:solidFill>
                  <a:srgbClr val="0D0D11"/>
                </a:solidFill>
                <a:latin typeface="Times New Roman" pitchFamily="18" charset="0"/>
              </a:rPr>
              <a:t>Любая операция над данными включает в себя </a:t>
            </a:r>
            <a:r>
              <a:rPr kumimoji="1" lang="ru-RU" altLang="ru-RU" sz="2000" b="1">
                <a:solidFill>
                  <a:srgbClr val="0D0D11"/>
                </a:solidFill>
                <a:latin typeface="Times New Roman" pitchFamily="18" charset="0"/>
              </a:rPr>
              <a:t>селекцию данных</a:t>
            </a:r>
            <a:r>
              <a:rPr kumimoji="1" lang="ru-RU" altLang="ru-RU" sz="2000">
                <a:solidFill>
                  <a:srgbClr val="0D0D11"/>
                </a:solidFill>
                <a:latin typeface="Times New Roman" pitchFamily="18" charset="0"/>
              </a:rPr>
              <a:t> (</a:t>
            </a:r>
            <a:r>
              <a:rPr kumimoji="1" lang="en-US" altLang="ru-RU" sz="2000">
                <a:solidFill>
                  <a:srgbClr val="0D0D11"/>
                </a:solidFill>
                <a:latin typeface="Times New Roman" pitchFamily="18" charset="0"/>
              </a:rPr>
              <a:t>select</a:t>
            </a:r>
            <a:r>
              <a:rPr kumimoji="1" lang="ru-RU" altLang="ru-RU" sz="2000">
                <a:solidFill>
                  <a:srgbClr val="0D0D11"/>
                </a:solidFill>
                <a:latin typeface="Times New Roman" pitchFamily="18" charset="0"/>
              </a:rPr>
              <a:t>). </a:t>
            </a:r>
            <a:r>
              <a:rPr kumimoji="1" lang="ru-RU" altLang="ru-RU" sz="2000" b="1">
                <a:solidFill>
                  <a:srgbClr val="0D0D11"/>
                </a:solidFill>
                <a:latin typeface="Times New Roman" pitchFamily="18" charset="0"/>
              </a:rPr>
              <a:t>Условие селекции</a:t>
            </a:r>
            <a:r>
              <a:rPr kumimoji="1" lang="ru-RU" altLang="ru-RU" sz="2000">
                <a:solidFill>
                  <a:srgbClr val="0D0D11"/>
                </a:solidFill>
                <a:latin typeface="Times New Roman" pitchFamily="18" charset="0"/>
              </a:rPr>
              <a:t> – это некоторый критерий отбора данных, в котором могут быть использованы логическая позиция элемента данных, его значение и связи между данными.</a:t>
            </a:r>
          </a:p>
          <a:p>
            <a:pPr eaLnBrk="1" hangingPunct="1">
              <a:spcBef>
                <a:spcPct val="0"/>
              </a:spcBef>
              <a:buClrTx/>
              <a:buSzTx/>
              <a:buFontTx/>
              <a:buNone/>
            </a:pPr>
            <a:r>
              <a:rPr kumimoji="1" lang="ru-RU" altLang="ru-RU" sz="2000">
                <a:solidFill>
                  <a:srgbClr val="0D0D11"/>
                </a:solidFill>
                <a:latin typeface="Times New Roman" pitchFamily="18" charset="0"/>
              </a:rPr>
              <a:t>По типу производимых действий различают следующие операции:</a:t>
            </a:r>
          </a:p>
          <a:p>
            <a:pPr eaLnBrk="1" hangingPunct="1">
              <a:spcBef>
                <a:spcPct val="0"/>
              </a:spcBef>
              <a:buClrTx/>
              <a:buSzTx/>
              <a:buFontTx/>
              <a:buChar char="•"/>
            </a:pPr>
            <a:r>
              <a:rPr kumimoji="1" lang="ru-RU" altLang="ru-RU" sz="2000">
                <a:solidFill>
                  <a:srgbClr val="0D0D11"/>
                </a:solidFill>
                <a:latin typeface="Times New Roman" pitchFamily="18" charset="0"/>
              </a:rPr>
              <a:t> выборка (чтение) данных из БД;</a:t>
            </a:r>
          </a:p>
          <a:p>
            <a:pPr eaLnBrk="1" hangingPunct="1">
              <a:spcBef>
                <a:spcPct val="0"/>
              </a:spcBef>
              <a:buClrTx/>
              <a:buSzTx/>
              <a:buFontTx/>
              <a:buChar char="•"/>
            </a:pPr>
            <a:r>
              <a:rPr kumimoji="1" lang="ru-RU" altLang="ru-RU" sz="2000">
                <a:solidFill>
                  <a:srgbClr val="0D0D11"/>
                </a:solidFill>
                <a:latin typeface="Times New Roman" pitchFamily="18" charset="0"/>
              </a:rPr>
              <a:t> добавление (запись) данных в БД;</a:t>
            </a:r>
          </a:p>
          <a:p>
            <a:pPr eaLnBrk="1" hangingPunct="1">
              <a:spcBef>
                <a:spcPct val="0"/>
              </a:spcBef>
              <a:buClrTx/>
              <a:buSzTx/>
              <a:buFontTx/>
              <a:buChar char="•"/>
            </a:pPr>
            <a:r>
              <a:rPr kumimoji="1" lang="ru-RU" altLang="ru-RU" sz="2000">
                <a:solidFill>
                  <a:srgbClr val="0D0D11"/>
                </a:solidFill>
                <a:latin typeface="Times New Roman" pitchFamily="18" charset="0"/>
              </a:rPr>
              <a:t> удаление данных из БД;</a:t>
            </a:r>
          </a:p>
          <a:p>
            <a:pPr eaLnBrk="1" hangingPunct="1">
              <a:spcBef>
                <a:spcPct val="0"/>
              </a:spcBef>
              <a:buClrTx/>
              <a:buSzTx/>
              <a:buFontTx/>
              <a:buChar char="•"/>
            </a:pPr>
            <a:r>
              <a:rPr kumimoji="1" lang="ru-RU" altLang="ru-RU" sz="2000">
                <a:solidFill>
                  <a:srgbClr val="0D0D11"/>
                </a:solidFill>
                <a:latin typeface="Times New Roman" pitchFamily="18" charset="0"/>
              </a:rPr>
              <a:t> модификация (изменение) данных БД;</a:t>
            </a:r>
          </a:p>
          <a:p>
            <a:pPr eaLnBrk="1" hangingPunct="1">
              <a:spcBef>
                <a:spcPct val="0"/>
              </a:spcBef>
              <a:buClrTx/>
              <a:buSzTx/>
              <a:buFontTx/>
              <a:buChar char="•"/>
            </a:pPr>
            <a:r>
              <a:rPr kumimoji="1" lang="ru-RU" altLang="ru-RU" sz="2000">
                <a:solidFill>
                  <a:srgbClr val="0D0D11"/>
                </a:solidFill>
                <a:latin typeface="Times New Roman" pitchFamily="18" charset="0"/>
              </a:rPr>
              <a:t> формирование / изменение / удаление связей между данными.</a:t>
            </a:r>
          </a:p>
          <a:p>
            <a:pPr eaLnBrk="1" hangingPunct="1">
              <a:spcBef>
                <a:spcPts val="1200"/>
              </a:spcBef>
              <a:buClrTx/>
              <a:buSzTx/>
              <a:buFontTx/>
              <a:buNone/>
            </a:pPr>
            <a:r>
              <a:rPr kumimoji="1" lang="ru-RU" altLang="ru-RU" sz="2000">
                <a:solidFill>
                  <a:srgbClr val="0D0D11"/>
                </a:solidFill>
                <a:latin typeface="Times New Roman" pitchFamily="18" charset="0"/>
              </a:rPr>
              <a:t>Обработка данных в БД осуществляется с помощью процедур базы данных – транзакций. </a:t>
            </a:r>
            <a:r>
              <a:rPr kumimoji="1" lang="ru-RU" altLang="ru-RU" sz="2000" b="1">
                <a:solidFill>
                  <a:srgbClr val="0D0D11"/>
                </a:solidFill>
                <a:latin typeface="Times New Roman" pitchFamily="18" charset="0"/>
              </a:rPr>
              <a:t>Транзакцией </a:t>
            </a:r>
            <a:r>
              <a:rPr kumimoji="1" lang="ru-RU" altLang="ru-RU" sz="2000">
                <a:solidFill>
                  <a:srgbClr val="0D0D11"/>
                </a:solidFill>
                <a:latin typeface="Times New Roman" pitchFamily="18" charset="0"/>
              </a:rPr>
              <a:t>называют упорядоченное множество операций, переводящих БД из одного согласованного состояния в другое.</a:t>
            </a:r>
          </a:p>
        </p:txBody>
      </p:sp>
      <p:sp>
        <p:nvSpPr>
          <p:cNvPr id="9220"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074AC212-08DD-43F8-BE25-FADC62D01A36}" type="slidenum">
              <a:rPr lang="ru-RU" altLang="ru-RU" sz="1200" smtClean="0">
                <a:latin typeface="Arial Black" pitchFamily="34" charset="0"/>
              </a:rPr>
              <a:pPr eaLnBrk="1" hangingPunct="1">
                <a:spcBef>
                  <a:spcPct val="0"/>
                </a:spcBef>
                <a:buClrTx/>
                <a:buSzTx/>
                <a:buFontTx/>
                <a:buNone/>
              </a:pPr>
              <a:t>25</a:t>
            </a:fld>
            <a:endParaRPr lang="ru-RU" altLang="ru-RU" sz="1200" smtClean="0">
              <a:latin typeface="Arial Black" pitchFamily="34" charset="0"/>
            </a:endParaRPr>
          </a:p>
        </p:txBody>
      </p:sp>
    </p:spTree>
    <p:extLst>
      <p:ext uri="{BB962C8B-B14F-4D97-AF65-F5344CB8AC3E}">
        <p14:creationId xmlns:p14="http://schemas.microsoft.com/office/powerpoint/2010/main" val="202045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664"/>
            <a:ext cx="8229600" cy="723900"/>
          </a:xfrm>
        </p:spPr>
        <p:txBody>
          <a:bodyPr/>
          <a:lstStyle/>
          <a:p>
            <a:pPr algn="ctr" eaLnBrk="1" hangingPunct="1"/>
            <a:r>
              <a:rPr lang="ru-RU" altLang="ru-RU" sz="3200" dirty="0" smtClean="0"/>
              <a:t>Ограничения целостности</a:t>
            </a:r>
          </a:p>
        </p:txBody>
      </p:sp>
      <p:sp>
        <p:nvSpPr>
          <p:cNvPr id="11267" name="Text Box 3"/>
          <p:cNvSpPr txBox="1">
            <a:spLocks noChangeArrowheads="1"/>
          </p:cNvSpPr>
          <p:nvPr/>
        </p:nvSpPr>
        <p:spPr bwMode="auto">
          <a:xfrm>
            <a:off x="468313" y="1052513"/>
            <a:ext cx="8351837"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2000" b="1" dirty="0">
                <a:solidFill>
                  <a:srgbClr val="0D0D11"/>
                </a:solidFill>
                <a:latin typeface="Times New Roman" pitchFamily="18" charset="0"/>
              </a:rPr>
              <a:t>Ограничения целостности</a:t>
            </a:r>
            <a:r>
              <a:rPr kumimoji="1" lang="ru-RU" altLang="ru-RU" sz="2000" dirty="0">
                <a:solidFill>
                  <a:srgbClr val="0D0D11"/>
                </a:solidFill>
                <a:latin typeface="Times New Roman" pitchFamily="18" charset="0"/>
              </a:rPr>
              <a:t> – это правила, которым должны удовлетворять значения элементов данных и связей между ними. </a:t>
            </a:r>
          </a:p>
          <a:p>
            <a:pPr eaLnBrk="1" hangingPunct="1">
              <a:spcBef>
                <a:spcPct val="0"/>
              </a:spcBef>
              <a:buClrTx/>
              <a:buSzTx/>
              <a:buFontTx/>
              <a:buNone/>
            </a:pPr>
            <a:r>
              <a:rPr kumimoji="1" lang="ru-RU" altLang="ru-RU" sz="2000" dirty="0">
                <a:solidFill>
                  <a:srgbClr val="0D0D11"/>
                </a:solidFill>
                <a:latin typeface="Times New Roman" pitchFamily="18" charset="0"/>
              </a:rPr>
              <a:t>Ограничения целостности делятся на:</a:t>
            </a:r>
          </a:p>
          <a:p>
            <a:pPr eaLnBrk="1" hangingPunct="1">
              <a:spcBef>
                <a:spcPct val="0"/>
              </a:spcBef>
              <a:buClrTx/>
              <a:buSzTx/>
              <a:buFontTx/>
              <a:buChar char="•"/>
            </a:pPr>
            <a:r>
              <a:rPr kumimoji="1" lang="ru-RU" altLang="ru-RU" sz="2000" dirty="0">
                <a:solidFill>
                  <a:srgbClr val="0D0D11"/>
                </a:solidFill>
                <a:latin typeface="Times New Roman" pitchFamily="18" charset="0"/>
              </a:rPr>
              <a:t> </a:t>
            </a:r>
            <a:r>
              <a:rPr kumimoji="1" lang="ru-RU" altLang="ru-RU" sz="2000" b="1" dirty="0">
                <a:solidFill>
                  <a:srgbClr val="0D0D11"/>
                </a:solidFill>
                <a:latin typeface="Times New Roman" pitchFamily="18" charset="0"/>
              </a:rPr>
              <a:t>явные</a:t>
            </a:r>
            <a:r>
              <a:rPr kumimoji="1" lang="ru-RU" altLang="ru-RU" sz="2000" dirty="0">
                <a:solidFill>
                  <a:srgbClr val="0D0D11"/>
                </a:solidFill>
                <a:latin typeface="Times New Roman" pitchFamily="18" charset="0"/>
              </a:rPr>
              <a:t> (включаются в структуру базы данных с помощью средств языка контроля данных (</a:t>
            </a:r>
            <a:r>
              <a:rPr kumimoji="1" lang="en-US" altLang="ru-RU" sz="2000" dirty="0">
                <a:solidFill>
                  <a:srgbClr val="0D0D11"/>
                </a:solidFill>
                <a:latin typeface="Times New Roman" pitchFamily="18" charset="0"/>
              </a:rPr>
              <a:t>DCL</a:t>
            </a:r>
            <a:r>
              <a:rPr kumimoji="1" lang="ru-RU" altLang="ru-RU" sz="2000" dirty="0">
                <a:solidFill>
                  <a:srgbClr val="0D0D11"/>
                </a:solidFill>
                <a:latin typeface="Times New Roman" pitchFamily="18" charset="0"/>
              </a:rPr>
              <a:t>, </a:t>
            </a:r>
            <a:r>
              <a:rPr kumimoji="1" lang="en-US" altLang="ru-RU" sz="2000" dirty="0">
                <a:solidFill>
                  <a:srgbClr val="0D0D11"/>
                </a:solidFill>
                <a:latin typeface="Times New Roman" pitchFamily="18" charset="0"/>
              </a:rPr>
              <a:t>Data Control Language</a:t>
            </a:r>
            <a:r>
              <a:rPr kumimoji="1" lang="ru-RU" altLang="ru-RU" sz="2000" dirty="0">
                <a:solidFill>
                  <a:srgbClr val="0D0D11"/>
                </a:solidFill>
                <a:latin typeface="Times New Roman" pitchFamily="18" charset="0"/>
              </a:rPr>
              <a:t>)),</a:t>
            </a:r>
          </a:p>
          <a:p>
            <a:pPr eaLnBrk="1" hangingPunct="1">
              <a:spcBef>
                <a:spcPct val="0"/>
              </a:spcBef>
              <a:buClrTx/>
              <a:buSzTx/>
              <a:buFontTx/>
              <a:buChar char="•"/>
            </a:pPr>
            <a:r>
              <a:rPr kumimoji="1" lang="ru-RU" altLang="ru-RU" sz="2000" dirty="0">
                <a:solidFill>
                  <a:srgbClr val="0D0D11"/>
                </a:solidFill>
                <a:latin typeface="Times New Roman" pitchFamily="18" charset="0"/>
              </a:rPr>
              <a:t> </a:t>
            </a:r>
            <a:r>
              <a:rPr kumimoji="1" lang="ru-RU" altLang="ru-RU" sz="2000" b="1" dirty="0">
                <a:solidFill>
                  <a:srgbClr val="0D0D11"/>
                </a:solidFill>
                <a:latin typeface="Times New Roman" pitchFamily="18" charset="0"/>
              </a:rPr>
              <a:t>неявные</a:t>
            </a:r>
            <a:r>
              <a:rPr kumimoji="1" lang="ru-RU" altLang="ru-RU" sz="2000" dirty="0">
                <a:solidFill>
                  <a:srgbClr val="0D0D11"/>
                </a:solidFill>
                <a:latin typeface="Times New Roman" pitchFamily="18" charset="0"/>
              </a:rPr>
              <a:t> (определяются самой структурой данных). </a:t>
            </a:r>
          </a:p>
          <a:p>
            <a:pPr eaLnBrk="1" hangingPunct="1">
              <a:spcBef>
                <a:spcPct val="30000"/>
              </a:spcBef>
              <a:buClrTx/>
              <a:buSzTx/>
              <a:buFontTx/>
              <a:buNone/>
            </a:pPr>
            <a:r>
              <a:rPr kumimoji="1" lang="ru-RU" altLang="ru-RU" sz="2000" dirty="0">
                <a:solidFill>
                  <a:srgbClr val="0D0D11"/>
                </a:solidFill>
                <a:latin typeface="Times New Roman" pitchFamily="18" charset="0"/>
              </a:rPr>
              <a:t>Также различают </a:t>
            </a:r>
            <a:r>
              <a:rPr kumimoji="1" lang="ru-RU" altLang="ru-RU" sz="2000" b="1" dirty="0">
                <a:solidFill>
                  <a:srgbClr val="0D0D11"/>
                </a:solidFill>
                <a:latin typeface="Times New Roman" pitchFamily="18" charset="0"/>
              </a:rPr>
              <a:t>статические</a:t>
            </a:r>
            <a:r>
              <a:rPr kumimoji="1" lang="ru-RU" altLang="ru-RU" sz="2000" dirty="0">
                <a:solidFill>
                  <a:srgbClr val="0D0D11"/>
                </a:solidFill>
                <a:latin typeface="Times New Roman" pitchFamily="18" charset="0"/>
              </a:rPr>
              <a:t> и </a:t>
            </a:r>
            <a:r>
              <a:rPr kumimoji="1" lang="ru-RU" altLang="ru-RU" sz="2000" b="1" dirty="0">
                <a:solidFill>
                  <a:srgbClr val="0D0D11"/>
                </a:solidFill>
                <a:latin typeface="Times New Roman" pitchFamily="18" charset="0"/>
              </a:rPr>
              <a:t>динамические</a:t>
            </a:r>
            <a:r>
              <a:rPr kumimoji="1" lang="ru-RU" altLang="ru-RU" sz="2000" dirty="0">
                <a:solidFill>
                  <a:srgbClr val="0D0D11"/>
                </a:solidFill>
                <a:latin typeface="Times New Roman" pitchFamily="18" charset="0"/>
              </a:rPr>
              <a:t> ограничения целостности. Статические ограничения присущи всем состояниям ПО, а динамические определяют возможность перехода ПО из одного состояния в другое. </a:t>
            </a:r>
          </a:p>
          <a:p>
            <a:pPr eaLnBrk="1" hangingPunct="1">
              <a:spcBef>
                <a:spcPct val="30000"/>
              </a:spcBef>
              <a:buClrTx/>
              <a:buSzTx/>
              <a:buFontTx/>
              <a:buNone/>
            </a:pPr>
            <a:r>
              <a:rPr kumimoji="1" lang="ru-RU" altLang="ru-RU" sz="2000" dirty="0">
                <a:solidFill>
                  <a:srgbClr val="0D0D11"/>
                </a:solidFill>
                <a:latin typeface="Times New Roman" pitchFamily="18" charset="0"/>
              </a:rPr>
              <a:t>За выполнением ограничений целостности следит СУБД в процессе своего функционирования. Она проверяет ограничения целостности каждый раз, когда они могут быть нарушены (например, при добавлении данных, при удалении данных и т.п.), и гарантирует их соблюдение. </a:t>
            </a:r>
          </a:p>
          <a:p>
            <a:pPr eaLnBrk="1" hangingPunct="1">
              <a:spcBef>
                <a:spcPct val="30000"/>
              </a:spcBef>
              <a:buClrTx/>
              <a:buSzTx/>
              <a:buFontTx/>
              <a:buNone/>
            </a:pPr>
            <a:r>
              <a:rPr kumimoji="1" lang="ru-RU" altLang="ru-RU" sz="2000" dirty="0">
                <a:solidFill>
                  <a:srgbClr val="0D0D11"/>
                </a:solidFill>
                <a:latin typeface="Times New Roman" pitchFamily="18" charset="0"/>
              </a:rPr>
              <a:t>Таким образом, ограничения целостности обеспечивают логическую непротиворечивость данных при переводе БД из одного состояния в другое.</a:t>
            </a:r>
          </a:p>
        </p:txBody>
      </p:sp>
      <p:sp>
        <p:nvSpPr>
          <p:cNvPr id="10244"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E86C37E-B5B6-41A0-B70C-0575A31BD63C}" type="slidenum">
              <a:rPr lang="ru-RU" altLang="ru-RU" sz="1200" smtClean="0">
                <a:latin typeface="Arial Black" pitchFamily="34" charset="0"/>
              </a:rPr>
              <a:pPr eaLnBrk="1" hangingPunct="1">
                <a:spcBef>
                  <a:spcPct val="0"/>
                </a:spcBef>
                <a:buClrTx/>
                <a:buSzTx/>
                <a:buFontTx/>
                <a:buNone/>
              </a:pPr>
              <a:t>26</a:t>
            </a:fld>
            <a:endParaRPr lang="ru-RU" altLang="ru-RU" sz="1200" smtClean="0">
              <a:latin typeface="Arial Black" pitchFamily="34" charset="0"/>
            </a:endParaRPr>
          </a:p>
        </p:txBody>
      </p:sp>
    </p:spTree>
    <p:extLst>
      <p:ext uri="{BB962C8B-B14F-4D97-AF65-F5344CB8AC3E}">
        <p14:creationId xmlns:p14="http://schemas.microsoft.com/office/powerpoint/2010/main" val="3002474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404813"/>
            <a:ext cx="8062913" cy="715962"/>
          </a:xfrm>
        </p:spPr>
        <p:txBody>
          <a:bodyPr/>
          <a:lstStyle/>
          <a:p>
            <a:pPr algn="ctr" eaLnBrk="1" hangingPunct="1"/>
            <a:r>
              <a:rPr lang="ru-RU" altLang="ru-RU" sz="3200" dirty="0" smtClean="0"/>
              <a:t>Версия </a:t>
            </a:r>
            <a:r>
              <a:rPr lang="en-US" altLang="ru-RU" sz="3200" dirty="0" smtClean="0"/>
              <a:t>CODASYL</a:t>
            </a:r>
            <a:r>
              <a:rPr lang="ru-RU" altLang="ru-RU" sz="3200" dirty="0" smtClean="0"/>
              <a:t>. Организация связей</a:t>
            </a:r>
          </a:p>
        </p:txBody>
      </p:sp>
      <p:sp>
        <p:nvSpPr>
          <p:cNvPr id="11267" name="Text Box 3"/>
          <p:cNvSpPr txBox="1">
            <a:spLocks noChangeArrowheads="1"/>
          </p:cNvSpPr>
          <p:nvPr/>
        </p:nvSpPr>
        <p:spPr bwMode="auto">
          <a:xfrm>
            <a:off x="468313" y="1052513"/>
            <a:ext cx="828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 typeface="Wingdings" pitchFamily="2" charset="2"/>
              <a:buNone/>
            </a:pPr>
            <a:r>
              <a:rPr kumimoji="1" lang="ru-RU" altLang="ru-RU" sz="1800">
                <a:solidFill>
                  <a:srgbClr val="0D0D11"/>
                </a:solidFill>
                <a:latin typeface="Times New Roman" pitchFamily="18" charset="0"/>
              </a:rPr>
              <a:t>Связи между записями выполняются </a:t>
            </a:r>
            <a:r>
              <a:rPr kumimoji="1" lang="ru-RU" altLang="ru-RU" sz="1800" u="sng">
                <a:solidFill>
                  <a:srgbClr val="0D0D11"/>
                </a:solidFill>
                <a:latin typeface="Times New Roman" pitchFamily="18" charset="0"/>
              </a:rPr>
              <a:t>в виде указателей</a:t>
            </a:r>
            <a:r>
              <a:rPr kumimoji="1" lang="ru-RU" altLang="ru-RU" sz="1800">
                <a:solidFill>
                  <a:srgbClr val="0D0D11"/>
                </a:solidFill>
                <a:latin typeface="Times New Roman" pitchFamily="18" charset="0"/>
              </a:rPr>
              <a:t>, т.е. каждая запись хранит ссылку на другую однотипную запись (или признак конца списка) и ссылки на списки подчинённых записей, связанных с ней групповыми отношениями.</a:t>
            </a:r>
          </a:p>
          <a:p>
            <a:pPr eaLnBrk="1" hangingPunct="1">
              <a:spcBef>
                <a:spcPct val="0"/>
              </a:spcBef>
              <a:buClrTx/>
              <a:buSzTx/>
              <a:buFont typeface="Wingdings" pitchFamily="2" charset="2"/>
              <a:buNone/>
            </a:pPr>
            <a:r>
              <a:rPr kumimoji="1" lang="ru-RU" altLang="ru-RU" sz="1800">
                <a:solidFill>
                  <a:srgbClr val="0D0D11"/>
                </a:solidFill>
                <a:latin typeface="Times New Roman" pitchFamily="18" charset="0"/>
              </a:rPr>
              <a:t>Пример фрагмента БД  "Отель": </a:t>
            </a:r>
          </a:p>
        </p:txBody>
      </p:sp>
      <p:sp>
        <p:nvSpPr>
          <p:cNvPr id="11268" name="Rectangle 4"/>
          <p:cNvSpPr>
            <a:spLocks noChangeArrowheads="1"/>
          </p:cNvSpPr>
          <p:nvPr/>
        </p:nvSpPr>
        <p:spPr bwMode="auto">
          <a:xfrm>
            <a:off x="0" y="299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69" name="Rectangle 5"/>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1270" name="Rectangle 6"/>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pic>
        <p:nvPicPr>
          <p:cNvPr id="112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338388"/>
            <a:ext cx="8064500" cy="447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2"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ACB45D12-E6DD-49DC-AE4C-D6CC2B1868A8}" type="slidenum">
              <a:rPr lang="ru-RU" altLang="ru-RU" sz="1200" smtClean="0">
                <a:latin typeface="Arial Black" pitchFamily="34" charset="0"/>
              </a:rPr>
              <a:pPr eaLnBrk="1" hangingPunct="1">
                <a:spcBef>
                  <a:spcPct val="0"/>
                </a:spcBef>
                <a:buClrTx/>
                <a:buSzTx/>
                <a:buFontTx/>
                <a:buNone/>
              </a:pPr>
              <a:t>27</a:t>
            </a:fld>
            <a:endParaRPr lang="ru-RU" altLang="ru-RU" sz="1200" smtClean="0">
              <a:latin typeface="Arial Black" pitchFamily="34" charset="0"/>
            </a:endParaRPr>
          </a:p>
        </p:txBody>
      </p:sp>
    </p:spTree>
    <p:extLst>
      <p:ext uri="{BB962C8B-B14F-4D97-AF65-F5344CB8AC3E}">
        <p14:creationId xmlns:p14="http://schemas.microsoft.com/office/powerpoint/2010/main" val="191351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23900"/>
          </a:xfrm>
        </p:spPr>
        <p:txBody>
          <a:bodyPr/>
          <a:lstStyle/>
          <a:p>
            <a:pPr algn="ctr" eaLnBrk="1" hangingPunct="1"/>
            <a:r>
              <a:rPr lang="ru-RU" altLang="ru-RU" sz="3200" dirty="0" smtClean="0"/>
              <a:t>Удаление / добавление данных (записей)</a:t>
            </a:r>
          </a:p>
        </p:txBody>
      </p:sp>
      <p:sp>
        <p:nvSpPr>
          <p:cNvPr id="12291" name="Text Box 3"/>
          <p:cNvSpPr txBox="1">
            <a:spLocks noChangeArrowheads="1"/>
          </p:cNvSpPr>
          <p:nvPr/>
        </p:nvSpPr>
        <p:spPr bwMode="auto">
          <a:xfrm>
            <a:off x="395288" y="1052513"/>
            <a:ext cx="8424862"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2000">
                <a:solidFill>
                  <a:srgbClr val="0D0D11"/>
                </a:solidFill>
                <a:latin typeface="Times New Roman" pitchFamily="18" charset="0"/>
              </a:rPr>
              <a:t>В моделях данных, основанных на версии </a:t>
            </a:r>
            <a:r>
              <a:rPr kumimoji="1" lang="en-US" altLang="ru-RU" sz="2000">
                <a:solidFill>
                  <a:srgbClr val="0D0D11"/>
                </a:solidFill>
                <a:latin typeface="Times New Roman" pitchFamily="18" charset="0"/>
              </a:rPr>
              <a:t>CODASYL</a:t>
            </a:r>
            <a:r>
              <a:rPr kumimoji="1" lang="ru-RU" altLang="ru-RU" sz="2000">
                <a:solidFill>
                  <a:srgbClr val="0D0D11"/>
                </a:solidFill>
                <a:latin typeface="Times New Roman" pitchFamily="18" charset="0"/>
              </a:rPr>
              <a:t>, при добавлении новой записи ее нужно включить в список записей. </a:t>
            </a:r>
          </a:p>
          <a:p>
            <a:pPr eaLnBrk="1" hangingPunct="1">
              <a:spcBef>
                <a:spcPct val="0"/>
              </a:spcBef>
              <a:buClrTx/>
              <a:buSzTx/>
              <a:buFontTx/>
              <a:buNone/>
            </a:pPr>
            <a:r>
              <a:rPr kumimoji="1" lang="ru-RU" altLang="ru-RU" sz="2000">
                <a:solidFill>
                  <a:srgbClr val="0D0D11"/>
                </a:solidFill>
                <a:latin typeface="Times New Roman" pitchFamily="18" charset="0"/>
              </a:rPr>
              <a:t>При этом необходимо учесть:</a:t>
            </a:r>
          </a:p>
          <a:p>
            <a:pPr eaLnBrk="1" hangingPunct="1">
              <a:spcBef>
                <a:spcPct val="0"/>
              </a:spcBef>
              <a:buClrTx/>
              <a:buSzTx/>
              <a:buFontTx/>
              <a:buNone/>
            </a:pPr>
            <a:r>
              <a:rPr kumimoji="1" lang="ru-RU" altLang="ru-RU" sz="2000" u="sng">
                <a:solidFill>
                  <a:srgbClr val="0D0D11"/>
                </a:solidFill>
                <a:latin typeface="Times New Roman" pitchFamily="18" charset="0"/>
              </a:rPr>
              <a:t>1. Способ упорядочения  записей.</a:t>
            </a:r>
            <a:endParaRPr kumimoji="1" lang="ru-RU" altLang="ru-RU" sz="2000">
              <a:solidFill>
                <a:srgbClr val="0D0D11"/>
              </a:solidFill>
              <a:latin typeface="Times New Roman" pitchFamily="18" charset="0"/>
            </a:endParaRPr>
          </a:p>
          <a:p>
            <a:pPr eaLnBrk="1" hangingPunct="1">
              <a:spcBef>
                <a:spcPct val="0"/>
              </a:spcBef>
              <a:buClrTx/>
              <a:buSzTx/>
              <a:buFontTx/>
              <a:buNone/>
            </a:pPr>
            <a:r>
              <a:rPr kumimoji="1" lang="ru-RU" altLang="ru-RU" sz="2000">
                <a:solidFill>
                  <a:srgbClr val="0D0D11"/>
                </a:solidFill>
                <a:latin typeface="Times New Roman" pitchFamily="18" charset="0"/>
              </a:rPr>
              <a:t>Поддерживаются три способа упорядочения:</a:t>
            </a:r>
          </a:p>
          <a:p>
            <a:pPr eaLnBrk="1" hangingPunct="1">
              <a:spcBef>
                <a:spcPct val="0"/>
              </a:spcBef>
              <a:buClrTx/>
              <a:buSzTx/>
              <a:buFont typeface="Wingdings" pitchFamily="2" charset="2"/>
              <a:buChar char="§"/>
            </a:pPr>
            <a:r>
              <a:rPr kumimoji="1" lang="ru-RU" altLang="ru-RU" sz="2000">
                <a:solidFill>
                  <a:srgbClr val="0D0D11"/>
                </a:solidFill>
                <a:latin typeface="Times New Roman" pitchFamily="18" charset="0"/>
              </a:rPr>
              <a:t> Очередь – добавление в конец списка (FIFO – first input, first output).</a:t>
            </a:r>
          </a:p>
          <a:p>
            <a:pPr eaLnBrk="1" hangingPunct="1">
              <a:spcBef>
                <a:spcPct val="0"/>
              </a:spcBef>
              <a:buClrTx/>
              <a:buSzTx/>
              <a:buFont typeface="Wingdings" pitchFamily="2" charset="2"/>
              <a:buChar char="§"/>
            </a:pPr>
            <a:r>
              <a:rPr kumimoji="1" lang="ru-RU" altLang="ru-RU" sz="2000">
                <a:solidFill>
                  <a:srgbClr val="0D0D11"/>
                </a:solidFill>
                <a:latin typeface="Times New Roman" pitchFamily="18" charset="0"/>
              </a:rPr>
              <a:t> Стек – добавление в начало списка (LIFO – last input, first output).</a:t>
            </a:r>
          </a:p>
          <a:p>
            <a:pPr eaLnBrk="1" hangingPunct="1">
              <a:spcBef>
                <a:spcPct val="0"/>
              </a:spcBef>
              <a:buClrTx/>
              <a:buSzTx/>
              <a:buFont typeface="Wingdings" pitchFamily="2" charset="2"/>
              <a:buChar char="§"/>
            </a:pPr>
            <a:r>
              <a:rPr kumimoji="1" lang="ru-RU" altLang="ru-RU" sz="2000">
                <a:solidFill>
                  <a:srgbClr val="0D0D11"/>
                </a:solidFill>
                <a:latin typeface="Times New Roman" pitchFamily="18" charset="0"/>
              </a:rPr>
              <a:t> Сортировка по значению ключа. Задается ключевое поле (группа полей), и вновь поступившая запись добавляется в упорядоченный список в соответствии со значением этого поля (значением ключа).</a:t>
            </a:r>
          </a:p>
        </p:txBody>
      </p:sp>
      <p:sp>
        <p:nvSpPr>
          <p:cNvPr id="12292" name="Rectangle 4"/>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2293" name="Text Box 7"/>
          <p:cNvSpPr txBox="1">
            <a:spLocks noChangeArrowheads="1"/>
          </p:cNvSpPr>
          <p:nvPr/>
        </p:nvSpPr>
        <p:spPr bwMode="auto">
          <a:xfrm>
            <a:off x="395288" y="4114800"/>
            <a:ext cx="8424862"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2000" u="sng">
                <a:solidFill>
                  <a:srgbClr val="0D0D11"/>
                </a:solidFill>
                <a:latin typeface="Times New Roman" pitchFamily="18" charset="0"/>
              </a:rPr>
              <a:t>2. Режим включения подчинённых записей в групповое отношение.</a:t>
            </a:r>
            <a:endParaRPr kumimoji="1" lang="ru-RU" altLang="ru-RU" sz="2000">
              <a:solidFill>
                <a:srgbClr val="0D0D11"/>
              </a:solidFill>
              <a:latin typeface="Times New Roman" pitchFamily="18" charset="0"/>
            </a:endParaRPr>
          </a:p>
          <a:p>
            <a:pPr eaLnBrk="1" hangingPunct="1">
              <a:spcBef>
                <a:spcPct val="0"/>
              </a:spcBef>
              <a:buClrTx/>
              <a:buSzTx/>
              <a:buFontTx/>
              <a:buNone/>
            </a:pPr>
            <a:r>
              <a:rPr kumimoji="1" lang="ru-RU" altLang="ru-RU" sz="2000">
                <a:solidFill>
                  <a:srgbClr val="0D0D11"/>
                </a:solidFill>
                <a:latin typeface="Times New Roman" pitchFamily="18" charset="0"/>
              </a:rPr>
              <a:t>Режим включения бывает </a:t>
            </a:r>
            <a:r>
              <a:rPr kumimoji="1" lang="ru-RU" altLang="ru-RU" sz="2000" b="1">
                <a:solidFill>
                  <a:srgbClr val="0D0D11"/>
                </a:solidFill>
                <a:latin typeface="Times New Roman" pitchFamily="18" charset="0"/>
              </a:rPr>
              <a:t>автоматический</a:t>
            </a:r>
            <a:r>
              <a:rPr kumimoji="1" lang="ru-RU" altLang="ru-RU" sz="2000">
                <a:solidFill>
                  <a:srgbClr val="0D0D11"/>
                </a:solidFill>
                <a:latin typeface="Times New Roman" pitchFamily="18" charset="0"/>
              </a:rPr>
              <a:t> и </a:t>
            </a:r>
            <a:r>
              <a:rPr kumimoji="1" lang="ru-RU" altLang="ru-RU" sz="2000" b="1">
                <a:solidFill>
                  <a:srgbClr val="0D0D11"/>
                </a:solidFill>
                <a:latin typeface="Times New Roman" pitchFamily="18" charset="0"/>
              </a:rPr>
              <a:t>ручной</a:t>
            </a:r>
            <a:r>
              <a:rPr kumimoji="1" lang="ru-RU" altLang="ru-RU" sz="2000">
                <a:solidFill>
                  <a:srgbClr val="0D0D11"/>
                </a:solidFill>
                <a:latin typeface="Times New Roman" pitchFamily="18" charset="0"/>
              </a:rPr>
              <a:t>.</a:t>
            </a:r>
          </a:p>
          <a:p>
            <a:pPr eaLnBrk="1" hangingPunct="1">
              <a:spcBef>
                <a:spcPct val="0"/>
              </a:spcBef>
              <a:buClrTx/>
              <a:buSzTx/>
              <a:buFontTx/>
              <a:buNone/>
            </a:pPr>
            <a:r>
              <a:rPr kumimoji="1" lang="ru-RU" altLang="ru-RU" sz="2000">
                <a:solidFill>
                  <a:srgbClr val="0D0D11"/>
                </a:solidFill>
                <a:latin typeface="Times New Roman" pitchFamily="18" charset="0"/>
              </a:rPr>
              <a:t>При автоматическом режиме подчинённая запись связана с записью-владельцем обязательной связью, поэтому она включается в групповое отношение и прикрепляется к записи-владельцу в момент внесения в БД.</a:t>
            </a:r>
          </a:p>
          <a:p>
            <a:pPr eaLnBrk="1" hangingPunct="1">
              <a:spcBef>
                <a:spcPct val="0"/>
              </a:spcBef>
              <a:buClrTx/>
              <a:buSzTx/>
              <a:buFontTx/>
              <a:buNone/>
            </a:pPr>
            <a:r>
              <a:rPr kumimoji="1" lang="ru-RU" altLang="ru-RU" sz="2000">
                <a:solidFill>
                  <a:srgbClr val="0D0D11"/>
                </a:solidFill>
                <a:latin typeface="Times New Roman" pitchFamily="18" charset="0"/>
              </a:rPr>
              <a:t>При ручном режиме включения подчинённая запись может находиться в БД и не быть прикрепленной к записи-владельцу. Она вручную включается в групповое отношение тогда, когда это отношение (связь) возникает.</a:t>
            </a:r>
          </a:p>
        </p:txBody>
      </p:sp>
      <p:sp>
        <p:nvSpPr>
          <p:cNvPr id="12294"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C4DA83A1-4491-4564-8D73-F938208C8C93}" type="slidenum">
              <a:rPr lang="ru-RU" altLang="ru-RU" sz="1200" smtClean="0">
                <a:latin typeface="Arial Black" pitchFamily="34" charset="0"/>
              </a:rPr>
              <a:pPr eaLnBrk="1" hangingPunct="1">
                <a:spcBef>
                  <a:spcPct val="0"/>
                </a:spcBef>
                <a:buClrTx/>
                <a:buSzTx/>
                <a:buFontTx/>
                <a:buNone/>
              </a:pPr>
              <a:t>28</a:t>
            </a:fld>
            <a:endParaRPr lang="ru-RU" altLang="ru-RU" sz="1200" smtClean="0">
              <a:latin typeface="Arial Black" pitchFamily="34" charset="0"/>
            </a:endParaRPr>
          </a:p>
        </p:txBody>
      </p:sp>
    </p:spTree>
    <p:extLst>
      <p:ext uri="{BB962C8B-B14F-4D97-AF65-F5344CB8AC3E}">
        <p14:creationId xmlns:p14="http://schemas.microsoft.com/office/powerpoint/2010/main" val="224045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23900"/>
          </a:xfrm>
        </p:spPr>
        <p:txBody>
          <a:bodyPr/>
          <a:lstStyle/>
          <a:p>
            <a:pPr algn="ctr" eaLnBrk="1" hangingPunct="1"/>
            <a:r>
              <a:rPr lang="ru-RU" altLang="ru-RU" sz="3200" dirty="0" smtClean="0"/>
              <a:t>Удаление / добавление данных (записей)</a:t>
            </a:r>
          </a:p>
        </p:txBody>
      </p:sp>
      <p:sp>
        <p:nvSpPr>
          <p:cNvPr id="13315" name="Text Box 3"/>
          <p:cNvSpPr txBox="1">
            <a:spLocks noChangeArrowheads="1"/>
          </p:cNvSpPr>
          <p:nvPr/>
        </p:nvSpPr>
        <p:spPr bwMode="auto">
          <a:xfrm>
            <a:off x="468313" y="1125538"/>
            <a:ext cx="8351837"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a:solidFill>
                  <a:srgbClr val="0D0D11"/>
                </a:solidFill>
                <a:latin typeface="Times New Roman" pitchFamily="18" charset="0"/>
              </a:rPr>
              <a:t>При удалении записи-владельца необходимо решить, что делать с подчиненными записями.</a:t>
            </a:r>
          </a:p>
          <a:p>
            <a:pPr eaLnBrk="1" hangingPunct="1">
              <a:spcBef>
                <a:spcPct val="0"/>
              </a:spcBef>
              <a:buClrTx/>
              <a:buSzTx/>
              <a:buFontTx/>
              <a:buNone/>
            </a:pPr>
            <a:r>
              <a:rPr kumimoji="1" lang="ru-RU" altLang="ru-RU" sz="1800" u="sng">
                <a:solidFill>
                  <a:srgbClr val="0D0D11"/>
                </a:solidFill>
                <a:latin typeface="Times New Roman" pitchFamily="18" charset="0"/>
              </a:rPr>
              <a:t>3. Режим исключения подчинённых записей. </a:t>
            </a:r>
            <a:r>
              <a:rPr kumimoji="1" lang="ru-RU" altLang="ru-RU" sz="1800">
                <a:solidFill>
                  <a:srgbClr val="0D0D11"/>
                </a:solidFill>
                <a:latin typeface="Times New Roman" pitchFamily="18" charset="0"/>
              </a:rPr>
              <a:t>Режим исключения определяется </a:t>
            </a:r>
            <a:r>
              <a:rPr kumimoji="1" lang="ru-RU" altLang="ru-RU" sz="1800" b="1">
                <a:solidFill>
                  <a:srgbClr val="0D0D11"/>
                </a:solidFill>
                <a:latin typeface="Times New Roman" pitchFamily="18" charset="0"/>
              </a:rPr>
              <a:t>классом членства</a:t>
            </a:r>
            <a:r>
              <a:rPr kumimoji="1" lang="ru-RU" altLang="ru-RU" sz="1800">
                <a:solidFill>
                  <a:srgbClr val="0D0D11"/>
                </a:solidFill>
                <a:latin typeface="Times New Roman" pitchFamily="18" charset="0"/>
              </a:rPr>
              <a:t>. Различают три класса членства:</a:t>
            </a:r>
          </a:p>
          <a:p>
            <a:pPr eaLnBrk="1" hangingPunct="1">
              <a:spcBef>
                <a:spcPct val="0"/>
              </a:spcBef>
              <a:buClrTx/>
              <a:buSzTx/>
              <a:buFontTx/>
              <a:buNone/>
            </a:pPr>
            <a:r>
              <a:rPr kumimoji="1" lang="ru-RU" altLang="ru-RU" sz="1800">
                <a:solidFill>
                  <a:srgbClr val="0D0D11"/>
                </a:solidFill>
                <a:latin typeface="Times New Roman" pitchFamily="18" charset="0"/>
              </a:rPr>
              <a:t>– </a:t>
            </a:r>
            <a:r>
              <a:rPr kumimoji="1" lang="ru-RU" altLang="ru-RU" sz="1800" b="1">
                <a:solidFill>
                  <a:srgbClr val="0D0D11"/>
                </a:solidFill>
                <a:latin typeface="Times New Roman" pitchFamily="18" charset="0"/>
              </a:rPr>
              <a:t>фиксированный: </a:t>
            </a:r>
            <a:r>
              <a:rPr kumimoji="1" lang="ru-RU" altLang="ru-RU" sz="1800">
                <a:solidFill>
                  <a:srgbClr val="0D0D11"/>
                </a:solidFill>
                <a:latin typeface="Times New Roman" pitchFamily="18" charset="0"/>
              </a:rPr>
              <a:t>записи с фиксированным членством удаляются вместе с записью-владельцем;</a:t>
            </a:r>
          </a:p>
          <a:p>
            <a:pPr eaLnBrk="1" hangingPunct="1">
              <a:spcBef>
                <a:spcPct val="0"/>
              </a:spcBef>
              <a:buClrTx/>
              <a:buSzTx/>
              <a:buFontTx/>
              <a:buNone/>
            </a:pPr>
            <a:r>
              <a:rPr kumimoji="1" lang="ru-RU" altLang="ru-RU" sz="1800">
                <a:solidFill>
                  <a:srgbClr val="0D0D11"/>
                </a:solidFill>
                <a:latin typeface="Times New Roman" pitchFamily="18" charset="0"/>
              </a:rPr>
              <a:t>–</a:t>
            </a:r>
            <a:r>
              <a:rPr kumimoji="1" lang="ru-RU" altLang="ru-RU" sz="1800">
                <a:latin typeface="Times New Roman" pitchFamily="18" charset="0"/>
              </a:rPr>
              <a:t> </a:t>
            </a:r>
            <a:r>
              <a:rPr kumimoji="1" lang="ru-RU" altLang="ru-RU" sz="1800" b="1">
                <a:solidFill>
                  <a:srgbClr val="0D0D11"/>
                </a:solidFill>
                <a:latin typeface="Times New Roman" pitchFamily="18" charset="0"/>
              </a:rPr>
              <a:t>обязательный: </a:t>
            </a:r>
            <a:r>
              <a:rPr kumimoji="1" lang="ru-RU" altLang="ru-RU" sz="1800">
                <a:solidFill>
                  <a:srgbClr val="0D0D11"/>
                </a:solidFill>
                <a:latin typeface="Times New Roman" pitchFamily="18" charset="0"/>
              </a:rPr>
              <a:t>записи с обязательным членством должны быть удалены до удаления записи-владельца;</a:t>
            </a:r>
            <a:endParaRPr kumimoji="1" lang="ru-RU" altLang="ru-RU" sz="1800" b="1">
              <a:solidFill>
                <a:srgbClr val="0D0D11"/>
              </a:solidFill>
              <a:latin typeface="Times New Roman" pitchFamily="18" charset="0"/>
            </a:endParaRPr>
          </a:p>
          <a:p>
            <a:pPr eaLnBrk="1" hangingPunct="1">
              <a:spcBef>
                <a:spcPct val="0"/>
              </a:spcBef>
              <a:buClrTx/>
              <a:buSzTx/>
              <a:buFontTx/>
              <a:buNone/>
            </a:pPr>
            <a:r>
              <a:rPr kumimoji="1" lang="ru-RU" altLang="ru-RU" sz="1800">
                <a:solidFill>
                  <a:srgbClr val="0D0D11"/>
                </a:solidFill>
                <a:latin typeface="Times New Roman" pitchFamily="18" charset="0"/>
              </a:rPr>
              <a:t>–</a:t>
            </a:r>
            <a:r>
              <a:rPr kumimoji="1" lang="ru-RU" altLang="ru-RU" sz="1800">
                <a:latin typeface="Times New Roman" pitchFamily="18" charset="0"/>
              </a:rPr>
              <a:t> </a:t>
            </a:r>
            <a:r>
              <a:rPr kumimoji="1" lang="ru-RU" altLang="ru-RU" sz="1800" b="1">
                <a:solidFill>
                  <a:srgbClr val="0D0D11"/>
                </a:solidFill>
                <a:latin typeface="Times New Roman" pitchFamily="18" charset="0"/>
              </a:rPr>
              <a:t>необязательный: з</a:t>
            </a:r>
            <a:r>
              <a:rPr kumimoji="1" lang="ru-RU" altLang="ru-RU" sz="1800">
                <a:solidFill>
                  <a:srgbClr val="0D0D11"/>
                </a:solidFill>
                <a:latin typeface="Times New Roman" pitchFamily="18" charset="0"/>
              </a:rPr>
              <a:t>аписи с необязательным членством при удалении записи-владельца останутся в БД.</a:t>
            </a:r>
          </a:p>
        </p:txBody>
      </p:sp>
      <p:sp>
        <p:nvSpPr>
          <p:cNvPr id="13316" name="Rectangle 4"/>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13317" name="Rectangle 8"/>
          <p:cNvSpPr>
            <a:spLocks noChangeArrowheads="1"/>
          </p:cNvSpPr>
          <p:nvPr/>
        </p:nvSpPr>
        <p:spPr bwMode="auto">
          <a:xfrm>
            <a:off x="0" y="2576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graphicFrame>
        <p:nvGraphicFramePr>
          <p:cNvPr id="13318" name="Object 7"/>
          <p:cNvGraphicFramePr>
            <a:graphicFrameLocks noChangeAspect="1"/>
          </p:cNvGraphicFramePr>
          <p:nvPr/>
        </p:nvGraphicFramePr>
        <p:xfrm>
          <a:off x="611188" y="4005263"/>
          <a:ext cx="7777162" cy="2767012"/>
        </p:xfrm>
        <a:graphic>
          <a:graphicData uri="http://schemas.openxmlformats.org/presentationml/2006/ole">
            <mc:AlternateContent xmlns:mc="http://schemas.openxmlformats.org/markup-compatibility/2006">
              <mc:Choice xmlns:v="urn:schemas-microsoft-com:vml" Requires="v">
                <p:oleObj spid="_x0000_s31750" name="Рисунок" r:id="rId3" imgW="4699591" imgH="1637414" progId="Word.Picture.8">
                  <p:embed/>
                </p:oleObj>
              </mc:Choice>
              <mc:Fallback>
                <p:oleObj name="Рисунок" r:id="rId3" imgW="4699591" imgH="163741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05263"/>
                        <a:ext cx="777716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75C7C93-F650-4DDA-AEFF-ACB493251A4E}" type="slidenum">
              <a:rPr lang="ru-RU" altLang="ru-RU" sz="1200" smtClean="0">
                <a:latin typeface="Arial Black" pitchFamily="34" charset="0"/>
              </a:rPr>
              <a:pPr eaLnBrk="1" hangingPunct="1">
                <a:spcBef>
                  <a:spcPct val="0"/>
                </a:spcBef>
                <a:buClrTx/>
                <a:buSzTx/>
                <a:buFontTx/>
                <a:buNone/>
              </a:pPr>
              <a:t>29</a:t>
            </a:fld>
            <a:endParaRPr lang="ru-RU" altLang="ru-RU" sz="1200" smtClean="0">
              <a:latin typeface="Arial Black" pitchFamily="34" charset="0"/>
            </a:endParaRPr>
          </a:p>
        </p:txBody>
      </p:sp>
    </p:spTree>
    <p:extLst>
      <p:ext uri="{BB962C8B-B14F-4D97-AF65-F5344CB8AC3E}">
        <p14:creationId xmlns:p14="http://schemas.microsoft.com/office/powerpoint/2010/main" val="3289067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5613" y="454025"/>
            <a:ext cx="8229600" cy="773113"/>
          </a:xfrm>
        </p:spPr>
        <p:txBody>
          <a:bodyPr/>
          <a:lstStyle/>
          <a:p>
            <a:pPr eaLnBrk="1" hangingPunct="1"/>
            <a:r>
              <a:rPr lang="ru-RU" altLang="ru-RU" sz="3200" smtClean="0"/>
              <a:t>Содержание курса</a:t>
            </a:r>
          </a:p>
        </p:txBody>
      </p:sp>
      <p:sp>
        <p:nvSpPr>
          <p:cNvPr id="4099" name="Rectangle 3"/>
          <p:cNvSpPr>
            <a:spLocks noGrp="1" noChangeArrowheads="1"/>
          </p:cNvSpPr>
          <p:nvPr>
            <p:ph type="body" idx="1"/>
          </p:nvPr>
        </p:nvSpPr>
        <p:spPr>
          <a:xfrm>
            <a:off x="250825" y="1125538"/>
            <a:ext cx="8785225" cy="5615830"/>
          </a:xfrm>
        </p:spPr>
        <p:txBody>
          <a:bodyPr/>
          <a:lstStyle/>
          <a:p>
            <a:pPr marL="0" indent="0" eaLnBrk="1" hangingPunct="1">
              <a:lnSpc>
                <a:spcPct val="80000"/>
              </a:lnSpc>
              <a:spcAft>
                <a:spcPct val="10000"/>
              </a:spcAft>
              <a:buFont typeface="Wingdings" pitchFamily="2" charset="2"/>
              <a:buNone/>
              <a:defRPr/>
            </a:pPr>
            <a:r>
              <a:rPr lang="ru-RU" altLang="ru-RU" sz="1800" b="1" dirty="0" smtClean="0">
                <a:solidFill>
                  <a:srgbClr val="0D0D11"/>
                </a:solidFill>
              </a:rPr>
              <a:t>Лекции (</a:t>
            </a:r>
            <a:r>
              <a:rPr lang="en-US" altLang="ru-RU" sz="1800" b="1" dirty="0" smtClean="0">
                <a:solidFill>
                  <a:srgbClr val="0D0D11"/>
                </a:solidFill>
              </a:rPr>
              <a:t>42 </a:t>
            </a:r>
            <a:r>
              <a:rPr lang="ru-RU" altLang="ru-RU" sz="1800" b="1" dirty="0" smtClean="0">
                <a:solidFill>
                  <a:srgbClr val="0D0D11"/>
                </a:solidFill>
              </a:rPr>
              <a:t>часа):</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Модели данных</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Язык </a:t>
            </a:r>
            <a:r>
              <a:rPr lang="en-US" altLang="ru-RU" sz="1600" dirty="0" smtClean="0">
                <a:solidFill>
                  <a:srgbClr val="0D0D11"/>
                </a:solidFill>
              </a:rPr>
              <a:t>SQL</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СУБД, физическая организация данных</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Проектирование баз данных</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Программирование для баз данных</a:t>
            </a:r>
          </a:p>
          <a:p>
            <a:pPr marL="0" indent="0" eaLnBrk="1" hangingPunct="1">
              <a:lnSpc>
                <a:spcPct val="80000"/>
              </a:lnSpc>
              <a:spcAft>
                <a:spcPct val="10000"/>
              </a:spcAft>
              <a:buNone/>
              <a:defRPr/>
            </a:pPr>
            <a:r>
              <a:rPr lang="ru-RU" altLang="ru-RU" sz="1600" i="1" u="sng" dirty="0" smtClean="0">
                <a:solidFill>
                  <a:srgbClr val="0D0D11"/>
                </a:solidFill>
              </a:rPr>
              <a:t>Форма оценивания </a:t>
            </a:r>
            <a:r>
              <a:rPr kumimoji="1" lang="ru-RU" altLang="ru-RU" sz="1600" u="sng" dirty="0">
                <a:solidFill>
                  <a:srgbClr val="0D0D11"/>
                </a:solidFill>
                <a:latin typeface="Times New Roman" pitchFamily="18" charset="0"/>
              </a:rPr>
              <a:t>–</a:t>
            </a:r>
            <a:r>
              <a:rPr lang="ru-RU" altLang="ru-RU" sz="1600" i="1" u="sng" dirty="0" smtClean="0">
                <a:solidFill>
                  <a:srgbClr val="0D0D11"/>
                </a:solidFill>
              </a:rPr>
              <a:t> экзамен</a:t>
            </a:r>
          </a:p>
          <a:p>
            <a:pPr marL="0" indent="0" eaLnBrk="1" hangingPunct="1">
              <a:lnSpc>
                <a:spcPct val="80000"/>
              </a:lnSpc>
              <a:spcBef>
                <a:spcPts val="1200"/>
              </a:spcBef>
              <a:spcAft>
                <a:spcPct val="10000"/>
              </a:spcAft>
              <a:buFont typeface="Wingdings" pitchFamily="2" charset="2"/>
              <a:buNone/>
              <a:defRPr/>
            </a:pPr>
            <a:r>
              <a:rPr lang="ru-RU" altLang="ru-RU" sz="1800" b="1" dirty="0" smtClean="0">
                <a:solidFill>
                  <a:srgbClr val="0D0D11"/>
                </a:solidFill>
              </a:rPr>
              <a:t>Семинары (</a:t>
            </a:r>
            <a:r>
              <a:rPr lang="en-US" altLang="ru-RU" sz="1800" b="1" dirty="0" smtClean="0">
                <a:solidFill>
                  <a:srgbClr val="0D0D11"/>
                </a:solidFill>
              </a:rPr>
              <a:t>3</a:t>
            </a:r>
            <a:r>
              <a:rPr lang="ru-RU" altLang="ru-RU" sz="1800" b="1" dirty="0" smtClean="0">
                <a:solidFill>
                  <a:srgbClr val="0D0D11"/>
                </a:solidFill>
              </a:rPr>
              <a:t>2</a:t>
            </a:r>
            <a:r>
              <a:rPr lang="en-US" altLang="ru-RU" sz="1800" b="1" dirty="0" smtClean="0">
                <a:solidFill>
                  <a:srgbClr val="0D0D11"/>
                </a:solidFill>
              </a:rPr>
              <a:t> </a:t>
            </a:r>
            <a:r>
              <a:rPr lang="ru-RU" altLang="ru-RU" sz="1800" b="1" dirty="0" smtClean="0">
                <a:solidFill>
                  <a:srgbClr val="0D0D11"/>
                </a:solidFill>
              </a:rPr>
              <a:t>часа):</a:t>
            </a:r>
          </a:p>
          <a:p>
            <a:pPr eaLnBrk="1" hangingPunct="1">
              <a:lnSpc>
                <a:spcPct val="80000"/>
              </a:lnSpc>
              <a:spcAft>
                <a:spcPct val="10000"/>
              </a:spcAft>
              <a:buFont typeface="Wingdings" pitchFamily="2" charset="2"/>
              <a:buChar char="Ø"/>
              <a:defRPr/>
            </a:pPr>
            <a:r>
              <a:rPr lang="ru-RU" altLang="ru-RU" sz="1600" dirty="0">
                <a:solidFill>
                  <a:srgbClr val="0D0D11"/>
                </a:solidFill>
              </a:rPr>
              <a:t>Язык </a:t>
            </a:r>
            <a:r>
              <a:rPr lang="en-US" altLang="ru-RU" sz="1600" dirty="0" smtClean="0">
                <a:solidFill>
                  <a:srgbClr val="0D0D11"/>
                </a:solidFill>
              </a:rPr>
              <a:t>SQL</a:t>
            </a:r>
            <a:r>
              <a:rPr lang="ru-RU" altLang="ru-RU" sz="1600" dirty="0" smtClean="0">
                <a:solidFill>
                  <a:srgbClr val="0D0D11"/>
                </a:solidFill>
              </a:rPr>
              <a:t>. Написание и оптимизация запросов</a:t>
            </a:r>
            <a:endParaRPr lang="en-US" altLang="ru-RU" sz="1600" dirty="0">
              <a:solidFill>
                <a:srgbClr val="0D0D11"/>
              </a:solidFill>
            </a:endParaRPr>
          </a:p>
          <a:p>
            <a:pPr eaLnBrk="1" hangingPunct="1">
              <a:lnSpc>
                <a:spcPct val="80000"/>
              </a:lnSpc>
              <a:spcAft>
                <a:spcPct val="10000"/>
              </a:spcAft>
              <a:buFont typeface="Wingdings" pitchFamily="2" charset="2"/>
              <a:buChar char="Ø"/>
              <a:defRPr/>
            </a:pPr>
            <a:r>
              <a:rPr lang="ru-RU" altLang="ru-RU" sz="1600" dirty="0">
                <a:solidFill>
                  <a:srgbClr val="0D0D11"/>
                </a:solidFill>
              </a:rPr>
              <a:t>Проектирование баз данных</a:t>
            </a:r>
          </a:p>
          <a:p>
            <a:pPr eaLnBrk="1" hangingPunct="1">
              <a:lnSpc>
                <a:spcPct val="80000"/>
              </a:lnSpc>
              <a:spcAft>
                <a:spcPct val="10000"/>
              </a:spcAft>
              <a:buFont typeface="Wingdings" pitchFamily="2" charset="2"/>
              <a:buChar char="Ø"/>
              <a:defRPr/>
            </a:pPr>
            <a:r>
              <a:rPr lang="ru-RU" altLang="ru-RU" sz="1600" dirty="0">
                <a:solidFill>
                  <a:srgbClr val="0D0D11"/>
                </a:solidFill>
              </a:rPr>
              <a:t>Программирование для баз </a:t>
            </a:r>
            <a:r>
              <a:rPr lang="ru-RU" altLang="ru-RU" sz="1600" dirty="0" smtClean="0">
                <a:solidFill>
                  <a:srgbClr val="0D0D11"/>
                </a:solidFill>
              </a:rPr>
              <a:t>данных: триггеры, хранимые процедуры и функции</a:t>
            </a:r>
          </a:p>
          <a:p>
            <a:pPr marL="0" indent="0" eaLnBrk="1" hangingPunct="1">
              <a:lnSpc>
                <a:spcPct val="80000"/>
              </a:lnSpc>
              <a:spcAft>
                <a:spcPct val="10000"/>
              </a:spcAft>
              <a:buNone/>
              <a:defRPr/>
            </a:pPr>
            <a:r>
              <a:rPr lang="ru-RU" altLang="ru-RU" sz="1600" i="1" u="sng" dirty="0">
                <a:solidFill>
                  <a:srgbClr val="0D0D11"/>
                </a:solidFill>
              </a:rPr>
              <a:t>Форма оценивания </a:t>
            </a:r>
            <a:r>
              <a:rPr kumimoji="1" lang="ru-RU" altLang="ru-RU" sz="1600" u="sng" dirty="0">
                <a:solidFill>
                  <a:srgbClr val="0D0D11"/>
                </a:solidFill>
                <a:latin typeface="Times New Roman" pitchFamily="18" charset="0"/>
              </a:rPr>
              <a:t>–</a:t>
            </a:r>
            <a:r>
              <a:rPr lang="ru-RU" altLang="ru-RU" sz="1600" i="1" u="sng" dirty="0" smtClean="0">
                <a:solidFill>
                  <a:srgbClr val="0D0D11"/>
                </a:solidFill>
              </a:rPr>
              <a:t> домашнее задание, контрольная работа</a:t>
            </a:r>
            <a:endParaRPr lang="ru-RU" altLang="ru-RU" sz="1600" i="1" u="sng" dirty="0">
              <a:solidFill>
                <a:srgbClr val="0D0D11"/>
              </a:solidFill>
            </a:endParaRPr>
          </a:p>
          <a:p>
            <a:pPr marL="0" indent="0" eaLnBrk="1" hangingPunct="1">
              <a:lnSpc>
                <a:spcPct val="80000"/>
              </a:lnSpc>
              <a:spcBef>
                <a:spcPts val="1200"/>
              </a:spcBef>
              <a:spcAft>
                <a:spcPct val="10000"/>
              </a:spcAft>
              <a:buFont typeface="Wingdings" pitchFamily="2" charset="2"/>
              <a:buNone/>
              <a:defRPr/>
            </a:pPr>
            <a:r>
              <a:rPr lang="ru-RU" altLang="ru-RU" sz="1800" b="1" dirty="0" smtClean="0">
                <a:solidFill>
                  <a:srgbClr val="0D0D11"/>
                </a:solidFill>
              </a:rPr>
              <a:t>Практические занятия (20 часов):</a:t>
            </a:r>
          </a:p>
          <a:p>
            <a:pPr eaLnBrk="1" hangingPunct="1">
              <a:lnSpc>
                <a:spcPct val="80000"/>
              </a:lnSpc>
              <a:spcAft>
                <a:spcPct val="10000"/>
              </a:spcAft>
              <a:buFont typeface="Wingdings" pitchFamily="2" charset="2"/>
              <a:buChar char="Ø"/>
              <a:defRPr/>
            </a:pPr>
            <a:r>
              <a:rPr lang="ru-RU" altLang="ru-RU" sz="1600" dirty="0">
                <a:solidFill>
                  <a:srgbClr val="0D0D11"/>
                </a:solidFill>
              </a:rPr>
              <a:t>Язык </a:t>
            </a:r>
            <a:r>
              <a:rPr lang="en-US" altLang="ru-RU" sz="1600" dirty="0" smtClean="0">
                <a:solidFill>
                  <a:srgbClr val="0D0D11"/>
                </a:solidFill>
              </a:rPr>
              <a:t>SQL</a:t>
            </a:r>
            <a:r>
              <a:rPr lang="ru-RU" altLang="ru-RU" sz="1600" dirty="0" smtClean="0">
                <a:solidFill>
                  <a:srgbClr val="0D0D11"/>
                </a:solidFill>
              </a:rPr>
              <a:t>: создание базы данных, написание запросов, представления (л.р.1-4)</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Создание приложения к БД (</a:t>
            </a:r>
            <a:r>
              <a:rPr lang="ru-RU" altLang="ru-RU" sz="1600" dirty="0" err="1" smtClean="0">
                <a:solidFill>
                  <a:srgbClr val="0D0D11"/>
                </a:solidFill>
              </a:rPr>
              <a:t>л.р</a:t>
            </a:r>
            <a:r>
              <a:rPr lang="ru-RU" altLang="ru-RU" sz="1600" dirty="0" smtClean="0">
                <a:solidFill>
                  <a:srgbClr val="0D0D11"/>
                </a:solidFill>
              </a:rPr>
              <a:t>. 5)</a:t>
            </a:r>
          </a:p>
          <a:p>
            <a:pPr eaLnBrk="1" hangingPunct="1">
              <a:lnSpc>
                <a:spcPct val="80000"/>
              </a:lnSpc>
              <a:spcAft>
                <a:spcPct val="10000"/>
              </a:spcAft>
              <a:buFont typeface="Wingdings" pitchFamily="2" charset="2"/>
              <a:buChar char="Ø"/>
              <a:defRPr/>
            </a:pPr>
            <a:r>
              <a:rPr lang="ru-RU" altLang="ru-RU" sz="1600" dirty="0" smtClean="0">
                <a:solidFill>
                  <a:srgbClr val="0D0D11"/>
                </a:solidFill>
              </a:rPr>
              <a:t>Создание процедурных объектов (триггеры, </a:t>
            </a:r>
            <a:r>
              <a:rPr lang="ru-RU" altLang="ru-RU" sz="1600" dirty="0">
                <a:solidFill>
                  <a:srgbClr val="0D0D11"/>
                </a:solidFill>
              </a:rPr>
              <a:t>хранимые </a:t>
            </a:r>
            <a:r>
              <a:rPr lang="ru-RU" altLang="ru-RU" sz="1600" dirty="0" smtClean="0">
                <a:solidFill>
                  <a:srgbClr val="0D0D11"/>
                </a:solidFill>
              </a:rPr>
              <a:t>процедуры и функции) (л.р.6-7)</a:t>
            </a:r>
          </a:p>
          <a:p>
            <a:pPr marL="0" indent="0" eaLnBrk="1" hangingPunct="1">
              <a:lnSpc>
                <a:spcPct val="80000"/>
              </a:lnSpc>
              <a:spcAft>
                <a:spcPct val="10000"/>
              </a:spcAft>
              <a:buNone/>
              <a:defRPr/>
            </a:pPr>
            <a:r>
              <a:rPr lang="ru-RU" altLang="ru-RU" sz="1600" i="1" u="sng" dirty="0">
                <a:solidFill>
                  <a:srgbClr val="0D0D11"/>
                </a:solidFill>
              </a:rPr>
              <a:t>Форма оценивания </a:t>
            </a:r>
            <a:r>
              <a:rPr kumimoji="1" lang="ru-RU" altLang="ru-RU" sz="1600" u="sng" dirty="0">
                <a:solidFill>
                  <a:srgbClr val="0D0D11"/>
                </a:solidFill>
                <a:latin typeface="Times New Roman" pitchFamily="18" charset="0"/>
              </a:rPr>
              <a:t>–</a:t>
            </a:r>
            <a:r>
              <a:rPr lang="ru-RU" altLang="ru-RU" sz="1600" i="1" u="sng" dirty="0" smtClean="0">
                <a:solidFill>
                  <a:srgbClr val="0D0D11"/>
                </a:solidFill>
              </a:rPr>
              <a:t> защита лабораторных работ</a:t>
            </a:r>
            <a:endParaRPr lang="en-US" altLang="ru-RU" sz="1600" i="1" u="sng" dirty="0" smtClean="0">
              <a:solidFill>
                <a:srgbClr val="0D0D11"/>
              </a:solidFill>
            </a:endParaRPr>
          </a:p>
          <a:p>
            <a:pPr marL="0" indent="0" eaLnBrk="1" hangingPunct="1">
              <a:spcBef>
                <a:spcPts val="1200"/>
              </a:spcBef>
              <a:spcAft>
                <a:spcPct val="10000"/>
              </a:spcAft>
              <a:buNone/>
              <a:defRPr/>
            </a:pPr>
            <a:r>
              <a:rPr lang="ru-RU" altLang="ru-RU" sz="1600" b="1" dirty="0" smtClean="0">
                <a:solidFill>
                  <a:srgbClr val="0D0D11"/>
                </a:solidFill>
              </a:rPr>
              <a:t>Консультации</a:t>
            </a:r>
            <a:r>
              <a:rPr lang="en-US" altLang="ru-RU" sz="1600" b="1" dirty="0" smtClean="0">
                <a:solidFill>
                  <a:srgbClr val="0D0D11"/>
                </a:solidFill>
              </a:rPr>
              <a:t> </a:t>
            </a:r>
            <a:r>
              <a:rPr lang="ru-RU" altLang="ru-RU" sz="1600" b="1" dirty="0" smtClean="0">
                <a:solidFill>
                  <a:srgbClr val="0D0D11"/>
                </a:solidFill>
              </a:rPr>
              <a:t>онлайн: </a:t>
            </a:r>
            <a:r>
              <a:rPr lang="en-US" altLang="ru-RU" sz="1600" b="1" dirty="0">
                <a:solidFill>
                  <a:srgbClr val="0D0D11"/>
                </a:solidFill>
                <a:hlinkClick r:id="rId2"/>
              </a:rPr>
              <a:t>https://</a:t>
            </a:r>
            <a:r>
              <a:rPr lang="en-US" altLang="ru-RU" sz="1600" b="1" dirty="0" smtClean="0">
                <a:solidFill>
                  <a:srgbClr val="0D0D11"/>
                </a:solidFill>
                <a:hlinkClick r:id="rId2"/>
              </a:rPr>
              <a:t>meet.jit.si/ipkarpova</a:t>
            </a:r>
            <a:r>
              <a:rPr lang="en-US" altLang="ru-RU" sz="1600" b="1" dirty="0" smtClean="0">
                <a:solidFill>
                  <a:srgbClr val="0D0D11"/>
                </a:solidFill>
              </a:rPr>
              <a:t> </a:t>
            </a:r>
            <a:endParaRPr lang="ru-RU" altLang="ru-RU" sz="1600" b="1" dirty="0" smtClean="0">
              <a:solidFill>
                <a:srgbClr val="0D0D11"/>
              </a:solidFill>
            </a:endParaRPr>
          </a:p>
          <a:p>
            <a:pPr marL="0" indent="0" eaLnBrk="1" hangingPunct="1">
              <a:spcBef>
                <a:spcPts val="0"/>
              </a:spcBef>
              <a:spcAft>
                <a:spcPct val="10000"/>
              </a:spcAft>
              <a:buNone/>
              <a:defRPr/>
            </a:pPr>
            <a:r>
              <a:rPr lang="en-US" altLang="ru-RU" sz="1600" dirty="0" smtClean="0">
                <a:solidFill>
                  <a:srgbClr val="0D0D11"/>
                </a:solidFill>
              </a:rPr>
              <a:t>(</a:t>
            </a:r>
            <a:r>
              <a:rPr lang="ru-RU" altLang="ru-RU" sz="1600" dirty="0" smtClean="0">
                <a:solidFill>
                  <a:srgbClr val="0D0D11"/>
                </a:solidFill>
              </a:rPr>
              <a:t>время согласовывается с преподавателем по почте </a:t>
            </a:r>
            <a:r>
              <a:rPr lang="en-US" altLang="ru-RU" sz="1600" dirty="0" smtClean="0">
                <a:solidFill>
                  <a:srgbClr val="0D0D11"/>
                </a:solidFill>
              </a:rPr>
              <a:t>karpova_ip@mail.ru)</a:t>
            </a:r>
            <a:endParaRPr lang="ru-RU" altLang="ru-RU" sz="1600" dirty="0">
              <a:solidFill>
                <a:srgbClr val="0D0D11"/>
              </a:solidFill>
            </a:endParaRPr>
          </a:p>
        </p:txBody>
      </p:sp>
      <p:pic>
        <p:nvPicPr>
          <p:cNvPr id="2" name="Рисунок 1"/>
          <p:cNvPicPr>
            <a:picLocks noChangeAspect="1"/>
          </p:cNvPicPr>
          <p:nvPr/>
        </p:nvPicPr>
        <p:blipFill>
          <a:blip r:embed="rId3"/>
          <a:stretch>
            <a:fillRect/>
          </a:stretch>
        </p:blipFill>
        <p:spPr>
          <a:xfrm>
            <a:off x="5097463" y="425450"/>
            <a:ext cx="4011612" cy="2376488"/>
          </a:xfrm>
          <a:prstGeom prst="rect">
            <a:avLst/>
          </a:prstGeom>
          <a:effectLst>
            <a:outerShdw blurRad="50800" dist="50800" dir="5400000" algn="ctr" rotWithShape="0">
              <a:schemeClr val="accent5">
                <a:lumMod val="90000"/>
              </a:schemeClr>
            </a:outerShdw>
          </a:effectLst>
        </p:spPr>
      </p:pic>
      <p:sp>
        <p:nvSpPr>
          <p:cNvPr id="5125" name="Номер слайда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5530333C-9512-4ECC-BDB3-CAC78ABBF78B}" type="slidenum">
              <a:rPr lang="ru-RU" altLang="ru-RU" sz="1200" smtClean="0">
                <a:latin typeface="Arial Black" pitchFamily="34" charset="0"/>
              </a:rPr>
              <a:pPr eaLnBrk="1" hangingPunct="1">
                <a:spcBef>
                  <a:spcPct val="0"/>
                </a:spcBef>
                <a:buClrTx/>
                <a:buSzTx/>
                <a:buFontTx/>
                <a:buNone/>
              </a:pPr>
              <a:t>3</a:t>
            </a:fld>
            <a:endParaRPr lang="ru-RU" altLang="ru-RU" sz="1200" smtClean="0">
              <a:latin typeface="Arial Black" pitchFamily="34" charset="0"/>
            </a:endParaRPr>
          </a:p>
        </p:txBody>
      </p:sp>
    </p:spTree>
    <p:extLst>
      <p:ext uri="{BB962C8B-B14F-4D97-AF65-F5344CB8AC3E}">
        <p14:creationId xmlns:p14="http://schemas.microsoft.com/office/powerpoint/2010/main" val="1482698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95288" y="549275"/>
            <a:ext cx="8424862" cy="719138"/>
          </a:xfrm>
        </p:spPr>
        <p:txBody>
          <a:bodyPr anchor="b"/>
          <a:lstStyle/>
          <a:p>
            <a:pPr algn="ctr" eaLnBrk="1" hangingPunct="1"/>
            <a:r>
              <a:rPr lang="ru-RU" altLang="ru-RU" sz="3600" smtClean="0">
                <a:latin typeface="Times New Roman" pitchFamily="18" charset="0"/>
              </a:rPr>
              <a:t>Список литературы</a:t>
            </a:r>
            <a:endParaRPr lang="ru-RU" altLang="ru-RU" sz="2800" i="1" smtClean="0">
              <a:latin typeface="Times New Roman" pitchFamily="18" charset="0"/>
            </a:endParaRPr>
          </a:p>
        </p:txBody>
      </p:sp>
      <p:sp>
        <p:nvSpPr>
          <p:cNvPr id="15363" name="TextBox 1"/>
          <p:cNvSpPr txBox="1">
            <a:spLocks noChangeArrowheads="1"/>
          </p:cNvSpPr>
          <p:nvPr/>
        </p:nvSpPr>
        <p:spPr bwMode="auto">
          <a:xfrm>
            <a:off x="395288" y="1412875"/>
            <a:ext cx="83534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ts val="600"/>
              </a:spcBef>
              <a:buClrTx/>
              <a:buSzTx/>
              <a:buFont typeface="Arial" charset="0"/>
              <a:buAutoNum type="arabicPeriod"/>
            </a:pPr>
            <a:r>
              <a:rPr lang="ru-RU" altLang="ru-RU" sz="1800"/>
              <a:t>Карпова И.П. Базы данных. Курс лекций и материалы для практических занятий: Учеб. пособие. – СПб., "Питер", 2013. – 240 с. – глава </a:t>
            </a:r>
            <a:r>
              <a:rPr lang="en-US" altLang="ru-RU" sz="1800"/>
              <a:t>1</a:t>
            </a:r>
            <a:r>
              <a:rPr lang="ru-RU" altLang="ru-RU" sz="1800"/>
              <a:t>."Основные сведения". – </a:t>
            </a:r>
            <a:r>
              <a:rPr lang="en-US" altLang="ru-RU" sz="1800">
                <a:hlinkClick r:id="rId2"/>
              </a:rPr>
              <a:t>https://publications.hse.ru/mirror/pubs/share/direct/259052819</a:t>
            </a:r>
            <a:endParaRPr lang="ru-RU" altLang="ru-RU" sz="1800"/>
          </a:p>
          <a:p>
            <a:pPr eaLnBrk="1" hangingPunct="1">
              <a:spcBef>
                <a:spcPts val="600"/>
              </a:spcBef>
              <a:buClrTx/>
              <a:buSzTx/>
              <a:buFont typeface="Arial" charset="0"/>
              <a:buAutoNum type="arabicPeriod"/>
            </a:pPr>
            <a:r>
              <a:rPr lang="ru-RU" altLang="ru-RU" sz="1800"/>
              <a:t>Коннолли Т., Бегг К. Базы данных. Проектирование, реализация и сопровождение. Теория и практика: учебник / пер. с англ. – М. и др.: Вильямс, 2017. – 1439 с. – часть </a:t>
            </a:r>
            <a:r>
              <a:rPr lang="en-US" altLang="ru-RU" sz="1800"/>
              <a:t>I</a:t>
            </a:r>
            <a:r>
              <a:rPr lang="ru-RU" altLang="ru-RU" sz="1800"/>
              <a:t>. "Основные сведения".</a:t>
            </a:r>
          </a:p>
          <a:p>
            <a:pPr eaLnBrk="1" hangingPunct="1">
              <a:spcBef>
                <a:spcPts val="600"/>
              </a:spcBef>
              <a:buClrTx/>
              <a:buSzTx/>
              <a:buFont typeface="Arial" charset="0"/>
              <a:buAutoNum type="arabicPeriod"/>
            </a:pPr>
            <a:r>
              <a:rPr lang="ru-RU" altLang="ru-RU" sz="1800"/>
              <a:t>Кузнецов С.Д. Основы баз данных. – "Издательство Интернет-университет информационных технологий – ИНТУИТ.ру", 2005. – 488 с. – </a:t>
            </a:r>
            <a:r>
              <a:rPr lang="en-US" altLang="ru-RU" sz="1800">
                <a:hlinkClick r:id="rId3"/>
              </a:rPr>
              <a:t>http://citforum.ru/database/osbd/glava_1.shtml#_1_1</a:t>
            </a:r>
            <a:r>
              <a:rPr lang="ru-RU" altLang="ru-RU" sz="1800"/>
              <a:t> – Лекция 1. Базы данных и файловые системы.</a:t>
            </a:r>
          </a:p>
        </p:txBody>
      </p:sp>
      <p:sp>
        <p:nvSpPr>
          <p:cNvPr id="2" name="Номер слайда 1"/>
          <p:cNvSpPr>
            <a:spLocks noGrp="1"/>
          </p:cNvSpPr>
          <p:nvPr>
            <p:ph type="sldNum" sz="quarter" idx="11"/>
          </p:nvPr>
        </p:nvSpPr>
        <p:spPr/>
        <p:txBody>
          <a:bodyPr/>
          <a:lstStyle/>
          <a:p>
            <a:pPr>
              <a:defRPr/>
            </a:pPr>
            <a:fld id="{779E9C00-C3C8-49AC-BD87-D4309E49797E}" type="slidenum">
              <a:rPr lang="ru-RU" smtClean="0"/>
              <a:pPr>
                <a:defRPr/>
              </a:pPr>
              <a:t>30</a:t>
            </a:fld>
            <a:endParaRPr lang="ru-RU"/>
          </a:p>
        </p:txBody>
      </p:sp>
    </p:spTree>
    <p:extLst>
      <p:ext uri="{BB962C8B-B14F-4D97-AF65-F5344CB8AC3E}">
        <p14:creationId xmlns:p14="http://schemas.microsoft.com/office/powerpoint/2010/main" val="4050912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52227"/>
            <a:ext cx="7772400" cy="644525"/>
          </a:xfrm>
        </p:spPr>
        <p:txBody>
          <a:bodyPr/>
          <a:lstStyle/>
          <a:p>
            <a:pPr algn="ctr" eaLnBrk="1" hangingPunct="1"/>
            <a:r>
              <a:rPr lang="ru-RU" altLang="ru-RU" sz="3200" dirty="0" smtClean="0"/>
              <a:t>План вводной лекции:</a:t>
            </a:r>
          </a:p>
        </p:txBody>
      </p:sp>
      <p:sp>
        <p:nvSpPr>
          <p:cNvPr id="11267" name="Text Box 4"/>
          <p:cNvSpPr txBox="1">
            <a:spLocks noChangeArrowheads="1"/>
          </p:cNvSpPr>
          <p:nvPr/>
        </p:nvSpPr>
        <p:spPr bwMode="auto">
          <a:xfrm>
            <a:off x="468635" y="1254239"/>
            <a:ext cx="8351837"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0" indent="0" eaLnBrk="1" hangingPunct="1">
              <a:spcBef>
                <a:spcPts val="600"/>
              </a:spcBef>
              <a:spcAft>
                <a:spcPts val="0"/>
              </a:spcAft>
              <a:buClrTx/>
              <a:buSzTx/>
              <a:buNone/>
            </a:pPr>
            <a:r>
              <a:rPr lang="ru-RU" altLang="ru-RU" sz="1600" b="1" dirty="0" smtClean="0">
                <a:latin typeface="+mn-lt"/>
              </a:rPr>
              <a:t>Часть </a:t>
            </a:r>
            <a:r>
              <a:rPr lang="en-US" altLang="ru-RU" sz="1600" b="1" dirty="0" smtClean="0">
                <a:latin typeface="+mn-lt"/>
              </a:rPr>
              <a:t>I</a:t>
            </a:r>
            <a:r>
              <a:rPr lang="ru-RU" altLang="ru-RU" sz="1600" b="1" dirty="0" smtClean="0">
                <a:latin typeface="+mn-lt"/>
              </a:rPr>
              <a:t>:</a:t>
            </a:r>
            <a:endParaRPr lang="ru-RU" altLang="ru-RU" sz="1600" b="1" dirty="0">
              <a:latin typeface="+mn-lt"/>
            </a:endParaRP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Список литературы</a:t>
            </a: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Предпосылки появления баз данных</a:t>
            </a: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Терминология</a:t>
            </a:r>
          </a:p>
          <a:p>
            <a:pPr marL="0" indent="0" eaLnBrk="1" hangingPunct="1">
              <a:spcBef>
                <a:spcPts val="600"/>
              </a:spcBef>
              <a:spcAft>
                <a:spcPts val="0"/>
              </a:spcAft>
              <a:buClrTx/>
              <a:buSzTx/>
              <a:buNone/>
            </a:pPr>
            <a:r>
              <a:rPr lang="ru-RU" altLang="ru-RU" sz="1600" b="1" dirty="0"/>
              <a:t>Часть </a:t>
            </a:r>
            <a:r>
              <a:rPr lang="en-US" altLang="ru-RU" sz="1600" b="1" dirty="0" smtClean="0"/>
              <a:t>II</a:t>
            </a:r>
            <a:r>
              <a:rPr lang="ru-RU" altLang="ru-RU" sz="1600" b="1" dirty="0" smtClean="0"/>
              <a:t>:</a:t>
            </a:r>
            <a:endParaRPr lang="ru-RU" altLang="ru-RU" sz="1600" b="1" dirty="0"/>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Компоненты системы баз данных</a:t>
            </a: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Основные функции СУБД</a:t>
            </a:r>
          </a:p>
          <a:p>
            <a:pPr marL="571500" lvl="1" eaLnBrk="1" hangingPunct="1">
              <a:spcBef>
                <a:spcPts val="600"/>
              </a:spcBef>
              <a:spcAft>
                <a:spcPts val="0"/>
              </a:spcAft>
              <a:buClrTx/>
              <a:buSzTx/>
              <a:buFont typeface="Wingdings" panose="05000000000000000000" pitchFamily="2" charset="2"/>
              <a:buChar char="Ø"/>
            </a:pPr>
            <a:r>
              <a:rPr lang="ru-RU" altLang="ru-RU" sz="1600" dirty="0" smtClean="0">
                <a:solidFill>
                  <a:srgbClr val="0D0D11"/>
                </a:solidFill>
                <a:latin typeface="+mn-lt"/>
              </a:rPr>
              <a:t>Уровни представления данных </a:t>
            </a:r>
            <a:r>
              <a:rPr lang="en-US" altLang="ru-RU" sz="1600" dirty="0" smtClean="0">
                <a:solidFill>
                  <a:srgbClr val="0D0D11"/>
                </a:solidFill>
                <a:latin typeface="+mn-lt"/>
              </a:rPr>
              <a:t>(</a:t>
            </a:r>
            <a:r>
              <a:rPr kumimoji="1" lang="ru-RU" altLang="ru-RU" sz="1600" dirty="0" smtClean="0">
                <a:solidFill>
                  <a:srgbClr val="0D0D11"/>
                </a:solidFill>
                <a:latin typeface="+mn-lt"/>
              </a:rPr>
              <a:t>архитектура ANSI/SPARC)</a:t>
            </a:r>
          </a:p>
          <a:p>
            <a:pPr marL="571500" lvl="1" eaLnBrk="1" hangingPunct="1">
              <a:spcBef>
                <a:spcPts val="600"/>
              </a:spcBef>
              <a:spcAft>
                <a:spcPts val="0"/>
              </a:spcAft>
              <a:buClrTx/>
              <a:buSzTx/>
              <a:buFont typeface="Wingdings" panose="05000000000000000000" pitchFamily="2" charset="2"/>
              <a:buChar char="Ø"/>
            </a:pPr>
            <a:r>
              <a:rPr kumimoji="1" lang="ru-RU" altLang="ru-RU" sz="1600" dirty="0" smtClean="0">
                <a:latin typeface="+mn-lt"/>
              </a:rPr>
              <a:t>Предметная область. Сущности, атрибуты и связи</a:t>
            </a:r>
          </a:p>
          <a:p>
            <a:pPr marL="571500" lvl="1" eaLnBrk="1" hangingPunct="1">
              <a:spcBef>
                <a:spcPts val="600"/>
              </a:spcBef>
              <a:spcAft>
                <a:spcPts val="0"/>
              </a:spcAft>
              <a:buClrTx/>
              <a:buSzTx/>
              <a:buFont typeface="Wingdings" panose="05000000000000000000" pitchFamily="2" charset="2"/>
              <a:buChar char="Ø"/>
            </a:pPr>
            <a:r>
              <a:rPr kumimoji="1" lang="ru-RU" altLang="ru-RU" sz="1600" dirty="0" smtClean="0">
                <a:latin typeface="+mn-lt"/>
              </a:rPr>
              <a:t>Актуализация данных в БД</a:t>
            </a:r>
            <a:endParaRPr kumimoji="1" lang="ru-RU" altLang="ru-RU" sz="1600" dirty="0" smtClean="0">
              <a:solidFill>
                <a:srgbClr val="0D0D11"/>
              </a:solidFill>
              <a:latin typeface="+mn-lt"/>
            </a:endParaRPr>
          </a:p>
          <a:p>
            <a:pPr marL="0" indent="0" eaLnBrk="1" hangingPunct="1">
              <a:spcBef>
                <a:spcPts val="600"/>
              </a:spcBef>
              <a:spcAft>
                <a:spcPts val="0"/>
              </a:spcAft>
              <a:buClrTx/>
              <a:buSzTx/>
              <a:buNone/>
            </a:pPr>
            <a:r>
              <a:rPr lang="ru-RU" altLang="ru-RU" sz="1600" b="1" dirty="0"/>
              <a:t>Часть </a:t>
            </a:r>
            <a:r>
              <a:rPr lang="en-US" altLang="ru-RU" sz="1600" b="1" dirty="0" smtClean="0"/>
              <a:t>III</a:t>
            </a:r>
            <a:r>
              <a:rPr lang="ru-RU" altLang="ru-RU" sz="1600" b="1" dirty="0" smtClean="0"/>
              <a:t>:</a:t>
            </a:r>
            <a:endParaRPr lang="ru-RU" altLang="ru-RU" sz="1600" b="1" dirty="0"/>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Понятие модели данных</a:t>
            </a: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Структуризация данных по версии </a:t>
            </a:r>
            <a:r>
              <a:rPr lang="en-US" altLang="ru-RU" sz="1600" dirty="0" smtClean="0">
                <a:latin typeface="+mn-lt"/>
              </a:rPr>
              <a:t>CODASYL</a:t>
            </a:r>
            <a:endParaRPr lang="ru-RU" altLang="ru-RU" sz="1600" dirty="0" smtClean="0">
              <a:latin typeface="+mn-lt"/>
            </a:endParaRP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Операции над данными</a:t>
            </a:r>
            <a:endParaRPr kumimoji="1" lang="ru-RU" altLang="ru-RU" sz="1600" dirty="0" smtClean="0">
              <a:solidFill>
                <a:srgbClr val="0D0D11"/>
              </a:solidFill>
              <a:latin typeface="+mn-lt"/>
            </a:endParaRPr>
          </a:p>
          <a:p>
            <a:pPr marL="571500" lvl="1" eaLnBrk="1" hangingPunct="1">
              <a:spcBef>
                <a:spcPts val="600"/>
              </a:spcBef>
              <a:spcAft>
                <a:spcPts val="0"/>
              </a:spcAft>
              <a:buClrTx/>
              <a:buSzTx/>
              <a:buFont typeface="Wingdings" panose="05000000000000000000" pitchFamily="2" charset="2"/>
              <a:buChar char="Ø"/>
            </a:pPr>
            <a:r>
              <a:rPr lang="ru-RU" altLang="ru-RU" sz="1600" dirty="0" smtClean="0">
                <a:latin typeface="+mn-lt"/>
              </a:rPr>
              <a:t>Ограничения целостности</a:t>
            </a:r>
          </a:p>
          <a:p>
            <a:pPr marL="571500" lvl="1" eaLnBrk="1" hangingPunct="1">
              <a:spcBef>
                <a:spcPts val="600"/>
              </a:spcBef>
              <a:spcAft>
                <a:spcPts val="0"/>
              </a:spcAft>
              <a:buClrTx/>
              <a:buSzTx/>
              <a:buFont typeface="Wingdings" panose="05000000000000000000" pitchFamily="2" charset="2"/>
              <a:buChar char="Ø"/>
            </a:pPr>
            <a:r>
              <a:rPr kumimoji="1" lang="ru-RU" altLang="ru-RU" sz="1600" dirty="0" smtClean="0">
                <a:latin typeface="+mn-lt"/>
              </a:rPr>
              <a:t>Организация связей</a:t>
            </a:r>
            <a:endParaRPr kumimoji="1" lang="ru-RU" altLang="ru-RU" sz="1600" dirty="0">
              <a:solidFill>
                <a:srgbClr val="0D0D11"/>
              </a:solidFill>
              <a:latin typeface="+mn-lt"/>
            </a:endParaRPr>
          </a:p>
        </p:txBody>
      </p:sp>
      <p:sp>
        <p:nvSpPr>
          <p:cNvPr id="11268"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C4D4E6D-E3BB-4987-BE96-B58A24E0D7F8}" type="slidenum">
              <a:rPr lang="ru-RU" altLang="ru-RU" sz="1200" smtClean="0">
                <a:latin typeface="Arial Black" pitchFamily="34" charset="0"/>
              </a:rPr>
              <a:pPr eaLnBrk="1" hangingPunct="1">
                <a:spcBef>
                  <a:spcPct val="0"/>
                </a:spcBef>
                <a:buClrTx/>
                <a:buSzTx/>
                <a:buFontTx/>
                <a:buNone/>
              </a:pPr>
              <a:t>4</a:t>
            </a:fld>
            <a:endParaRPr lang="ru-RU" altLang="ru-RU" sz="1200" smtClean="0">
              <a:latin typeface="Arial Black" pitchFamily="34" charset="0"/>
            </a:endParaRPr>
          </a:p>
        </p:txBody>
      </p:sp>
    </p:spTree>
    <p:extLst>
      <p:ext uri="{BB962C8B-B14F-4D97-AF65-F5344CB8AC3E}">
        <p14:creationId xmlns:p14="http://schemas.microsoft.com/office/powerpoint/2010/main" val="3629385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5613" y="454025"/>
            <a:ext cx="8229600" cy="773113"/>
          </a:xfrm>
        </p:spPr>
        <p:txBody>
          <a:bodyPr/>
          <a:lstStyle/>
          <a:p>
            <a:pPr algn="ctr" eaLnBrk="1" hangingPunct="1"/>
            <a:r>
              <a:rPr lang="ru-RU" altLang="ru-RU" sz="3200" dirty="0" smtClean="0"/>
              <a:t>Список литературы</a:t>
            </a:r>
          </a:p>
        </p:txBody>
      </p:sp>
      <p:sp>
        <p:nvSpPr>
          <p:cNvPr id="6147" name="Rectangle 3"/>
          <p:cNvSpPr>
            <a:spLocks noGrp="1" noChangeArrowheads="1"/>
          </p:cNvSpPr>
          <p:nvPr>
            <p:ph type="body" idx="1"/>
          </p:nvPr>
        </p:nvSpPr>
        <p:spPr>
          <a:xfrm>
            <a:off x="107950" y="1268413"/>
            <a:ext cx="8712200" cy="5473700"/>
          </a:xfrm>
        </p:spPr>
        <p:txBody>
          <a:bodyPr/>
          <a:lstStyle/>
          <a:p>
            <a:pPr eaLnBrk="1" hangingPunct="1">
              <a:lnSpc>
                <a:spcPct val="80000"/>
              </a:lnSpc>
              <a:spcAft>
                <a:spcPct val="10000"/>
              </a:spcAft>
            </a:pPr>
            <a:r>
              <a:rPr lang="ru-RU" altLang="ru-RU" sz="1600" b="1" dirty="0" smtClean="0">
                <a:solidFill>
                  <a:srgbClr val="0D0D11"/>
                </a:solidFill>
              </a:rPr>
              <a:t>Карпова И.П. Базы данных. Курс лекций и материалы для </a:t>
            </a:r>
            <a:r>
              <a:rPr lang="en-US" altLang="ru-RU" sz="1600" b="1" dirty="0" smtClean="0">
                <a:solidFill>
                  <a:srgbClr val="0D0D11"/>
                </a:solidFill>
              </a:rPr>
              <a:t/>
            </a:r>
            <a:br>
              <a:rPr lang="en-US" altLang="ru-RU" sz="1600" b="1" dirty="0" smtClean="0">
                <a:solidFill>
                  <a:srgbClr val="0D0D11"/>
                </a:solidFill>
              </a:rPr>
            </a:br>
            <a:r>
              <a:rPr lang="ru-RU" altLang="ru-RU" sz="1600" b="1" dirty="0" smtClean="0">
                <a:solidFill>
                  <a:srgbClr val="0D0D11"/>
                </a:solidFill>
              </a:rPr>
              <a:t>практических занятий. – </a:t>
            </a:r>
            <a:r>
              <a:rPr lang="ru-RU" altLang="ru-RU" sz="1600" dirty="0" smtClean="0">
                <a:solidFill>
                  <a:srgbClr val="0D0D11"/>
                </a:solidFill>
              </a:rPr>
              <a:t>Учебное пособие. – Издательство "Питер",</a:t>
            </a:r>
            <a:r>
              <a:rPr lang="en-US" altLang="ru-RU" sz="1600" dirty="0" smtClean="0">
                <a:solidFill>
                  <a:srgbClr val="0D0D11"/>
                </a:solidFill>
              </a:rPr>
              <a:t/>
            </a:r>
            <a:br>
              <a:rPr lang="en-US" altLang="ru-RU" sz="1600" dirty="0" smtClean="0">
                <a:solidFill>
                  <a:srgbClr val="0D0D11"/>
                </a:solidFill>
              </a:rPr>
            </a:br>
            <a:r>
              <a:rPr lang="ru-RU" altLang="ru-RU" sz="1600" dirty="0" smtClean="0">
                <a:solidFill>
                  <a:srgbClr val="0D0D11"/>
                </a:solidFill>
              </a:rPr>
              <a:t> 2013. – 240 с. </a:t>
            </a:r>
            <a:r>
              <a:rPr lang="en-US" altLang="ru-RU" sz="1600" dirty="0" smtClean="0">
                <a:solidFill>
                  <a:srgbClr val="0D0D11"/>
                </a:solidFill>
              </a:rPr>
              <a:t>  </a:t>
            </a:r>
            <a:r>
              <a:rPr lang="en-US" altLang="ru-RU" sz="1600" b="1" dirty="0" smtClean="0">
                <a:solidFill>
                  <a:srgbClr val="0D0D11"/>
                </a:solidFill>
              </a:rPr>
              <a:t> URL: </a:t>
            </a:r>
            <a:r>
              <a:rPr lang="en-US" altLang="ru-RU" sz="1600" b="1" dirty="0" smtClean="0">
                <a:hlinkClick r:id="rId2"/>
              </a:rPr>
              <a:t>https://publications.hse.ru/books/79801962</a:t>
            </a:r>
            <a:endParaRPr lang="en-US" altLang="ru-RU" sz="1600" b="1" dirty="0" smtClean="0">
              <a:solidFill>
                <a:srgbClr val="0D0D11"/>
              </a:solidFill>
            </a:endParaRPr>
          </a:p>
          <a:p>
            <a:pPr eaLnBrk="1" hangingPunct="1">
              <a:lnSpc>
                <a:spcPct val="80000"/>
              </a:lnSpc>
              <a:spcAft>
                <a:spcPct val="10000"/>
              </a:spcAft>
            </a:pPr>
            <a:r>
              <a:rPr lang="ru-RU" altLang="ru-RU" sz="1600" b="1" dirty="0" err="1" smtClean="0">
                <a:solidFill>
                  <a:srgbClr val="0D0D11"/>
                </a:solidFill>
              </a:rPr>
              <a:t>Коннолли</a:t>
            </a:r>
            <a:r>
              <a:rPr lang="ru-RU" altLang="ru-RU" sz="1600" b="1" dirty="0" smtClean="0">
                <a:solidFill>
                  <a:srgbClr val="0D0D11"/>
                </a:solidFill>
              </a:rPr>
              <a:t> Т., </a:t>
            </a:r>
            <a:r>
              <a:rPr lang="ru-RU" altLang="ru-RU" sz="1600" b="1" dirty="0" err="1" smtClean="0">
                <a:solidFill>
                  <a:srgbClr val="0D0D11"/>
                </a:solidFill>
              </a:rPr>
              <a:t>Бегг</a:t>
            </a:r>
            <a:r>
              <a:rPr lang="ru-RU" altLang="ru-RU" sz="1600" b="1" dirty="0" smtClean="0">
                <a:solidFill>
                  <a:srgbClr val="0D0D11"/>
                </a:solidFill>
              </a:rPr>
              <a:t> К. </a:t>
            </a:r>
            <a:r>
              <a:rPr lang="ru-RU" altLang="ru-RU" sz="1600" dirty="0" smtClean="0">
                <a:solidFill>
                  <a:srgbClr val="0D0D11"/>
                </a:solidFill>
              </a:rPr>
              <a:t>Базы данных: проектирование, реализация, </a:t>
            </a:r>
            <a:r>
              <a:rPr lang="en-US" altLang="ru-RU" sz="1600" dirty="0" smtClean="0">
                <a:solidFill>
                  <a:srgbClr val="0D0D11"/>
                </a:solidFill>
              </a:rPr>
              <a:t/>
            </a:r>
            <a:br>
              <a:rPr lang="en-US" altLang="ru-RU" sz="1600" dirty="0" smtClean="0">
                <a:solidFill>
                  <a:srgbClr val="0D0D11"/>
                </a:solidFill>
              </a:rPr>
            </a:br>
            <a:r>
              <a:rPr lang="ru-RU" altLang="ru-RU" sz="1600" dirty="0" smtClean="0">
                <a:solidFill>
                  <a:srgbClr val="0D0D11"/>
                </a:solidFill>
              </a:rPr>
              <a:t>сопровождение. Теория и практика, 3-е изд.: Пер. с англ.: Уч. пос.– М.:</a:t>
            </a:r>
            <a:r>
              <a:rPr lang="en-US" altLang="ru-RU" sz="1600" dirty="0" smtClean="0">
                <a:solidFill>
                  <a:srgbClr val="0D0D11"/>
                </a:solidFill>
              </a:rPr>
              <a:t> </a:t>
            </a:r>
            <a:br>
              <a:rPr lang="en-US" altLang="ru-RU" sz="1600" dirty="0" smtClean="0">
                <a:solidFill>
                  <a:srgbClr val="0D0D11"/>
                </a:solidFill>
              </a:rPr>
            </a:br>
            <a:r>
              <a:rPr lang="ru-RU" altLang="ru-RU" sz="1600" dirty="0" err="1" smtClean="0">
                <a:solidFill>
                  <a:srgbClr val="0D0D11"/>
                </a:solidFill>
              </a:rPr>
              <a:t>Изд.дом</a:t>
            </a:r>
            <a:r>
              <a:rPr lang="ru-RU" altLang="ru-RU" sz="1600" dirty="0" smtClean="0">
                <a:solidFill>
                  <a:srgbClr val="0D0D11"/>
                </a:solidFill>
              </a:rPr>
              <a:t> "Вильямс", 20</a:t>
            </a:r>
            <a:r>
              <a:rPr lang="en-US" altLang="ru-RU" sz="1600" dirty="0" smtClean="0">
                <a:solidFill>
                  <a:srgbClr val="0D0D11"/>
                </a:solidFill>
              </a:rPr>
              <a:t>17</a:t>
            </a:r>
            <a:r>
              <a:rPr lang="ru-RU" altLang="ru-RU" sz="1600" dirty="0" smtClean="0">
                <a:solidFill>
                  <a:srgbClr val="0D0D11"/>
                </a:solidFill>
              </a:rPr>
              <a:t>.</a:t>
            </a:r>
            <a:r>
              <a:rPr lang="en-US" altLang="ru-RU" sz="1600" dirty="0" smtClean="0">
                <a:solidFill>
                  <a:srgbClr val="0D0D11"/>
                </a:solidFill>
              </a:rPr>
              <a:t> </a:t>
            </a:r>
            <a:r>
              <a:rPr lang="ru-RU" altLang="ru-RU" sz="1600" dirty="0" smtClean="0">
                <a:solidFill>
                  <a:srgbClr val="0D0D11"/>
                </a:solidFill>
              </a:rPr>
              <a:t>–</a:t>
            </a:r>
            <a:r>
              <a:rPr lang="en-US" altLang="ru-RU" sz="1600" dirty="0" smtClean="0">
                <a:solidFill>
                  <a:srgbClr val="0D0D11"/>
                </a:solidFill>
              </a:rPr>
              <a:t> </a:t>
            </a:r>
            <a:r>
              <a:rPr lang="ru-RU" altLang="ru-RU" sz="1600" dirty="0" smtClean="0">
                <a:solidFill>
                  <a:srgbClr val="0D0D11"/>
                </a:solidFill>
              </a:rPr>
              <a:t>1</a:t>
            </a:r>
            <a:r>
              <a:rPr lang="en-US" altLang="ru-RU" sz="1600" dirty="0" smtClean="0">
                <a:solidFill>
                  <a:srgbClr val="0D0D11"/>
                </a:solidFill>
              </a:rPr>
              <a:t>439 </a:t>
            </a:r>
            <a:r>
              <a:rPr lang="en-US" altLang="ru-RU" sz="300" dirty="0" smtClean="0">
                <a:solidFill>
                  <a:srgbClr val="0D0D11"/>
                </a:solidFill>
              </a:rPr>
              <a:t> </a:t>
            </a:r>
            <a:r>
              <a:rPr lang="ru-RU" altLang="ru-RU" sz="1600" dirty="0" smtClean="0">
                <a:solidFill>
                  <a:srgbClr val="0D0D11"/>
                </a:solidFill>
              </a:rPr>
              <a:t>с.</a:t>
            </a:r>
          </a:p>
          <a:p>
            <a:pPr eaLnBrk="1" hangingPunct="1">
              <a:lnSpc>
                <a:spcPct val="80000"/>
              </a:lnSpc>
              <a:spcAft>
                <a:spcPct val="10000"/>
              </a:spcAft>
            </a:pPr>
            <a:r>
              <a:rPr lang="ru-RU" altLang="ru-RU" sz="1600" b="1" dirty="0" err="1" smtClean="0">
                <a:solidFill>
                  <a:srgbClr val="0D0D11"/>
                </a:solidFill>
              </a:rPr>
              <a:t>Грабер</a:t>
            </a:r>
            <a:r>
              <a:rPr lang="ru-RU" altLang="ru-RU" sz="1600" b="1" dirty="0" smtClean="0">
                <a:solidFill>
                  <a:srgbClr val="0D0D11"/>
                </a:solidFill>
              </a:rPr>
              <a:t> М. </a:t>
            </a:r>
            <a:r>
              <a:rPr lang="ru-RU" altLang="ru-RU" sz="1600" b="1" dirty="0" smtClean="0"/>
              <a:t>Введение в SQL. – М.: Лори, 2008. – 378 с.</a:t>
            </a:r>
            <a:r>
              <a:rPr lang="ru-RU" altLang="ru-RU" sz="1600" b="1" dirty="0" smtClean="0">
                <a:solidFill>
                  <a:srgbClr val="0D0D11"/>
                </a:solidFill>
              </a:rPr>
              <a:t> </a:t>
            </a:r>
          </a:p>
          <a:p>
            <a:pPr eaLnBrk="1" hangingPunct="1">
              <a:lnSpc>
                <a:spcPct val="80000"/>
              </a:lnSpc>
              <a:spcAft>
                <a:spcPct val="10000"/>
              </a:spcAft>
            </a:pPr>
            <a:r>
              <a:rPr lang="ru-RU" altLang="ru-RU" sz="1600" b="1" dirty="0" smtClean="0">
                <a:solidFill>
                  <a:srgbClr val="0D0D11"/>
                </a:solidFill>
              </a:rPr>
              <a:t>Изучение основ языка SQL: </a:t>
            </a:r>
            <a:r>
              <a:rPr lang="ru-RU" altLang="ru-RU" sz="1600" dirty="0" smtClean="0">
                <a:solidFill>
                  <a:srgbClr val="0D0D11"/>
                </a:solidFill>
              </a:rPr>
              <a:t>Метод. указания к лабораторным работам №1-4 по курсу "Базы данных" / МИЭМ НИУ ВШЭ; Сост.: И.П. Карпова, А.С. </a:t>
            </a:r>
            <a:r>
              <a:rPr lang="ru-RU" altLang="ru-RU" sz="1600" dirty="0" err="1" smtClean="0">
                <a:solidFill>
                  <a:srgbClr val="0D0D11"/>
                </a:solidFill>
              </a:rPr>
              <a:t>Вендин</a:t>
            </a:r>
            <a:r>
              <a:rPr lang="ru-RU" altLang="ru-RU" sz="1600" dirty="0" smtClean="0">
                <a:solidFill>
                  <a:srgbClr val="0D0D11"/>
                </a:solidFill>
              </a:rPr>
              <a:t>. – М., 2019. – 33 с.</a:t>
            </a:r>
            <a:r>
              <a:rPr lang="en-US" altLang="ru-RU" sz="1600" dirty="0" smtClean="0">
                <a:solidFill>
                  <a:srgbClr val="0D0D11"/>
                </a:solidFill>
              </a:rPr>
              <a:t> </a:t>
            </a:r>
            <a:r>
              <a:rPr lang="en-US" altLang="ru-RU" sz="1600" b="1" dirty="0" smtClean="0">
                <a:solidFill>
                  <a:srgbClr val="0D0D11"/>
                </a:solidFill>
              </a:rPr>
              <a:t>URL: </a:t>
            </a:r>
            <a:r>
              <a:rPr lang="en-US" altLang="ru-RU" sz="1600" b="1" dirty="0" smtClean="0">
                <a:solidFill>
                  <a:srgbClr val="0D0D11"/>
                </a:solidFill>
                <a:hlinkClick r:id="rId3"/>
              </a:rPr>
              <a:t>http://rema44.ru/resurs/study/dblab/lab1_4.pdf</a:t>
            </a:r>
            <a:r>
              <a:rPr lang="en-US" altLang="ru-RU" sz="1600" b="1" dirty="0" smtClean="0">
                <a:solidFill>
                  <a:srgbClr val="0D0D11"/>
                </a:solidFill>
              </a:rPr>
              <a:t> </a:t>
            </a:r>
            <a:endParaRPr lang="ru-RU" altLang="ru-RU" sz="1600" b="1" dirty="0" smtClean="0">
              <a:solidFill>
                <a:srgbClr val="0D0D11"/>
              </a:solidFill>
            </a:endParaRPr>
          </a:p>
          <a:p>
            <a:pPr eaLnBrk="1" hangingPunct="1">
              <a:lnSpc>
                <a:spcPct val="80000"/>
              </a:lnSpc>
              <a:spcAft>
                <a:spcPct val="10000"/>
              </a:spcAft>
            </a:pPr>
            <a:r>
              <a:rPr lang="ru-RU" altLang="ru-RU" sz="1600" b="1" dirty="0" smtClean="0">
                <a:solidFill>
                  <a:srgbClr val="0D0D11"/>
                </a:solidFill>
              </a:rPr>
              <a:t>Проектирование реляционных баз данных</a:t>
            </a:r>
            <a:r>
              <a:rPr lang="ru-RU" altLang="ru-RU" sz="1600" dirty="0" smtClean="0">
                <a:solidFill>
                  <a:srgbClr val="0D0D11"/>
                </a:solidFill>
              </a:rPr>
              <a:t>: Метод. указания по </a:t>
            </a:r>
            <a:r>
              <a:rPr lang="en-US" altLang="ru-RU" sz="1600" dirty="0" smtClean="0">
                <a:solidFill>
                  <a:srgbClr val="0D0D11"/>
                </a:solidFill>
              </a:rPr>
              <a:t> </a:t>
            </a:r>
            <a:r>
              <a:rPr lang="ru-RU" altLang="ru-RU" sz="1600" dirty="0" smtClean="0">
                <a:solidFill>
                  <a:srgbClr val="0D0D11"/>
                </a:solidFill>
              </a:rPr>
              <a:t>выполнению домашнего задания по курсу "Базы данных" / МИЭМ НИУ ВШЭ; Сост.: Карпова И.П. – М., 2020. – 33 с. </a:t>
            </a:r>
            <a:r>
              <a:rPr lang="ru-RU" altLang="ru-RU" sz="1600" b="1" dirty="0" smtClean="0">
                <a:solidFill>
                  <a:srgbClr val="0D0D11"/>
                </a:solidFill>
              </a:rPr>
              <a:t> </a:t>
            </a:r>
            <a:r>
              <a:rPr lang="en-US" altLang="ru-RU" sz="1600" b="1" dirty="0" smtClean="0">
                <a:solidFill>
                  <a:srgbClr val="0D0D11"/>
                </a:solidFill>
              </a:rPr>
              <a:t>URL: </a:t>
            </a:r>
            <a:r>
              <a:rPr lang="en-US" altLang="ru-RU" sz="1600" b="1" dirty="0" smtClean="0">
                <a:solidFill>
                  <a:srgbClr val="0D0D11"/>
                </a:solidFill>
                <a:hlinkClick r:id="rId4"/>
              </a:rPr>
              <a:t>http://rema44.ru/resurs/study/dbprj/HomeWork2020.docx</a:t>
            </a:r>
            <a:r>
              <a:rPr lang="en-US" altLang="ru-RU" sz="1600" b="1" dirty="0" smtClean="0">
                <a:solidFill>
                  <a:srgbClr val="0D0D11"/>
                </a:solidFill>
              </a:rPr>
              <a:t> </a:t>
            </a:r>
            <a:endParaRPr lang="ru-RU" altLang="ru-RU" sz="1600" b="1" dirty="0" smtClean="0">
              <a:solidFill>
                <a:srgbClr val="0D0D11"/>
              </a:solidFill>
            </a:endParaRPr>
          </a:p>
          <a:p>
            <a:pPr eaLnBrk="1" hangingPunct="1">
              <a:lnSpc>
                <a:spcPct val="80000"/>
              </a:lnSpc>
              <a:spcAft>
                <a:spcPct val="10000"/>
              </a:spcAft>
            </a:pPr>
            <a:r>
              <a:rPr lang="ru-RU" altLang="ru-RU" sz="1600" dirty="0" smtClean="0">
                <a:solidFill>
                  <a:srgbClr val="0D0D11"/>
                </a:solidFill>
              </a:rPr>
              <a:t>Манифест "Системы баз данных третьего поколения". – Журнал «СУБД»,·1995, № 2. – с. 143-159. – </a:t>
            </a:r>
            <a:r>
              <a:rPr lang="en-US" altLang="ru-RU" sz="1600" dirty="0" smtClean="0">
                <a:solidFill>
                  <a:srgbClr val="0D0D11"/>
                </a:solidFill>
              </a:rPr>
              <a:t>URL</a:t>
            </a:r>
            <a:r>
              <a:rPr lang="ru-RU" altLang="ru-RU" sz="1600" dirty="0" smtClean="0">
                <a:solidFill>
                  <a:srgbClr val="0D0D11"/>
                </a:solidFill>
              </a:rPr>
              <a:t>: http://rema44.ru/resurs/study/ddb/manifest.html.</a:t>
            </a:r>
          </a:p>
          <a:p>
            <a:pPr eaLnBrk="1" hangingPunct="1">
              <a:lnSpc>
                <a:spcPct val="80000"/>
              </a:lnSpc>
              <a:spcAft>
                <a:spcPct val="10000"/>
              </a:spcAft>
            </a:pPr>
            <a:r>
              <a:rPr lang="ru-RU" altLang="ru-RU" sz="1600" dirty="0" smtClean="0">
                <a:solidFill>
                  <a:srgbClr val="0D0D11"/>
                </a:solidFill>
              </a:rPr>
              <a:t>ГОСТ 20886-85. Организация данных в системах обработки данных. Термины и определения.</a:t>
            </a:r>
          </a:p>
          <a:p>
            <a:pPr eaLnBrk="1" hangingPunct="1">
              <a:lnSpc>
                <a:spcPct val="80000"/>
              </a:lnSpc>
              <a:spcAft>
                <a:spcPct val="10000"/>
              </a:spcAft>
            </a:pPr>
            <a:r>
              <a:rPr lang="ru-RU" altLang="ru-RU" sz="1600" dirty="0" smtClean="0">
                <a:solidFill>
                  <a:srgbClr val="0D0D11"/>
                </a:solidFill>
              </a:rPr>
              <a:t>ГОСТ 34.320-96. Информационные технологии. Система стандартов по базам данных. Концепции и терминология для концептуальной схемы и информационной базы. – Межгосударственный стандарт. Дата введения 01.07.2001.</a:t>
            </a:r>
            <a:endParaRPr lang="en-US" altLang="ru-RU" sz="1600" dirty="0" smtClean="0">
              <a:solidFill>
                <a:srgbClr val="0D0D11"/>
              </a:solidFill>
            </a:endParaRPr>
          </a:p>
          <a:p>
            <a:pPr eaLnBrk="1" hangingPunct="1">
              <a:lnSpc>
                <a:spcPct val="80000"/>
              </a:lnSpc>
              <a:spcAft>
                <a:spcPct val="10000"/>
              </a:spcAft>
            </a:pPr>
            <a:r>
              <a:rPr lang="en-US" altLang="ru-RU" sz="1600" b="1" dirty="0" smtClean="0">
                <a:solidFill>
                  <a:srgbClr val="0D0D11"/>
                </a:solidFill>
              </a:rPr>
              <a:t>citforum.ru/database</a:t>
            </a:r>
            <a:r>
              <a:rPr lang="en-US" altLang="ru-RU" sz="1600" dirty="0" smtClean="0">
                <a:solidFill>
                  <a:srgbClr val="0D0D11"/>
                </a:solidFill>
              </a:rPr>
              <a:t> – </a:t>
            </a:r>
            <a:r>
              <a:rPr lang="ru-RU" altLang="ru-RU" sz="1600" dirty="0" smtClean="0">
                <a:solidFill>
                  <a:srgbClr val="0D0D11"/>
                </a:solidFill>
              </a:rPr>
              <a:t>информационно-образовательный сайт по информационным технологиям.</a:t>
            </a:r>
            <a:endParaRPr lang="en-US" altLang="ru-RU" sz="1600" dirty="0" smtClean="0">
              <a:solidFill>
                <a:srgbClr val="0D0D11"/>
              </a:solidFill>
            </a:endParaRPr>
          </a:p>
          <a:p>
            <a:pPr eaLnBrk="1" hangingPunct="1">
              <a:lnSpc>
                <a:spcPct val="80000"/>
              </a:lnSpc>
              <a:spcAft>
                <a:spcPct val="10000"/>
              </a:spcAft>
            </a:pPr>
            <a:r>
              <a:rPr lang="en-US" altLang="ru-RU" sz="1600" b="1" dirty="0" smtClean="0">
                <a:solidFill>
                  <a:srgbClr val="0D0D11"/>
                </a:solidFill>
              </a:rPr>
              <a:t>rema44.ru </a:t>
            </a:r>
            <a:r>
              <a:rPr lang="ru-RU" altLang="ru-RU" sz="1600" dirty="0" smtClean="0">
                <a:solidFill>
                  <a:srgbClr val="0D0D11"/>
                </a:solidFill>
              </a:rPr>
              <a:t>–</a:t>
            </a:r>
            <a:r>
              <a:rPr lang="en-US" altLang="ru-RU" sz="1600" b="1" dirty="0" smtClean="0">
                <a:solidFill>
                  <a:srgbClr val="0D0D11"/>
                </a:solidFill>
              </a:rPr>
              <a:t>&gt; </a:t>
            </a:r>
            <a:r>
              <a:rPr lang="ru-RU" altLang="ru-RU" sz="1600" b="1" dirty="0" smtClean="0">
                <a:solidFill>
                  <a:srgbClr val="0D0D11"/>
                </a:solidFill>
              </a:rPr>
              <a:t>Студентам </a:t>
            </a:r>
            <a:r>
              <a:rPr lang="ru-RU" altLang="ru-RU" sz="1600" dirty="0" smtClean="0">
                <a:solidFill>
                  <a:srgbClr val="0D0D11"/>
                </a:solidFill>
              </a:rPr>
              <a:t>–</a:t>
            </a:r>
            <a:r>
              <a:rPr lang="en-US" altLang="ru-RU" sz="1600" b="1" dirty="0" smtClean="0">
                <a:solidFill>
                  <a:srgbClr val="0D0D11"/>
                </a:solidFill>
              </a:rPr>
              <a:t>&gt;</a:t>
            </a:r>
            <a:r>
              <a:rPr lang="ru-RU" altLang="ru-RU" sz="1600" b="1" dirty="0" smtClean="0">
                <a:solidFill>
                  <a:srgbClr val="0D0D11"/>
                </a:solidFill>
              </a:rPr>
              <a:t> Карпова И.П.</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39713"/>
            <a:ext cx="1739900" cy="246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E933B4DC-CD79-4FD0-80B5-56EF0E290F46}" type="slidenum">
              <a:rPr lang="ru-RU" altLang="ru-RU" sz="1200" smtClean="0">
                <a:latin typeface="Arial Black" pitchFamily="34" charset="0"/>
              </a:rPr>
              <a:pPr eaLnBrk="1" hangingPunct="1">
                <a:spcBef>
                  <a:spcPct val="0"/>
                </a:spcBef>
                <a:buClrTx/>
                <a:buSzTx/>
                <a:buFontTx/>
                <a:buNone/>
              </a:pPr>
              <a:t>5</a:t>
            </a:fld>
            <a:endParaRPr lang="ru-RU" altLang="ru-RU" sz="1200" smtClean="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773113"/>
          </a:xfrm>
        </p:spPr>
        <p:txBody>
          <a:bodyPr/>
          <a:lstStyle/>
          <a:p>
            <a:pPr eaLnBrk="1" hangingPunct="1"/>
            <a:r>
              <a:rPr lang="ru-RU" altLang="ru-RU" sz="3200" smtClean="0"/>
              <a:t>Предпосылки появления баз данных</a:t>
            </a:r>
          </a:p>
        </p:txBody>
      </p:sp>
      <p:sp>
        <p:nvSpPr>
          <p:cNvPr id="5123" name="Text Box 4"/>
          <p:cNvSpPr txBox="1">
            <a:spLocks noChangeArrowheads="1"/>
          </p:cNvSpPr>
          <p:nvPr/>
        </p:nvSpPr>
        <p:spPr bwMode="auto">
          <a:xfrm>
            <a:off x="250825" y="1196975"/>
            <a:ext cx="72009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defRPr/>
            </a:pPr>
            <a:r>
              <a:rPr kumimoji="1" lang="ru-RU" altLang="ru-RU" sz="2000" dirty="0" smtClean="0">
                <a:solidFill>
                  <a:srgbClr val="0D0D11"/>
                </a:solidFill>
                <a:latin typeface="Times New Roman" pitchFamily="18" charset="0"/>
              </a:rPr>
              <a:t>Основные предпосылки появления баз данных:</a:t>
            </a:r>
          </a:p>
          <a:p>
            <a:pPr marL="342900" indent="-342900" eaLnBrk="1" hangingPunct="1">
              <a:spcBef>
                <a:spcPct val="0"/>
              </a:spcBef>
              <a:buClrTx/>
              <a:buSzTx/>
              <a:buFont typeface="Wingdings" pitchFamily="2" charset="2"/>
              <a:buChar char="§"/>
              <a:defRPr/>
            </a:pPr>
            <a:r>
              <a:rPr kumimoji="1" lang="ru-RU" altLang="ru-RU" sz="2000" dirty="0" smtClean="0">
                <a:solidFill>
                  <a:srgbClr val="0D0D11"/>
                </a:solidFill>
                <a:latin typeface="Times New Roman" pitchFamily="18" charset="0"/>
              </a:rPr>
              <a:t>Необходимость хранить и обрабатывать большое </a:t>
            </a:r>
            <a:br>
              <a:rPr kumimoji="1" lang="ru-RU" altLang="ru-RU" sz="2000" dirty="0" smtClean="0">
                <a:solidFill>
                  <a:srgbClr val="0D0D11"/>
                </a:solidFill>
                <a:latin typeface="Times New Roman" pitchFamily="18" charset="0"/>
              </a:rPr>
            </a:br>
            <a:r>
              <a:rPr kumimoji="1" lang="ru-RU" altLang="ru-RU" sz="2000" dirty="0" smtClean="0">
                <a:solidFill>
                  <a:srgbClr val="0D0D11"/>
                </a:solidFill>
                <a:latin typeface="Times New Roman" pitchFamily="18" charset="0"/>
              </a:rPr>
              <a:t>количество данных.</a:t>
            </a:r>
          </a:p>
          <a:p>
            <a:pPr marL="342900" indent="-342900" eaLnBrk="1" hangingPunct="1">
              <a:spcBef>
                <a:spcPct val="0"/>
              </a:spcBef>
              <a:buClrTx/>
              <a:buSzTx/>
              <a:buFont typeface="Wingdings" pitchFamily="2" charset="2"/>
              <a:buChar char="§"/>
              <a:defRPr/>
            </a:pPr>
            <a:r>
              <a:rPr kumimoji="1" lang="ru-RU" altLang="ru-RU" sz="2000" dirty="0" smtClean="0">
                <a:solidFill>
                  <a:srgbClr val="0D0D11"/>
                </a:solidFill>
                <a:latin typeface="Times New Roman" pitchFamily="18" charset="0"/>
              </a:rPr>
              <a:t>Разработка методов совместного использования данных.</a:t>
            </a:r>
          </a:p>
          <a:p>
            <a:pPr eaLnBrk="1" hangingPunct="1">
              <a:spcBef>
                <a:spcPct val="0"/>
              </a:spcBef>
              <a:buClrTx/>
              <a:buSzTx/>
              <a:buFontTx/>
              <a:buChar char="•"/>
              <a:defRPr/>
            </a:pPr>
            <a:endParaRPr kumimoji="1" lang="ru-RU" altLang="ru-RU" sz="1100" dirty="0" smtClean="0">
              <a:solidFill>
                <a:srgbClr val="0D0D11"/>
              </a:solidFill>
              <a:latin typeface="Times New Roman" pitchFamily="18" charset="0"/>
            </a:endParaRPr>
          </a:p>
          <a:p>
            <a:pPr eaLnBrk="1" hangingPunct="1">
              <a:spcBef>
                <a:spcPct val="0"/>
              </a:spcBef>
              <a:buClrTx/>
              <a:buSzTx/>
              <a:buFontTx/>
              <a:buNone/>
              <a:defRPr/>
            </a:pPr>
            <a:r>
              <a:rPr kumimoji="1" lang="ru-RU" altLang="ru-RU" sz="2000" dirty="0" smtClean="0">
                <a:solidFill>
                  <a:srgbClr val="0D0D11"/>
                </a:solidFill>
                <a:latin typeface="Times New Roman" pitchFamily="18" charset="0"/>
              </a:rPr>
              <a:t>	Эволюция технологий обработки данных:</a:t>
            </a:r>
          </a:p>
        </p:txBody>
      </p:sp>
      <p:sp>
        <p:nvSpPr>
          <p:cNvPr id="7172"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endParaRPr lang="ru-RU" altLang="ru-RU" sz="1800"/>
          </a:p>
        </p:txBody>
      </p:sp>
      <p:sp>
        <p:nvSpPr>
          <p:cNvPr id="7174" name="Text Box 7"/>
          <p:cNvSpPr txBox="1">
            <a:spLocks noChangeArrowheads="1"/>
          </p:cNvSpPr>
          <p:nvPr/>
        </p:nvSpPr>
        <p:spPr bwMode="auto">
          <a:xfrm>
            <a:off x="2051050" y="5681663"/>
            <a:ext cx="64801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50000"/>
              </a:spcBef>
              <a:buClrTx/>
              <a:buSzTx/>
              <a:buFontTx/>
              <a:buNone/>
            </a:pPr>
            <a:r>
              <a:rPr kumimoji="1" lang="ru-RU" altLang="ru-RU" sz="1800">
                <a:solidFill>
                  <a:srgbClr val="0D0D11"/>
                </a:solidFill>
                <a:latin typeface="Times New Roman" pitchFamily="18" charset="0"/>
              </a:rPr>
              <a:t>Массив данных общего пользования в системах, основанных на данных, называется </a:t>
            </a:r>
            <a:r>
              <a:rPr kumimoji="1" lang="ru-RU" altLang="ru-RU" sz="1800" b="1" i="1">
                <a:solidFill>
                  <a:srgbClr val="0D0D11"/>
                </a:solidFill>
                <a:latin typeface="Times New Roman" pitchFamily="18" charset="0"/>
              </a:rPr>
              <a:t>базой данных</a:t>
            </a:r>
            <a:r>
              <a:rPr kumimoji="1" lang="ru-RU" altLang="ru-RU" sz="1800">
                <a:solidFill>
                  <a:srgbClr val="0D0D11"/>
                </a:solidFill>
                <a:latin typeface="Times New Roman" pitchFamily="18" charset="0"/>
              </a:rPr>
              <a:t>. База данных (БД) является</a:t>
            </a:r>
            <a:r>
              <a:rPr kumimoji="1" lang="ru-RU" altLang="ru-RU" sz="1800" b="1">
                <a:solidFill>
                  <a:srgbClr val="0D0D11"/>
                </a:solidFill>
                <a:latin typeface="Times New Roman" pitchFamily="18" charset="0"/>
              </a:rPr>
              <a:t> моделью предметной области</a:t>
            </a:r>
            <a:r>
              <a:rPr kumimoji="1" lang="ru-RU" altLang="ru-RU" sz="1800">
                <a:solidFill>
                  <a:srgbClr val="0D0D11"/>
                </a:solidFill>
                <a:latin typeface="Times New Roman" pitchFamily="18" charset="0"/>
              </a:rPr>
              <a:t> информационной системы. </a:t>
            </a:r>
          </a:p>
        </p:txBody>
      </p:sp>
      <p:pic>
        <p:nvPicPr>
          <p:cNvPr id="7175"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125538"/>
            <a:ext cx="20605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429000"/>
            <a:ext cx="25050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5"/>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B58F2B22-07E7-4F4D-AAF7-4FA1ADB367CB}" type="slidenum">
              <a:rPr lang="ru-RU" altLang="ru-RU" sz="1200" smtClean="0">
                <a:latin typeface="Arial Black" pitchFamily="34" charset="0"/>
              </a:rPr>
              <a:pPr eaLnBrk="1" hangingPunct="1">
                <a:spcBef>
                  <a:spcPct val="0"/>
                </a:spcBef>
                <a:buClrTx/>
                <a:buSzTx/>
                <a:buFontTx/>
                <a:buNone/>
              </a:pPr>
              <a:t>6</a:t>
            </a:fld>
            <a:endParaRPr lang="ru-RU" altLang="ru-RU" sz="1200" smtClean="0">
              <a:latin typeface="Arial Black" pitchFamily="34" charset="0"/>
            </a:endParaRPr>
          </a:p>
        </p:txBody>
      </p:sp>
      <p:pic>
        <p:nvPicPr>
          <p:cNvPr id="71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330825"/>
            <a:ext cx="1439862" cy="149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221038"/>
            <a:ext cx="15906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6613" y="3246438"/>
            <a:ext cx="14382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5563" y="3384550"/>
            <a:ext cx="23431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141663"/>
            <a:ext cx="20462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4857750"/>
            <a:ext cx="1238250" cy="195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2"/>
          <p:cNvSpPr>
            <a:spLocks noGrp="1" noChangeArrowheads="1"/>
          </p:cNvSpPr>
          <p:nvPr>
            <p:ph type="title"/>
          </p:nvPr>
        </p:nvSpPr>
        <p:spPr>
          <a:xfrm>
            <a:off x="685800" y="404813"/>
            <a:ext cx="7772400" cy="788987"/>
          </a:xfrm>
        </p:spPr>
        <p:txBody>
          <a:bodyPr/>
          <a:lstStyle/>
          <a:p>
            <a:pPr eaLnBrk="1" hangingPunct="1"/>
            <a:r>
              <a:rPr lang="ru-RU" altLang="ru-RU" sz="3200" smtClean="0"/>
              <a:t>Базы данных: термины</a:t>
            </a:r>
          </a:p>
        </p:txBody>
      </p:sp>
      <p:sp>
        <p:nvSpPr>
          <p:cNvPr id="8197" name="Text Box 5"/>
          <p:cNvSpPr txBox="1">
            <a:spLocks noChangeArrowheads="1"/>
          </p:cNvSpPr>
          <p:nvPr/>
        </p:nvSpPr>
        <p:spPr bwMode="auto">
          <a:xfrm>
            <a:off x="250825" y="1125538"/>
            <a:ext cx="6624638"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600" b="1">
                <a:solidFill>
                  <a:srgbClr val="0D0D11"/>
                </a:solidFill>
                <a:latin typeface="Times New Roman" pitchFamily="18" charset="0"/>
              </a:rPr>
              <a:t>Информация</a:t>
            </a:r>
            <a:r>
              <a:rPr kumimoji="1" lang="ru-RU" altLang="ru-RU" sz="1600">
                <a:solidFill>
                  <a:srgbClr val="0D0D11"/>
                </a:solidFill>
                <a:latin typeface="Times New Roman" pitchFamily="18" charset="0"/>
              </a:rPr>
              <a:t> – любые сведения о каком-либо событии, объекте</a:t>
            </a:r>
            <a:br>
              <a:rPr kumimoji="1" lang="ru-RU" altLang="ru-RU" sz="1600">
                <a:solidFill>
                  <a:srgbClr val="0D0D11"/>
                </a:solidFill>
                <a:latin typeface="Times New Roman" pitchFamily="18" charset="0"/>
              </a:rPr>
            </a:br>
            <a:r>
              <a:rPr kumimoji="1" lang="ru-RU" altLang="ru-RU" sz="1600">
                <a:solidFill>
                  <a:srgbClr val="0D0D11"/>
                </a:solidFill>
                <a:latin typeface="Times New Roman" pitchFamily="18" charset="0"/>
              </a:rPr>
              <a:t>или процессе, являющиеся объектом некоторых операций: восприятия, передачи, преобразования, хранения или использования.</a:t>
            </a:r>
            <a:endParaRPr kumimoji="1" lang="ru-RU" altLang="ru-RU" sz="1600" b="1">
              <a:solidFill>
                <a:srgbClr val="0D0D11"/>
              </a:solidFill>
              <a:latin typeface="Times New Roman" pitchFamily="18" charset="0"/>
            </a:endParaRPr>
          </a:p>
          <a:p>
            <a:pPr eaLnBrk="1" hangingPunct="1">
              <a:spcBef>
                <a:spcPct val="0"/>
              </a:spcBef>
              <a:buClrTx/>
              <a:buSzTx/>
              <a:buFontTx/>
              <a:buNone/>
            </a:pPr>
            <a:r>
              <a:rPr kumimoji="1" lang="ru-RU" altLang="ru-RU" sz="1600" b="1">
                <a:solidFill>
                  <a:srgbClr val="0D0D11"/>
                </a:solidFill>
                <a:latin typeface="Times New Roman" pitchFamily="18" charset="0"/>
              </a:rPr>
              <a:t>Данные</a:t>
            </a:r>
            <a:r>
              <a:rPr kumimoji="1" lang="ru-RU" altLang="ru-RU" sz="1600">
                <a:solidFill>
                  <a:srgbClr val="0D0D11"/>
                </a:solidFill>
                <a:latin typeface="Times New Roman" pitchFamily="18" charset="0"/>
              </a:rPr>
              <a:t> – это информация, зафиксированная в некоторой форме, пригодной для последующей обработки, передачи и </a:t>
            </a:r>
            <a:br>
              <a:rPr kumimoji="1" lang="ru-RU" altLang="ru-RU" sz="1600">
                <a:solidFill>
                  <a:srgbClr val="0D0D11"/>
                </a:solidFill>
                <a:latin typeface="Times New Roman" pitchFamily="18" charset="0"/>
              </a:rPr>
            </a:br>
            <a:r>
              <a:rPr kumimoji="1" lang="ru-RU" altLang="ru-RU" sz="1600">
                <a:solidFill>
                  <a:srgbClr val="0D0D11"/>
                </a:solidFill>
                <a:latin typeface="Times New Roman" pitchFamily="18" charset="0"/>
              </a:rPr>
              <a:t>хранения, например, находящаяся в памяти ЭВМ или подготовленная для ввода в ЭВМ.</a:t>
            </a:r>
          </a:p>
          <a:p>
            <a:pPr eaLnBrk="1" hangingPunct="1">
              <a:spcBef>
                <a:spcPct val="0"/>
              </a:spcBef>
              <a:buClrTx/>
              <a:buSzTx/>
              <a:buFontTx/>
              <a:buNone/>
            </a:pPr>
            <a:r>
              <a:rPr kumimoji="1" lang="ru-RU" altLang="ru-RU" sz="1600" b="1">
                <a:solidFill>
                  <a:srgbClr val="0D0D11"/>
                </a:solidFill>
                <a:latin typeface="Times New Roman" pitchFamily="18" charset="0"/>
              </a:rPr>
              <a:t>Обработка данных</a:t>
            </a:r>
            <a:r>
              <a:rPr kumimoji="1" lang="ru-RU" altLang="ru-RU" sz="1600">
                <a:solidFill>
                  <a:srgbClr val="0D0D11"/>
                </a:solidFill>
                <a:latin typeface="Times New Roman" pitchFamily="18" charset="0"/>
              </a:rPr>
              <a:t> – это совокупность задач, осуществляющих преобразование массивов данных. Обработка данных включает в себя ввод данных в ЭВМ, отбор данных по каким-либо критериям, преобразование структуры данных, перемещение данных на внешней памяти ЭВМ, вывод данных, являющихся результатом решения задач, в табличном или в каком-либо ином удобном для пользователя виде.</a:t>
            </a:r>
          </a:p>
          <a:p>
            <a:pPr eaLnBrk="1" hangingPunct="1">
              <a:spcBef>
                <a:spcPct val="0"/>
              </a:spcBef>
              <a:buClrTx/>
              <a:buSzTx/>
              <a:buFontTx/>
              <a:buNone/>
            </a:pPr>
            <a:r>
              <a:rPr kumimoji="1" lang="ru-RU" altLang="ru-RU" sz="1600" b="1">
                <a:solidFill>
                  <a:srgbClr val="0D0D11"/>
                </a:solidFill>
                <a:latin typeface="Times New Roman" pitchFamily="18" charset="0"/>
              </a:rPr>
              <a:t>Система обработки данных </a:t>
            </a:r>
            <a:r>
              <a:rPr kumimoji="1" lang="ru-RU" altLang="ru-RU" sz="1600">
                <a:solidFill>
                  <a:srgbClr val="0D0D11"/>
                </a:solidFill>
                <a:latin typeface="Times New Roman" pitchFamily="18" charset="0"/>
              </a:rPr>
              <a:t>(СОД) – это набор аппаратных и программных средств, осуществляющих выполнение задач по управлению данными.</a:t>
            </a:r>
          </a:p>
          <a:p>
            <a:pPr eaLnBrk="1" hangingPunct="1">
              <a:spcBef>
                <a:spcPct val="0"/>
              </a:spcBef>
              <a:buClrTx/>
              <a:buSzTx/>
              <a:buFontTx/>
              <a:buNone/>
            </a:pPr>
            <a:r>
              <a:rPr kumimoji="1" lang="ru-RU" altLang="ru-RU" sz="1600" b="1">
                <a:solidFill>
                  <a:srgbClr val="0D0D11"/>
                </a:solidFill>
                <a:latin typeface="Times New Roman" pitchFamily="18" charset="0"/>
              </a:rPr>
              <a:t>Управление данными</a:t>
            </a:r>
            <a:r>
              <a:rPr kumimoji="1" lang="ru-RU" altLang="ru-RU" sz="1600">
                <a:solidFill>
                  <a:srgbClr val="0D0D11"/>
                </a:solidFill>
                <a:latin typeface="Times New Roman" pitchFamily="18" charset="0"/>
              </a:rPr>
              <a:t> – совокупность функций обеспечения требуемого представления данных, их накопления и хранения, обновления, удаления, поиска по заданному критерию и выдачи данных. [ГОСТ 20886-85]</a:t>
            </a:r>
          </a:p>
        </p:txBody>
      </p:sp>
      <p:sp>
        <p:nvSpPr>
          <p:cNvPr id="8198"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75A9914A-FC55-4795-883B-4E52BD0B7E18}" type="slidenum">
              <a:rPr lang="ru-RU" altLang="ru-RU" sz="1200" smtClean="0">
                <a:latin typeface="Arial Black" pitchFamily="34" charset="0"/>
              </a:rPr>
              <a:pPr eaLnBrk="1" hangingPunct="1">
                <a:spcBef>
                  <a:spcPct val="0"/>
                </a:spcBef>
                <a:buClrTx/>
                <a:buSzTx/>
                <a:buFontTx/>
                <a:buNone/>
              </a:pPr>
              <a:t>7</a:t>
            </a:fld>
            <a:endParaRPr lang="ru-RU" altLang="ru-RU" sz="1200" smtClean="0">
              <a:latin typeface="Arial Black" pitchFamily="34"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44450"/>
            <a:ext cx="30607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341438"/>
            <a:ext cx="2808287"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04813"/>
            <a:ext cx="7772400" cy="788987"/>
          </a:xfrm>
        </p:spPr>
        <p:txBody>
          <a:bodyPr/>
          <a:lstStyle/>
          <a:p>
            <a:pPr algn="ctr" eaLnBrk="1" hangingPunct="1"/>
            <a:r>
              <a:rPr lang="ru-RU" altLang="ru-RU" sz="3200" dirty="0" smtClean="0"/>
              <a:t>Базы данных: термины</a:t>
            </a:r>
          </a:p>
        </p:txBody>
      </p:sp>
      <p:sp>
        <p:nvSpPr>
          <p:cNvPr id="9219" name="Text Box 3"/>
          <p:cNvSpPr txBox="1">
            <a:spLocks noChangeArrowheads="1"/>
          </p:cNvSpPr>
          <p:nvPr/>
        </p:nvSpPr>
        <p:spPr bwMode="auto">
          <a:xfrm>
            <a:off x="395288" y="1196975"/>
            <a:ext cx="828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a:solidFill>
                  <a:srgbClr val="0D0D11"/>
                </a:solidFill>
                <a:latin typeface="Times New Roman" pitchFamily="18" charset="0"/>
              </a:rPr>
              <a:t>База данных (БД) </a:t>
            </a:r>
            <a:r>
              <a:rPr kumimoji="1" lang="ru-RU" altLang="ru-RU" sz="1800">
                <a:solidFill>
                  <a:srgbClr val="0D0D11"/>
                </a:solidFill>
                <a:latin typeface="Times New Roman" pitchFamily="18" charset="0"/>
              </a:rPr>
              <a:t>– это совокупность взаимосвязанных структурированных данных, относящихся к определенной предметной области и организованных так, чтобы обеспечить независимость данных от программ обработки. Фактически база данных – это модель предметной области (ПрО).</a:t>
            </a:r>
            <a:endParaRPr kumimoji="1" lang="ru-RU" altLang="ru-RU" sz="1800" b="1">
              <a:solidFill>
                <a:srgbClr val="0D0D11"/>
              </a:solidFill>
              <a:latin typeface="Times New Roman" pitchFamily="18" charset="0"/>
            </a:endParaRPr>
          </a:p>
        </p:txBody>
      </p:sp>
      <p:sp>
        <p:nvSpPr>
          <p:cNvPr id="9220"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B2D7B25-0A59-4E60-A9CE-84DAD7BCC897}" type="slidenum">
              <a:rPr lang="ru-RU" altLang="ru-RU" sz="1200" smtClean="0">
                <a:latin typeface="Arial Black" pitchFamily="34" charset="0"/>
              </a:rPr>
              <a:pPr eaLnBrk="1" hangingPunct="1">
                <a:spcBef>
                  <a:spcPct val="0"/>
                </a:spcBef>
                <a:buClrTx/>
                <a:buSzTx/>
                <a:buFontTx/>
                <a:buNone/>
              </a:pPr>
              <a:t>8</a:t>
            </a:fld>
            <a:endParaRPr lang="ru-RU" altLang="ru-RU" sz="1200" smtClean="0">
              <a:latin typeface="Arial Black" pitchFamily="34" charset="0"/>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4687888"/>
            <a:ext cx="1268412"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687888"/>
            <a:ext cx="3455987" cy="205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687888"/>
            <a:ext cx="1293812"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420938"/>
            <a:ext cx="229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28913" y="2492375"/>
            <a:ext cx="3498850" cy="1960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7150" y="2481263"/>
            <a:ext cx="26289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813"/>
            <a:ext cx="7772400" cy="788987"/>
          </a:xfrm>
        </p:spPr>
        <p:txBody>
          <a:bodyPr/>
          <a:lstStyle/>
          <a:p>
            <a:pPr eaLnBrk="1" hangingPunct="1"/>
            <a:r>
              <a:rPr lang="ru-RU" altLang="ru-RU" sz="3200" smtClean="0"/>
              <a:t>Базы данных: термины</a:t>
            </a:r>
          </a:p>
        </p:txBody>
      </p:sp>
      <p:sp>
        <p:nvSpPr>
          <p:cNvPr id="10243" name="Text Box 3"/>
          <p:cNvSpPr txBox="1">
            <a:spLocks noChangeArrowheads="1"/>
          </p:cNvSpPr>
          <p:nvPr/>
        </p:nvSpPr>
        <p:spPr bwMode="auto">
          <a:xfrm>
            <a:off x="250825" y="1196975"/>
            <a:ext cx="6265863"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r>
              <a:rPr kumimoji="1" lang="ru-RU" altLang="ru-RU" sz="1800" b="1">
                <a:solidFill>
                  <a:srgbClr val="0D0D11"/>
                </a:solidFill>
                <a:latin typeface="Times New Roman" pitchFamily="18" charset="0"/>
              </a:rPr>
              <a:t>Предметная область</a:t>
            </a:r>
            <a:r>
              <a:rPr kumimoji="1" lang="ru-RU" altLang="ru-RU" sz="1800">
                <a:solidFill>
                  <a:srgbClr val="0D0D11"/>
                </a:solidFill>
                <a:latin typeface="Times New Roman" pitchFamily="18" charset="0"/>
              </a:rPr>
              <a:t> (ПрО) – часть реального мира, подлежащая изучению с целью организации </a:t>
            </a:r>
            <a:br>
              <a:rPr kumimoji="1" lang="ru-RU" altLang="ru-RU" sz="1800">
                <a:solidFill>
                  <a:srgbClr val="0D0D11"/>
                </a:solidFill>
                <a:latin typeface="Times New Roman" pitchFamily="18" charset="0"/>
              </a:rPr>
            </a:br>
            <a:r>
              <a:rPr kumimoji="1" lang="ru-RU" altLang="ru-RU" sz="1800">
                <a:solidFill>
                  <a:srgbClr val="0D0D11"/>
                </a:solidFill>
                <a:latin typeface="Times New Roman" pitchFamily="18" charset="0"/>
              </a:rPr>
              <a:t>управления и, в конечном итоге, автоматизации.</a:t>
            </a:r>
          </a:p>
          <a:p>
            <a:pPr eaLnBrk="1" hangingPunct="1">
              <a:spcBef>
                <a:spcPct val="0"/>
              </a:spcBef>
              <a:buClrTx/>
              <a:buSzTx/>
              <a:buFontTx/>
              <a:buNone/>
            </a:pPr>
            <a:r>
              <a:rPr kumimoji="1" lang="ru-RU" altLang="ru-RU" sz="1800" b="1">
                <a:solidFill>
                  <a:srgbClr val="0D0D11"/>
                </a:solidFill>
                <a:latin typeface="Times New Roman" pitchFamily="18" charset="0"/>
              </a:rPr>
              <a:t>Ведение базы данных</a:t>
            </a:r>
            <a:r>
              <a:rPr kumimoji="1" lang="ru-RU" altLang="ru-RU" sz="1800">
                <a:solidFill>
                  <a:srgbClr val="0D0D11"/>
                </a:solidFill>
                <a:latin typeface="Times New Roman" pitchFamily="18" charset="0"/>
              </a:rPr>
              <a:t> – деятельность по обновлению, восстановлению и изменению структуры базы данных с целью обеспечения её целостности, сохранности и эффективности использования [ГОСТ 20886-85].</a:t>
            </a:r>
          </a:p>
          <a:p>
            <a:pPr eaLnBrk="1" hangingPunct="1">
              <a:spcBef>
                <a:spcPct val="0"/>
              </a:spcBef>
              <a:buClrTx/>
              <a:buSzTx/>
              <a:buFontTx/>
              <a:buNone/>
            </a:pPr>
            <a:r>
              <a:rPr kumimoji="1" lang="ru-RU" altLang="ru-RU" sz="1800" b="1">
                <a:solidFill>
                  <a:srgbClr val="0D0D11"/>
                </a:solidFill>
                <a:latin typeface="Times New Roman" pitchFamily="18" charset="0"/>
              </a:rPr>
              <a:t>Система управления базами данных</a:t>
            </a:r>
            <a:r>
              <a:rPr kumimoji="1" lang="ru-RU" altLang="ru-RU" sz="1800">
                <a:solidFill>
                  <a:srgbClr val="0D0D11"/>
                </a:solidFill>
                <a:latin typeface="Times New Roman" pitchFamily="18" charset="0"/>
              </a:rPr>
              <a:t> (СУБД) – это совокупность программ и языковых средств, предназначенных для управления данными в базе данных, ведения базы данных и обеспечения взаимодействия её с прикладными программами </a:t>
            </a:r>
            <a:br>
              <a:rPr kumimoji="1" lang="ru-RU" altLang="ru-RU" sz="1800">
                <a:solidFill>
                  <a:srgbClr val="0D0D11"/>
                </a:solidFill>
                <a:latin typeface="Times New Roman" pitchFamily="18" charset="0"/>
              </a:rPr>
            </a:br>
            <a:r>
              <a:rPr kumimoji="1" lang="ru-RU" altLang="ru-RU" sz="1800">
                <a:solidFill>
                  <a:srgbClr val="0D0D11"/>
                </a:solidFill>
                <a:latin typeface="Times New Roman" pitchFamily="18" charset="0"/>
              </a:rPr>
              <a:t>[ГОСТ 20886-85].</a:t>
            </a:r>
          </a:p>
          <a:p>
            <a:pPr eaLnBrk="1" hangingPunct="1">
              <a:spcBef>
                <a:spcPct val="0"/>
              </a:spcBef>
              <a:buClrTx/>
              <a:buSzTx/>
              <a:buFontTx/>
              <a:buNone/>
            </a:pPr>
            <a:r>
              <a:rPr kumimoji="1" lang="ru-RU" altLang="ru-RU" sz="1800" b="1">
                <a:solidFill>
                  <a:srgbClr val="0D0D11"/>
                </a:solidFill>
                <a:latin typeface="Times New Roman" pitchFamily="18" charset="0"/>
              </a:rPr>
              <a:t>Автоматизированная информационная система</a:t>
            </a:r>
            <a:r>
              <a:rPr kumimoji="1" lang="ru-RU" altLang="ru-RU" sz="1800">
                <a:solidFill>
                  <a:srgbClr val="0D0D11"/>
                </a:solidFill>
                <a:latin typeface="Times New Roman" pitchFamily="18" charset="0"/>
              </a:rPr>
              <a:t> (АИС) представляет собой совокупность данных, экономико-математических методов и моделей, технических, программных средств и специалистов, предназначенную для обработки информации и принятия управленческих решений.</a:t>
            </a:r>
            <a:r>
              <a:rPr kumimoji="1" lang="ru-RU" altLang="ru-RU" sz="1800">
                <a:latin typeface="Times New Roman" pitchFamily="18" charset="0"/>
              </a:rPr>
              <a:t> </a:t>
            </a:r>
          </a:p>
        </p:txBody>
      </p:sp>
      <p:sp>
        <p:nvSpPr>
          <p:cNvPr id="10244" name="Номер слайда 2"/>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3FD383AD-CA4F-4035-BD07-EA388D06AE98}" type="slidenum">
              <a:rPr lang="ru-RU" altLang="ru-RU" sz="1200" smtClean="0">
                <a:latin typeface="Arial Black" pitchFamily="34" charset="0"/>
              </a:rPr>
              <a:pPr eaLnBrk="1" hangingPunct="1">
                <a:spcBef>
                  <a:spcPct val="0"/>
                </a:spcBef>
                <a:buClrTx/>
                <a:buSzTx/>
                <a:buFontTx/>
                <a:buNone/>
              </a:pPr>
              <a:t>9</a:t>
            </a:fld>
            <a:endParaRPr lang="ru-RU" altLang="ru-RU" sz="1200" smtClean="0">
              <a:latin typeface="Arial Black" pitchFamily="34" charset="0"/>
            </a:endParaRPr>
          </a:p>
        </p:txBody>
      </p:sp>
      <p:pic>
        <p:nvPicPr>
          <p:cNvPr id="10245"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8575" y="404813"/>
            <a:ext cx="26574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2852738"/>
            <a:ext cx="3070225" cy="181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3" y="4868863"/>
            <a:ext cx="2598737"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2076</TotalTime>
  <Words>2167</Words>
  <Application>Microsoft Office PowerPoint</Application>
  <PresentationFormat>Экран (4:3)</PresentationFormat>
  <Paragraphs>259</Paragraphs>
  <Slides>30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Пиксел</vt:lpstr>
      <vt:lpstr>Рисунок</vt:lpstr>
      <vt:lpstr>Базы данных</vt:lpstr>
      <vt:lpstr>Зачем нужны базы данных?</vt:lpstr>
      <vt:lpstr>Содержание курса</vt:lpstr>
      <vt:lpstr>План вводной лекции:</vt:lpstr>
      <vt:lpstr>Список литературы</vt:lpstr>
      <vt:lpstr>Предпосылки появления баз данных</vt:lpstr>
      <vt:lpstr>Базы данных: термины</vt:lpstr>
      <vt:lpstr>Базы данных: термины</vt:lpstr>
      <vt:lpstr>Базы данных: термины</vt:lpstr>
      <vt:lpstr>Банк данных (БнД)</vt:lpstr>
      <vt:lpstr>Компоненты системы баз данных</vt:lpstr>
      <vt:lpstr>Основные функции СУБД</vt:lpstr>
      <vt:lpstr>Уровни представления данных (архитектура ANSI/SPARC)</vt:lpstr>
      <vt:lpstr>Уровни представления данных (архитектура ANSI/SPARC)</vt:lpstr>
      <vt:lpstr>Предметная область. Сущности и атрибуты </vt:lpstr>
      <vt:lpstr>Атрибуты сущностей</vt:lpstr>
      <vt:lpstr>Предметная область. Связи </vt:lpstr>
      <vt:lpstr>Предметная область. Связи </vt:lpstr>
      <vt:lpstr>Актуализация данных в БД</vt:lpstr>
      <vt:lpstr>Понятие модели данных</vt:lpstr>
      <vt:lpstr>Типы структур данных. Версия CODASYL</vt:lpstr>
      <vt:lpstr>Версия CODASYL. Агрегаты</vt:lpstr>
      <vt:lpstr>Версия CODASYL. Запись</vt:lpstr>
      <vt:lpstr>Версия CODASYL. Набор. База данных</vt:lpstr>
      <vt:lpstr>Операции над данными</vt:lpstr>
      <vt:lpstr>Ограничения целостности</vt:lpstr>
      <vt:lpstr>Версия CODASYL. Организация связей</vt:lpstr>
      <vt:lpstr>Удаление / добавление данных (записей)</vt:lpstr>
      <vt:lpstr>Удаление / добавление данных (записей)</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Базы данных</dc:title>
  <dc:creator>karpov</dc:creator>
  <cp:lastModifiedBy>Карпова Ирина Петровна</cp:lastModifiedBy>
  <cp:revision>157</cp:revision>
  <dcterms:created xsi:type="dcterms:W3CDTF">2008-03-16T13:54:14Z</dcterms:created>
  <dcterms:modified xsi:type="dcterms:W3CDTF">2023-09-04T13:35:03Z</dcterms:modified>
</cp:coreProperties>
</file>